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60" r:id="rId5"/>
    <p:sldMasterId id="2147483672" r:id="rId6"/>
    <p:sldMasterId id="2147483648" r:id="rId7"/>
  </p:sldMasterIdLst>
  <p:notesMasterIdLst>
    <p:notesMasterId r:id="rId87"/>
  </p:notesMasterIdLst>
  <p:sldIdLst>
    <p:sldId id="259" r:id="rId8"/>
    <p:sldId id="456" r:id="rId9"/>
    <p:sldId id="315" r:id="rId10"/>
    <p:sldId id="316" r:id="rId11"/>
    <p:sldId id="264" r:id="rId12"/>
    <p:sldId id="317" r:id="rId13"/>
    <p:sldId id="318" r:id="rId14"/>
    <p:sldId id="319" r:id="rId15"/>
    <p:sldId id="435" r:id="rId16"/>
    <p:sldId id="320" r:id="rId17"/>
    <p:sldId id="321" r:id="rId18"/>
    <p:sldId id="322" r:id="rId19"/>
    <p:sldId id="323" r:id="rId20"/>
    <p:sldId id="256" r:id="rId21"/>
    <p:sldId id="379" r:id="rId22"/>
    <p:sldId id="378" r:id="rId23"/>
    <p:sldId id="373" r:id="rId24"/>
    <p:sldId id="441" r:id="rId25"/>
    <p:sldId id="407" r:id="rId26"/>
    <p:sldId id="355" r:id="rId27"/>
    <p:sldId id="442" r:id="rId28"/>
    <p:sldId id="374" r:id="rId29"/>
    <p:sldId id="405" r:id="rId30"/>
    <p:sldId id="352" r:id="rId31"/>
    <p:sldId id="443" r:id="rId32"/>
    <p:sldId id="380" r:id="rId33"/>
    <p:sldId id="397" r:id="rId34"/>
    <p:sldId id="353" r:id="rId35"/>
    <p:sldId id="381" r:id="rId36"/>
    <p:sldId id="444" r:id="rId37"/>
    <p:sldId id="398" r:id="rId38"/>
    <p:sldId id="354" r:id="rId39"/>
    <p:sldId id="445" r:id="rId40"/>
    <p:sldId id="439" r:id="rId41"/>
    <p:sldId id="399" r:id="rId42"/>
    <p:sldId id="356" r:id="rId43"/>
    <p:sldId id="440" r:id="rId44"/>
    <p:sldId id="446" r:id="rId45"/>
    <p:sldId id="400" r:id="rId46"/>
    <p:sldId id="357" r:id="rId47"/>
    <p:sldId id="384" r:id="rId48"/>
    <p:sldId id="447" r:id="rId49"/>
    <p:sldId id="401" r:id="rId50"/>
    <p:sldId id="358" r:id="rId51"/>
    <p:sldId id="385" r:id="rId52"/>
    <p:sldId id="448" r:id="rId53"/>
    <p:sldId id="402" r:id="rId54"/>
    <p:sldId id="359" r:id="rId55"/>
    <p:sldId id="386" r:id="rId56"/>
    <p:sldId id="449" r:id="rId57"/>
    <p:sldId id="416" r:id="rId58"/>
    <p:sldId id="362" r:id="rId59"/>
    <p:sldId id="450" r:id="rId60"/>
    <p:sldId id="451" r:id="rId61"/>
    <p:sldId id="417" r:id="rId62"/>
    <p:sldId id="376" r:id="rId63"/>
    <p:sldId id="394" r:id="rId64"/>
    <p:sldId id="452" r:id="rId65"/>
    <p:sldId id="420" r:id="rId66"/>
    <p:sldId id="361" r:id="rId67"/>
    <p:sldId id="453" r:id="rId68"/>
    <p:sldId id="454" r:id="rId69"/>
    <p:sldId id="422" r:id="rId70"/>
    <p:sldId id="377" r:id="rId71"/>
    <p:sldId id="393" r:id="rId72"/>
    <p:sldId id="455" r:id="rId73"/>
    <p:sldId id="423" r:id="rId74"/>
    <p:sldId id="424" r:id="rId75"/>
    <p:sldId id="425" r:id="rId76"/>
    <p:sldId id="426" r:id="rId77"/>
    <p:sldId id="427" r:id="rId78"/>
    <p:sldId id="428" r:id="rId79"/>
    <p:sldId id="429" r:id="rId80"/>
    <p:sldId id="430" r:id="rId81"/>
    <p:sldId id="431" r:id="rId82"/>
    <p:sldId id="432" r:id="rId83"/>
    <p:sldId id="433" r:id="rId84"/>
    <p:sldId id="434" r:id="rId85"/>
    <p:sldId id="457"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aFaith McCullough" initials="VM" lastIdx="9" clrIdx="0">
    <p:extLst>
      <p:ext uri="{19B8F6BF-5375-455C-9EA6-DF929625EA0E}">
        <p15:presenceInfo xmlns:p15="http://schemas.microsoft.com/office/powerpoint/2012/main" userId="86ed1eb9ac7456b0" providerId="Windows Live"/>
      </p:ext>
    </p:extLst>
  </p:cmAuthor>
  <p:cmAuthor id="2" name="Marlysa Gamblin" initials="MG" lastIdx="2" clrIdx="1">
    <p:extLst>
      <p:ext uri="{19B8F6BF-5375-455C-9EA6-DF929625EA0E}">
        <p15:presenceInfo xmlns:p15="http://schemas.microsoft.com/office/powerpoint/2012/main" userId="S-1-5-21-1202660629-1292428093-725345543-49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707" autoAdjust="0"/>
  </p:normalViewPr>
  <p:slideViewPr>
    <p:cSldViewPr snapToGrid="0">
      <p:cViewPr varScale="1">
        <p:scale>
          <a:sx n="53" d="100"/>
          <a:sy n="53" d="100"/>
        </p:scale>
        <p:origin x="1019"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presProps" Target="pres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openxmlformats.org/officeDocument/2006/relationships/viewProps" Target="viewProp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notesMaster" Target="notesMasters/notes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D0533-E181-4306-A5D9-0BE0A201F2A8}" type="datetimeFigureOut">
              <a:rPr lang="en-US" smtClean="0"/>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6E283-8D43-462B-B179-827C7AD1FAE9}" type="slidenum">
              <a:rPr lang="en-US" smtClean="0"/>
              <a:t>‹#›</a:t>
            </a:fld>
            <a:endParaRPr lang="en-US"/>
          </a:p>
        </p:txBody>
      </p:sp>
    </p:spTree>
    <p:extLst>
      <p:ext uri="{BB962C8B-B14F-4D97-AF65-F5344CB8AC3E}">
        <p14:creationId xmlns:p14="http://schemas.microsoft.com/office/powerpoint/2010/main" val="247206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dc571577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g8dc571577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“Hi, everyone! I am really excited to be here with you today, so we can do the Racial Wealth Gap Learning Simulation together. The simulation was co-created by Bread for the World Institute, and is an interactive tool that helps folks understand racial inequality at the structural level and how it connects with social justice issues, like ending hunger and poverty. Let’s get started.”</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Introduce Facilitators</a:t>
            </a:r>
            <a:r>
              <a:rPr lang="en-US" b="1" baseline="0" dirty="0"/>
              <a:t> and Volunteer Team </a:t>
            </a: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dirty="0"/>
          </a:p>
        </p:txBody>
      </p:sp>
      <p:sp>
        <p:nvSpPr>
          <p:cNvPr id="86" name="Google Shape;86;g8dc5715777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“When we drill down into the numbers, we see that communities of color were at least 2 times as likely to face all three before the pandemic. They were more likely to experience hunger, poverty, or the susceptibility of falling into poverty.” </a:t>
            </a:r>
            <a:r>
              <a:rPr lang="en-US" i="1" dirty="0"/>
              <a:t>(Optional: And when we account for intersectionality around gender, immigration status or status someone returning from jail or prison, then these rates can climb as high as 7 times as likely to experience hunger or poverty compared to the general population).</a:t>
            </a:r>
          </a:p>
          <a:p>
            <a:pPr marL="0" lvl="0" indent="0" algn="l" rtl="0">
              <a:spcBef>
                <a:spcPts val="0"/>
              </a:spcBef>
              <a:spcAft>
                <a:spcPts val="0"/>
              </a:spcAft>
              <a:buNone/>
            </a:pPr>
            <a:endParaRPr lang="en-US" i="1" dirty="0"/>
          </a:p>
          <a:p>
            <a:pPr marL="0" lvl="0" indent="0" algn="l" rtl="0">
              <a:spcBef>
                <a:spcPts val="0"/>
              </a:spcBef>
              <a:spcAft>
                <a:spcPts val="0"/>
              </a:spcAft>
              <a:buNone/>
            </a:pPr>
            <a:r>
              <a:rPr lang="en-US" b="1" i="0" dirty="0"/>
              <a:t>During the</a:t>
            </a:r>
            <a:r>
              <a:rPr lang="en-US" b="1" i="0" baseline="0" dirty="0"/>
              <a:t> pandemic, according to preliminary findings from the Urban Institute, families of school-aged children with Black and Latino/a parents are three times as likely to report being food insecure as households headed by white parents during the pandemic (40.8 percent and 39.1 percent, respectively, compared to 15.1 percent). We expect the same to be true for Indigenous communities, although data has not been collected. Therefore, it is safe to say that instead of communities of color being AT LEAST twice as likely to experience these things, as a result of COVID, they are now AT LEAST three times as likely to experience these realities. </a:t>
            </a:r>
            <a:r>
              <a:rPr lang="en-US" b="0" i="1" baseline="0" dirty="0"/>
              <a:t>(Optional: And when we account for intersectionality around gender, immigration status or status someone returning from jail or prison, then these rates would safely climb way higher than this.)</a:t>
            </a:r>
          </a:p>
          <a:p>
            <a:pPr marL="0" lvl="0" indent="0" algn="l" rtl="0">
              <a:spcBef>
                <a:spcPts val="0"/>
              </a:spcBef>
              <a:spcAft>
                <a:spcPts val="0"/>
              </a:spcAft>
              <a:buNone/>
            </a:pPr>
            <a:endParaRPr lang="en-US" b="1" i="0" baseline="0" dirty="0"/>
          </a:p>
          <a:p>
            <a:pPr marL="0" lvl="0" indent="0" algn="l" rtl="0">
              <a:spcBef>
                <a:spcPts val="0"/>
              </a:spcBef>
              <a:spcAft>
                <a:spcPts val="0"/>
              </a:spcAft>
              <a:buNone/>
            </a:pPr>
            <a:endParaRPr lang="en-US" i="1" baseline="0" dirty="0"/>
          </a:p>
          <a:p>
            <a:pPr marL="0" lvl="0" indent="0" algn="l" rtl="0">
              <a:spcBef>
                <a:spcPts val="0"/>
              </a:spcBef>
              <a:spcAft>
                <a:spcPts val="0"/>
              </a:spcAft>
              <a:buNone/>
            </a:pPr>
            <a:r>
              <a:rPr lang="en-US" i="1" baseline="0" dirty="0"/>
              <a:t>For more information on this, read “Racially Equitable Responses to COVID-19” from Marlysa D. Gamblin at Bread for the World Institute: https://bread.org/sites/default/files/downloads/racially-equitable-responses-to-hunger-during-covid-19-january-2021.pdf</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For more information on this, read “Ending U.S. Hunger and Poverty by Focusing on Communities Where It’s Most Likely” available at: http://www.bread.org/sites/default/files/downloads/ending-us-hunger-marlysa-gamblin-march-2017.pdf</a:t>
            </a:r>
            <a:endParaRPr dirty="0"/>
          </a:p>
        </p:txBody>
      </p:sp>
      <p:sp>
        <p:nvSpPr>
          <p:cNvPr id="119" name="Google Shape;1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“But why? Why are communities of color at least twice as likely to experience hunger and poverty as the general population, before the pa? And why has this increased to</a:t>
            </a:r>
            <a:r>
              <a:rPr lang="en-US" b="1" baseline="0" dirty="0"/>
              <a:t> AT LEAST three times</a:t>
            </a:r>
            <a:r>
              <a:rPr lang="en-US" b="1" dirty="0"/>
              <a:t> as likely since</a:t>
            </a:r>
            <a:r>
              <a:rPr lang="en-US" b="1" baseline="0" dirty="0"/>
              <a:t> the pandemic?</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What do folks think. Just shout it out.” </a:t>
            </a:r>
            <a:r>
              <a:rPr lang="en-US" i="1" dirty="0"/>
              <a:t>(Allow participants to respond and remember to probe them to dig deeper if they need to. After you have received a good number of responses, then repeat them back to the group).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“Okay, so we heard that X, X, X, X and X all contribute to why communities of color are at least twice as likely to face hunger and poverty. And I want to say, “yes!” you’re all correct!” </a:t>
            </a:r>
            <a:r>
              <a:rPr lang="en-US" i="1" dirty="0"/>
              <a:t>(Click the animation for the box to appear)</a:t>
            </a:r>
            <a:r>
              <a:rPr lang="en-US" dirty="0"/>
              <a:t>—”</a:t>
            </a:r>
            <a:r>
              <a:rPr lang="en-US" b="1" dirty="0"/>
              <a:t>All of these factors contribute to what we know as the racial wealth and income divide</a:t>
            </a:r>
            <a:r>
              <a:rPr lang="en-US" dirty="0"/>
              <a:t>.” </a:t>
            </a:r>
            <a:r>
              <a:rPr lang="en-US" i="1" dirty="0"/>
              <a:t>(Explain how these factors contribute to the racial wealth and income divides so the group can connect the dots more</a:t>
            </a:r>
            <a:r>
              <a:rPr lang="en-US" i="1" baseline="0" dirty="0"/>
              <a:t>). </a:t>
            </a:r>
          </a:p>
          <a:p>
            <a:pPr marL="0" lvl="0" indent="0" algn="l" rtl="0">
              <a:spcBef>
                <a:spcPts val="0"/>
              </a:spcBef>
              <a:spcAft>
                <a:spcPts val="0"/>
              </a:spcAft>
              <a:buNone/>
            </a:pPr>
            <a:endParaRPr lang="en-US" i="1" baseline="0" dirty="0"/>
          </a:p>
          <a:p>
            <a:pPr marL="0" lvl="0" indent="0" algn="l" rtl="0">
              <a:spcBef>
                <a:spcPts val="0"/>
              </a:spcBef>
              <a:spcAft>
                <a:spcPts val="0"/>
              </a:spcAft>
              <a:buNone/>
            </a:pPr>
            <a:r>
              <a:rPr lang="en-US" b="1" i="0" baseline="0" dirty="0"/>
              <a:t>“In addition, we have all seen how </a:t>
            </a:r>
            <a:r>
              <a:rPr lang="en-US" b="1" i="0" u="sng" baseline="0" dirty="0"/>
              <a:t>not addressing </a:t>
            </a:r>
            <a:r>
              <a:rPr lang="en-US" b="1" i="0" baseline="0" dirty="0"/>
              <a:t>the racial wealth in a serious way </a:t>
            </a:r>
            <a:r>
              <a:rPr lang="en-US" b="1" i="1" baseline="0" dirty="0"/>
              <a:t>before</a:t>
            </a:r>
            <a:r>
              <a:rPr lang="en-US" b="1" i="0" baseline="0" dirty="0"/>
              <a:t> the pandemic has led to communities of color being the hardest hit by COVID-19, as we discussed earlier.”</a:t>
            </a:r>
            <a:endParaRPr b="1" i="0" dirty="0"/>
          </a:p>
        </p:txBody>
      </p:sp>
      <p:sp>
        <p:nvSpPr>
          <p:cNvPr id="126" name="Google Shape;12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“So, you might be asking yourself, ‘What does wealth have to do with hunger or poverty, or even general inequality?’ </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The way I like to think of wealth is as a buffer against hunger or poverty. If you have less wealth, then you are more likely to fall below the poverty line if you were to lose a job or get sick, for example. And when your income is low and you are experiencing poverty, and then you are more likely to face hunger. It is that simple.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So, let’s think back to when I said that Bread for the World believes it is possible to end hunger and poverty in the United States. But to do that, we must target and invest in communities that are most likely to experience hunger and poverty. To invest in communities of color and do this work both equitably and effectively, we must find solutions that get at the root causes. Why do communities of color face hunger at higher rates? To understand why this is the case, we must first understand the history of the racial wealth and income divide.”</a:t>
            </a:r>
            <a:endParaRPr b="1" dirty="0"/>
          </a:p>
          <a:p>
            <a:pPr marL="0" lvl="0" indent="0" algn="l" rtl="0">
              <a:spcBef>
                <a:spcPts val="0"/>
              </a:spcBef>
              <a:spcAft>
                <a:spcPts val="0"/>
              </a:spcAft>
              <a:buNone/>
            </a:pPr>
            <a:endParaRPr dirty="0"/>
          </a:p>
        </p:txBody>
      </p:sp>
      <p:sp>
        <p:nvSpPr>
          <p:cNvPr id="134" name="Google Shape;13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mn-lt"/>
                <a:ea typeface="Calibri"/>
                <a:cs typeface="Calibri"/>
                <a:sym typeface="Calibri"/>
              </a:rPr>
              <a:t>“</a:t>
            </a:r>
            <a:r>
              <a:rPr lang="en-US" sz="1200" b="1" i="0" u="none" strike="noStrike" cap="none" dirty="0">
                <a:solidFill>
                  <a:srgbClr val="000000"/>
                </a:solidFill>
                <a:latin typeface="Calibri"/>
                <a:ea typeface="Calibri"/>
                <a:cs typeface="Calibri"/>
                <a:sym typeface="Calibri"/>
              </a:rPr>
              <a:t>This is why I am so excited about the simulation—because through the simulation, we can understand this history, so that we are better equipped to identify equitable and effective solutions!</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Today, I am hoping that we all gain a better understanding of the racial wealth, income, and hunger gap so that we can:</a:t>
            </a:r>
            <a:endParaRPr dirty="0"/>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1" i="0" u="none" strike="noStrike" cap="none" dirty="0">
                <a:solidFill>
                  <a:srgbClr val="000000"/>
                </a:solidFill>
                <a:latin typeface="Calibri"/>
                <a:ea typeface="Calibri"/>
                <a:cs typeface="Calibri"/>
                <a:sym typeface="Calibri"/>
              </a:rPr>
              <a:t>Understand why racial equity is important to address structural inequality.</a:t>
            </a:r>
            <a:endParaRPr dirty="0"/>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1" i="0" u="none" strike="noStrike" cap="none" dirty="0">
                <a:solidFill>
                  <a:srgbClr val="000000"/>
                </a:solidFill>
                <a:latin typeface="Calibri"/>
                <a:ea typeface="Calibri"/>
                <a:cs typeface="Calibri"/>
                <a:sym typeface="Calibri"/>
              </a:rPr>
              <a:t>Discuss racial equity within our organizations, congregations, and or communities. </a:t>
            </a:r>
            <a:endParaRPr dirty="0"/>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1" i="0" u="none" strike="noStrike" cap="none" dirty="0">
                <a:solidFill>
                  <a:srgbClr val="000000"/>
                </a:solidFill>
                <a:latin typeface="Calibri"/>
                <a:ea typeface="Calibri"/>
                <a:cs typeface="Calibri"/>
                <a:sym typeface="Calibri"/>
              </a:rPr>
              <a:t>Incorporate a racial equity lens into our daily work, life, worship, policies, practices, advocacy, etc.</a:t>
            </a:r>
            <a:endParaRPr dirty="0"/>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1" i="0" u="none" strike="noStrike" cap="none" dirty="0">
                <a:solidFill>
                  <a:srgbClr val="000000"/>
                </a:solidFill>
                <a:latin typeface="Calibri"/>
                <a:ea typeface="Calibri"/>
                <a:cs typeface="Calibri"/>
                <a:sym typeface="Calibri"/>
              </a:rPr>
              <a:t>Feel more comfortable explaining the importance of applying a racial equity lens when working to end hunger or poverty or achieve goals in other issue areas.”</a:t>
            </a:r>
            <a:endParaRPr sz="1200" b="1" i="0" u="none" strike="noStrike" cap="none" dirty="0">
              <a:solidFill>
                <a:srgbClr val="000000"/>
              </a:solidFill>
              <a:latin typeface="Calibri"/>
              <a:ea typeface="Calibri"/>
              <a:cs typeface="Calibri"/>
              <a:sym typeface="Calibri"/>
            </a:endParaRPr>
          </a:p>
          <a:p>
            <a:pPr marL="228600" marR="0" lvl="0" indent="-152400" algn="l" rtl="0">
              <a:lnSpc>
                <a:spcPct val="100000"/>
              </a:lnSpc>
              <a:spcBef>
                <a:spcPts val="0"/>
              </a:spcBef>
              <a:spcAft>
                <a:spcPts val="0"/>
              </a:spcAft>
              <a:buClr>
                <a:schemeClr val="dk1"/>
              </a:buClr>
              <a:buSzPts val="1200"/>
              <a:buFont typeface="Calibri"/>
              <a:buNone/>
            </a:pPr>
            <a:endParaRPr sz="1200" b="0" i="0" u="none" strike="noStrike" cap="none" dirty="0">
              <a:solidFill>
                <a:srgbClr val="000000"/>
              </a:solidFill>
              <a:latin typeface="Calibri"/>
              <a:ea typeface="Calibri"/>
              <a:cs typeface="Calibri"/>
              <a:sym typeface="Calibri"/>
            </a:endParaRPr>
          </a:p>
          <a:p>
            <a:pPr marL="228600" marR="0" lvl="0" indent="-152400" algn="l" rtl="0">
              <a:lnSpc>
                <a:spcPct val="100000"/>
              </a:lnSpc>
              <a:spcBef>
                <a:spcPts val="0"/>
              </a:spcBef>
              <a:spcAft>
                <a:spcPts val="0"/>
              </a:spcAft>
              <a:buClr>
                <a:schemeClr val="dk1"/>
              </a:buClr>
              <a:buSzPts val="12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1" u="none" strike="noStrike" cap="none" dirty="0">
                <a:solidFill>
                  <a:srgbClr val="000000"/>
                </a:solidFill>
                <a:latin typeface="Calibri"/>
                <a:ea typeface="Calibri"/>
                <a:cs typeface="Calibri"/>
                <a:sym typeface="Calibri"/>
              </a:rPr>
              <a:t>*Note: Feel free to adapt this slide for your audience. </a:t>
            </a:r>
            <a:endParaRPr dirty="0"/>
          </a:p>
        </p:txBody>
      </p:sp>
      <p:sp>
        <p:nvSpPr>
          <p:cNvPr id="153" name="Google Shape;15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TO FACILITAOR:</a:t>
            </a:r>
          </a:p>
          <a:p>
            <a:endParaRPr lang="en-US" dirty="0"/>
          </a:p>
          <a:p>
            <a:r>
              <a:rPr lang="en-US" dirty="0"/>
              <a:t>There are multiple ways for determining which race identity</a:t>
            </a:r>
            <a:r>
              <a:rPr lang="en-US" baseline="0" dirty="0"/>
              <a:t> role each </a:t>
            </a:r>
            <a:r>
              <a:rPr lang="en-US" dirty="0"/>
              <a:t>participant will</a:t>
            </a:r>
            <a:r>
              <a:rPr lang="en-US" baseline="0" dirty="0"/>
              <a:t> receive. Please see the four options below. To review the corresponding talking points under each option, please review the Virtual Facilitator’s and Planning Guide under FAQ 17:</a:t>
            </a:r>
            <a:endParaRPr lang="en-US" dirty="0"/>
          </a:p>
          <a:p>
            <a:pPr marL="628650" lvl="1" indent="-171450">
              <a:buFont typeface="Arial" panose="020B0604020202020204" pitchFamily="34" charset="0"/>
              <a:buChar char="•"/>
            </a:pPr>
            <a:r>
              <a:rPr lang="en-US" b="1" i="1" dirty="0"/>
              <a:t>Option</a:t>
            </a:r>
            <a:r>
              <a:rPr lang="en-US" b="1" i="1" baseline="0" dirty="0"/>
              <a:t> 1: Last Name Method. </a:t>
            </a:r>
            <a:r>
              <a:rPr lang="en-US" baseline="0" dirty="0"/>
              <a:t>Everyone with last names ending in A-K receives a “Black participant race” role and everyone with last names ending in L-Z receive a “white participant race” role. You can decide if you want to invite them to rename themselves by putting a “B” or “W” in front of their name, or if you want to invite your technology volunteer to do that for everyone based on their last name. This is perhaps one of the easiest options. </a:t>
            </a:r>
            <a:r>
              <a:rPr lang="en-US" b="1" i="1" baseline="0" dirty="0"/>
              <a:t>Option 2: Participant Self Selection. </a:t>
            </a:r>
            <a:r>
              <a:rPr lang="en-US" baseline="0" dirty="0"/>
              <a:t>You invite everyone to select for themselves what race participant role they would like. With this, you can encourage folks to select a race identify role different than the one in which they currently identify as. However, if the group is racially homogenous, this self-selection may not be the best option. With this option, it is probably best to invite people to put “W” or “B” in front of their names to align with the corresponding racial identify role they select. This is also perhaps one of the easiest options. </a:t>
            </a:r>
          </a:p>
          <a:p>
            <a:pPr marL="628650" lvl="1" indent="-171450">
              <a:buFont typeface="Arial" panose="020B0604020202020204" pitchFamily="34" charset="0"/>
              <a:buChar char="•"/>
            </a:pPr>
            <a:r>
              <a:rPr lang="en-US" b="1" i="1" baseline="0" dirty="0"/>
              <a:t>Option 3: Facilitator's Choice. </a:t>
            </a:r>
            <a:r>
              <a:rPr lang="en-US" b="0" i="0" baseline="0" dirty="0"/>
              <a:t>The t</a:t>
            </a:r>
            <a:r>
              <a:rPr lang="en-US" baseline="0" dirty="0"/>
              <a:t>echnology volunteer will randomly rename participants to a group “1” or “2” at the beginning of the simulation before the instructions are read out. The facilitator will then reveal that everyone who was assigned a “1” by the technology volunteer has received a “Black participant racial identity” role and everyone who was assigned a “2” by the technology volunteer has received a “white participant racial identity” role. </a:t>
            </a:r>
          </a:p>
          <a:p>
            <a:pPr marL="628650" lvl="1" indent="-171450">
              <a:buFont typeface="Arial" panose="020B0604020202020204" pitchFamily="34" charset="0"/>
              <a:buChar char="•"/>
            </a:pPr>
            <a:r>
              <a:rPr lang="en-US" b="1" baseline="0" dirty="0"/>
              <a:t>Option 4: Opposites Attract. </a:t>
            </a:r>
            <a:r>
              <a:rPr lang="en-US" baseline="0" dirty="0"/>
              <a:t>This option only works if your group is racially diverse. You assign the opposite racial identity role to people of the opposite racial background. So, Black participants would be assigned “white participant identity race” roles and white participant would be assigned “Black identity race” roles. For people who neither identify as white or Black, they would have the option of choosing which racial identity role they would like. With this option, it is probably best to invite people to put “W” or “B” in front of their names to align with the corresponding racial identify role they are assigned to (for Black and white participants) and the role that they select (for non-Black and non-white participants). </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sz="1600" b="1" u="sng" baseline="0" dirty="0"/>
              <a:t>REMEMBER</a:t>
            </a:r>
          </a:p>
          <a:p>
            <a:pPr marL="171450" lvl="0" indent="-171450">
              <a:buFont typeface="Arial" panose="020B0604020202020204" pitchFamily="34" charset="0"/>
              <a:buChar char="•"/>
            </a:pPr>
            <a:r>
              <a:rPr lang="en-US" b="1" baseline="0" dirty="0"/>
              <a:t>Language Choices: </a:t>
            </a:r>
            <a:r>
              <a:rPr lang="en-US" baseline="0" dirty="0"/>
              <a:t>Use language like “those of you in the role of a ‘Black participant racial identity’ and refrain from language like “Black participants.” we want to affirm that non-Black participants assigned a “Black participant racial identity” role do not and will not ever know what it means to experience life as a Black person. Please be mindful and correct participants that make this language misstep. People are assigned to racial identity roles, but are not “Black” or “Black participants.”</a:t>
            </a:r>
          </a:p>
          <a:p>
            <a:pPr marL="171450" lvl="0" indent="-171450">
              <a:buFont typeface="Arial" panose="020B0604020202020204" pitchFamily="34" charset="0"/>
              <a:buChar char="•"/>
            </a:pPr>
            <a:r>
              <a:rPr lang="en-US" b="1" baseline="0" dirty="0"/>
              <a:t>Small Group Breakout Sessions: </a:t>
            </a:r>
            <a:r>
              <a:rPr lang="en-US" baseline="0" dirty="0"/>
              <a:t>To determine how many people should be in each small group breakout session and how long each session should last based on group size, please refer to the Virtual Facilitator's and Planning Guide FAQ # 13. </a:t>
            </a:r>
          </a:p>
          <a:p>
            <a:pPr marL="171450" lvl="0" indent="-171450">
              <a:buFont typeface="Arial" panose="020B0604020202020204" pitchFamily="34" charset="0"/>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Action Card Tracker: </a:t>
            </a:r>
            <a:r>
              <a:rPr lang="en-US" sz="1200" dirty="0">
                <a:effectLst/>
                <a:latin typeface="Calibri" panose="020F0502020204030204" pitchFamily="34" charset="0"/>
                <a:ea typeface="Calibri" panose="020F0502020204030204" pitchFamily="34" charset="0"/>
                <a:cs typeface="Times New Roman" panose="02020603050405020304" pitchFamily="18" charset="0"/>
              </a:rPr>
              <a:t>Here are some helpful talking points to help you explain the Action Card Tracker. Please refer to the Virtual Facilitator's and Planning Guide FAQ # 15. </a:t>
            </a:r>
          </a:p>
          <a:p>
            <a:pPr marL="742950" marR="0" lvl="1" indent="-285750">
              <a:lnSpc>
                <a:spcPct val="107000"/>
              </a:lnSpc>
              <a:spcBef>
                <a:spcPts val="0"/>
              </a:spcBef>
              <a:spcAft>
                <a:spcPts val="0"/>
              </a:spcAft>
              <a:buFont typeface="Courier New" panose="02070309020205020404" pitchFamily="49" charset="0"/>
              <a:buChar char="o"/>
            </a:pPr>
            <a:r>
              <a:rPr lang="en-US" sz="1200" i="1" dirty="0">
                <a:effectLst/>
                <a:latin typeface="Calibri" panose="020F0502020204030204" pitchFamily="34" charset="0"/>
                <a:ea typeface="Calibri" panose="020F0502020204030204" pitchFamily="34" charset="0"/>
                <a:cs typeface="Times New Roman" panose="02020603050405020304" pitchFamily="18" charset="0"/>
              </a:rPr>
              <a:t>“We recognize that everyone learns and engages in this material differently. Some of us are audio learners, some of us learn by writing, and some of us learn by doing. For those of us who need to virtually keep track of how many actions cards are subtracted and added each round, you have the option of using the Action Card Tracker. This was sent out in the email to everyone who registered.</a:t>
            </a:r>
            <a:r>
              <a:rPr lang="en-US" sz="1200" i="1"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Before you start, remember to mark whether you were assigned into a “Black participant race” role or a “white participant race” role. You should be able to do this on the tool.</a:t>
            </a:r>
            <a:r>
              <a:rPr lang="en-US" sz="1200" i="1"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If you are using this tool virtually, then feel free to use your computer to move a money, land or opportunity lost card into your virtual bank when a card is added to your participant identification role. And when an action card is subtracted from this role, then just put the corresponding action card back up top. This is the easiest way and doesn’t require that you have a printer.</a:t>
            </a:r>
            <a:r>
              <a:rPr lang="en-US" sz="1200" i="1"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If you have printed this tool, then consider tallying how many money, land and opportunity lost cards you have in each round.”</a:t>
            </a:r>
          </a:p>
        </p:txBody>
      </p:sp>
      <p:sp>
        <p:nvSpPr>
          <p:cNvPr id="4" name="Slide Number Placeholder 3"/>
          <p:cNvSpPr>
            <a:spLocks noGrp="1"/>
          </p:cNvSpPr>
          <p:nvPr>
            <p:ph type="sldNum" sz="quarter" idx="10"/>
          </p:nvPr>
        </p:nvSpPr>
        <p:spPr/>
        <p:txBody>
          <a:bodyPr/>
          <a:lstStyle/>
          <a:p>
            <a:fld id="{1F16E283-8D43-462B-B179-827C7AD1FAE9}" type="slidenum">
              <a:rPr lang="en-US" smtClean="0"/>
              <a:t>15</a:t>
            </a:fld>
            <a:endParaRPr lang="en-US"/>
          </a:p>
        </p:txBody>
      </p:sp>
    </p:spTree>
    <p:extLst>
      <p:ext uri="{BB962C8B-B14F-4D97-AF65-F5344CB8AC3E}">
        <p14:creationId xmlns:p14="http://schemas.microsoft.com/office/powerpoint/2010/main" val="2701905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title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16</a:t>
            </a:fld>
            <a:endParaRPr lang="en-US"/>
          </a:p>
        </p:txBody>
      </p:sp>
    </p:spTree>
    <p:extLst>
      <p:ext uri="{BB962C8B-B14F-4D97-AF65-F5344CB8AC3E}">
        <p14:creationId xmlns:p14="http://schemas.microsoft.com/office/powerpoint/2010/main" val="3117287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Volunteer</a:t>
            </a:r>
            <a:r>
              <a:rPr lang="en-US" baseline="0" dirty="0"/>
              <a:t> reader reads this policy aloud. </a:t>
            </a:r>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17</a:t>
            </a:fld>
            <a:endParaRPr lang="en-US"/>
          </a:p>
        </p:txBody>
      </p:sp>
    </p:spTree>
    <p:extLst>
      <p:ext uri="{BB962C8B-B14F-4D97-AF65-F5344CB8AC3E}">
        <p14:creationId xmlns:p14="http://schemas.microsoft.com/office/powerpoint/2010/main" val="4145334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reads the action cards</a:t>
            </a:r>
            <a:r>
              <a:rPr lang="en-US" baseline="0" dirty="0"/>
              <a:t> to the group and invite those using the tracker to take their actions. </a:t>
            </a:r>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18</a:t>
            </a:fld>
            <a:endParaRPr lang="en-US"/>
          </a:p>
        </p:txBody>
      </p:sp>
    </p:spTree>
    <p:extLst>
      <p:ext uri="{BB962C8B-B14F-4D97-AF65-F5344CB8AC3E}">
        <p14:creationId xmlns:p14="http://schemas.microsoft.com/office/powerpoint/2010/main" val="1341509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19</a:t>
            </a:fld>
            <a:endParaRPr lang="en-US"/>
          </a:p>
        </p:txBody>
      </p:sp>
    </p:spTree>
    <p:extLst>
      <p:ext uri="{BB962C8B-B14F-4D97-AF65-F5344CB8AC3E}">
        <p14:creationId xmlns:p14="http://schemas.microsoft.com/office/powerpoint/2010/main" val="1452292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title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20</a:t>
            </a:fld>
            <a:endParaRPr lang="en-US"/>
          </a:p>
        </p:txBody>
      </p:sp>
    </p:spTree>
    <p:extLst>
      <p:ext uri="{BB962C8B-B14F-4D97-AF65-F5344CB8AC3E}">
        <p14:creationId xmlns:p14="http://schemas.microsoft.com/office/powerpoint/2010/main" val="1602729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dc571577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g8dc571577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“We want to reaffirm that this is a simulation and NOT A GAME. We will be walking through a very sensitive historical journey. Therefore, we want to reiterate that what we are about to do is NOT A GAME. Instead, we want to invite you to refer to it as a simulation, experience, journey, or something to that affect.</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This is important because sometimes</a:t>
            </a:r>
            <a:r>
              <a:rPr lang="en-US" b="1" baseline="0" dirty="0"/>
              <a:t> participants say the word “game” when referring to this experience. It is not a game, and it is very real. In fact, it has had and continues to have very real implications on real people’s lives. Please lets go into this space with this truth, as we continue to learn together.”</a:t>
            </a:r>
            <a:endParaRPr dirty="0"/>
          </a:p>
        </p:txBody>
      </p:sp>
      <p:sp>
        <p:nvSpPr>
          <p:cNvPr id="86" name="Google Shape;86;g8dc5715777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16851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policy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21</a:t>
            </a:fld>
            <a:endParaRPr lang="en-US"/>
          </a:p>
        </p:txBody>
      </p:sp>
    </p:spTree>
    <p:extLst>
      <p:ext uri="{BB962C8B-B14F-4D97-AF65-F5344CB8AC3E}">
        <p14:creationId xmlns:p14="http://schemas.microsoft.com/office/powerpoint/2010/main" val="1155851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the action cards</a:t>
            </a:r>
            <a:r>
              <a:rPr lang="en-US" baseline="0" dirty="0"/>
              <a:t> to the group and invite those using the tracker to take their actions.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22</a:t>
            </a:fld>
            <a:endParaRPr lang="en-US"/>
          </a:p>
        </p:txBody>
      </p:sp>
    </p:spTree>
    <p:extLst>
      <p:ext uri="{BB962C8B-B14F-4D97-AF65-F5344CB8AC3E}">
        <p14:creationId xmlns:p14="http://schemas.microsoft.com/office/powerpoint/2010/main" val="3547998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title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24</a:t>
            </a:fld>
            <a:endParaRPr lang="en-US"/>
          </a:p>
        </p:txBody>
      </p:sp>
    </p:spTree>
    <p:extLst>
      <p:ext uri="{BB962C8B-B14F-4D97-AF65-F5344CB8AC3E}">
        <p14:creationId xmlns:p14="http://schemas.microsoft.com/office/powerpoint/2010/main" val="1792123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policy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25</a:t>
            </a:fld>
            <a:endParaRPr lang="en-US"/>
          </a:p>
        </p:txBody>
      </p:sp>
    </p:spTree>
    <p:extLst>
      <p:ext uri="{BB962C8B-B14F-4D97-AF65-F5344CB8AC3E}">
        <p14:creationId xmlns:p14="http://schemas.microsoft.com/office/powerpoint/2010/main" val="4025957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the action cards</a:t>
            </a:r>
            <a:r>
              <a:rPr lang="en-US" baseline="0" dirty="0"/>
              <a:t> to the group and invite those using the tracker to take their actions.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26</a:t>
            </a:fld>
            <a:endParaRPr lang="en-US"/>
          </a:p>
        </p:txBody>
      </p:sp>
    </p:spTree>
    <p:extLst>
      <p:ext uri="{BB962C8B-B14F-4D97-AF65-F5344CB8AC3E}">
        <p14:creationId xmlns:p14="http://schemas.microsoft.com/office/powerpoint/2010/main" val="2420298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title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28</a:t>
            </a:fld>
            <a:endParaRPr lang="en-US"/>
          </a:p>
        </p:txBody>
      </p:sp>
    </p:spTree>
    <p:extLst>
      <p:ext uri="{BB962C8B-B14F-4D97-AF65-F5344CB8AC3E}">
        <p14:creationId xmlns:p14="http://schemas.microsoft.com/office/powerpoint/2010/main" val="945062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policy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29</a:t>
            </a:fld>
            <a:endParaRPr lang="en-US"/>
          </a:p>
        </p:txBody>
      </p:sp>
    </p:spTree>
    <p:extLst>
      <p:ext uri="{BB962C8B-B14F-4D97-AF65-F5344CB8AC3E}">
        <p14:creationId xmlns:p14="http://schemas.microsoft.com/office/powerpoint/2010/main" val="2679673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the action cards</a:t>
            </a:r>
            <a:r>
              <a:rPr lang="en-US" baseline="0" dirty="0"/>
              <a:t> to the group and invite those using the tracker to take their actions.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30</a:t>
            </a:fld>
            <a:endParaRPr lang="en-US"/>
          </a:p>
        </p:txBody>
      </p:sp>
    </p:spTree>
    <p:extLst>
      <p:ext uri="{BB962C8B-B14F-4D97-AF65-F5344CB8AC3E}">
        <p14:creationId xmlns:p14="http://schemas.microsoft.com/office/powerpoint/2010/main" val="3255813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r>
              <a:rPr lang="en-US" baseline="0" dirty="0"/>
              <a:t> If the facilitator has chosen to hold three breakout sessions, then after reviewing Policy #4, the f</a:t>
            </a:r>
            <a:r>
              <a:rPr lang="en-US" dirty="0"/>
              <a:t>acilitator can decide to send the participants</a:t>
            </a:r>
            <a:r>
              <a:rPr lang="en-US" baseline="0" dirty="0"/>
              <a:t> into their first small group breakout session and have them discuss these questions. Also consider providing these questions in the chat. Note: These are also provided in the Virtual Facilitation and Planning Guide in FAQ #14:</a:t>
            </a:r>
          </a:p>
          <a:p>
            <a:pPr marL="628650" lvl="1" indent="-171450">
              <a:buFont typeface="Arial" panose="020B0604020202020204" pitchFamily="34" charset="0"/>
              <a:buChar char="•"/>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Questions to ask after Policy #4</a:t>
            </a:r>
            <a:endParaRPr lang="en-US" sz="1100" b="0" i="0" dirty="0">
              <a:effectLst/>
              <a:latin typeface="Calibri" panose="020F0502020204030204" pitchFamily="34" charset="0"/>
              <a:ea typeface="Calibri" panose="020F0502020204030204" pitchFamily="34" charset="0"/>
              <a:cs typeface="Times New Roman" panose="02020603050405020304" pitchFamily="18" charset="0"/>
            </a:endParaRPr>
          </a:p>
          <a:p>
            <a:pPr marL="1085850" lvl="2" indent="-1714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are you feeling?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85850" lvl="2" indent="-1714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did you learn that you didn’t know before?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85850" lvl="2" indent="-1714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did you learn that affirmed what you already know?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31</a:t>
            </a:fld>
            <a:endParaRPr lang="en-US"/>
          </a:p>
        </p:txBody>
      </p:sp>
    </p:spTree>
    <p:extLst>
      <p:ext uri="{BB962C8B-B14F-4D97-AF65-F5344CB8AC3E}">
        <p14:creationId xmlns:p14="http://schemas.microsoft.com/office/powerpoint/2010/main" val="1124714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title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32</a:t>
            </a:fld>
            <a:endParaRPr lang="en-US"/>
          </a:p>
        </p:txBody>
      </p:sp>
    </p:spTree>
    <p:extLst>
      <p:ext uri="{BB962C8B-B14F-4D97-AF65-F5344CB8AC3E}">
        <p14:creationId xmlns:p14="http://schemas.microsoft.com/office/powerpoint/2010/main" val="414949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we start the simulation, I wanted us to go through a road map of how we will be spending our time here together. First, we will cover who Bread for the World is </a:t>
            </a:r>
            <a:r>
              <a:rPr lang="en-US" b="0" i="1" dirty="0"/>
              <a:t>(optional).</a:t>
            </a:r>
            <a:r>
              <a:rPr lang="en-US" b="0" i="1" baseline="0" dirty="0"/>
              <a:t> </a:t>
            </a:r>
          </a:p>
          <a:p>
            <a:endParaRPr lang="en-US" dirty="0"/>
          </a:p>
          <a:p>
            <a:r>
              <a:rPr lang="en-US" b="1" dirty="0"/>
              <a:t>After that, we will have an opening activity! Then, we will review the scope of hunger and poverty in America so everyone is on the same page. </a:t>
            </a:r>
            <a:r>
              <a:rPr lang="en-US" b="1" baseline="0" dirty="0"/>
              <a:t>T</a:t>
            </a:r>
            <a:r>
              <a:rPr lang="en-US" b="1" dirty="0"/>
              <a:t>he largest chunk of our time will be spent doing the simulation, and then we will wrap up by having a larger group discussion. </a:t>
            </a:r>
          </a:p>
          <a:p>
            <a:endParaRPr lang="en-US" b="1" dirty="0"/>
          </a:p>
          <a:p>
            <a:r>
              <a:rPr lang="en-US" b="1" dirty="0"/>
              <a:t>Before we go on, does anyone have any questions for how we will be spending our time together today? </a:t>
            </a:r>
          </a:p>
          <a:p>
            <a:endParaRPr lang="en-US" b="1" dirty="0"/>
          </a:p>
          <a:p>
            <a:r>
              <a:rPr lang="en-US" b="1" dirty="0"/>
              <a:t>Great!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A3F95-BC40-4256-A751-8F79D0E7B1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1544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policy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33</a:t>
            </a:fld>
            <a:endParaRPr lang="en-US"/>
          </a:p>
        </p:txBody>
      </p:sp>
    </p:spTree>
    <p:extLst>
      <p:ext uri="{BB962C8B-B14F-4D97-AF65-F5344CB8AC3E}">
        <p14:creationId xmlns:p14="http://schemas.microsoft.com/office/powerpoint/2010/main" val="3242652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the action cards</a:t>
            </a:r>
            <a:r>
              <a:rPr lang="en-US" baseline="0" dirty="0"/>
              <a:t> to the group and invite those using the tracker to take their actions.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34</a:t>
            </a:fld>
            <a:endParaRPr lang="en-US"/>
          </a:p>
        </p:txBody>
      </p:sp>
    </p:spTree>
    <p:extLst>
      <p:ext uri="{BB962C8B-B14F-4D97-AF65-F5344CB8AC3E}">
        <p14:creationId xmlns:p14="http://schemas.microsoft.com/office/powerpoint/2010/main" val="879276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title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36</a:t>
            </a:fld>
            <a:endParaRPr lang="en-US"/>
          </a:p>
        </p:txBody>
      </p:sp>
    </p:spTree>
    <p:extLst>
      <p:ext uri="{BB962C8B-B14F-4D97-AF65-F5344CB8AC3E}">
        <p14:creationId xmlns:p14="http://schemas.microsoft.com/office/powerpoint/2010/main" val="1354764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policy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37</a:t>
            </a:fld>
            <a:endParaRPr lang="en-US"/>
          </a:p>
        </p:txBody>
      </p:sp>
    </p:spTree>
    <p:extLst>
      <p:ext uri="{BB962C8B-B14F-4D97-AF65-F5344CB8AC3E}">
        <p14:creationId xmlns:p14="http://schemas.microsoft.com/office/powerpoint/2010/main" val="3961098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the action cards</a:t>
            </a:r>
            <a:r>
              <a:rPr lang="en-US" baseline="0" dirty="0"/>
              <a:t> to the group and invite those using the tracker to take their actions.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38</a:t>
            </a:fld>
            <a:endParaRPr lang="en-US"/>
          </a:p>
        </p:txBody>
      </p:sp>
    </p:spTree>
    <p:extLst>
      <p:ext uri="{BB962C8B-B14F-4D97-AF65-F5344CB8AC3E}">
        <p14:creationId xmlns:p14="http://schemas.microsoft.com/office/powerpoint/2010/main" val="3389037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title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40</a:t>
            </a:fld>
            <a:endParaRPr lang="en-US"/>
          </a:p>
        </p:txBody>
      </p:sp>
    </p:spTree>
    <p:extLst>
      <p:ext uri="{BB962C8B-B14F-4D97-AF65-F5344CB8AC3E}">
        <p14:creationId xmlns:p14="http://schemas.microsoft.com/office/powerpoint/2010/main" val="959821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policy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41</a:t>
            </a:fld>
            <a:endParaRPr lang="en-US"/>
          </a:p>
        </p:txBody>
      </p:sp>
    </p:spTree>
    <p:extLst>
      <p:ext uri="{BB962C8B-B14F-4D97-AF65-F5344CB8AC3E}">
        <p14:creationId xmlns:p14="http://schemas.microsoft.com/office/powerpoint/2010/main" val="1150358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the action cards</a:t>
            </a:r>
            <a:r>
              <a:rPr lang="en-US" baseline="0" dirty="0"/>
              <a:t> to the group and invite those using the tracker to take their actions.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42</a:t>
            </a:fld>
            <a:endParaRPr lang="en-US"/>
          </a:p>
        </p:txBody>
      </p:sp>
    </p:spTree>
    <p:extLst>
      <p:ext uri="{BB962C8B-B14F-4D97-AF65-F5344CB8AC3E}">
        <p14:creationId xmlns:p14="http://schemas.microsoft.com/office/powerpoint/2010/main" val="4011724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title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44</a:t>
            </a:fld>
            <a:endParaRPr lang="en-US"/>
          </a:p>
        </p:txBody>
      </p:sp>
    </p:spTree>
    <p:extLst>
      <p:ext uri="{BB962C8B-B14F-4D97-AF65-F5344CB8AC3E}">
        <p14:creationId xmlns:p14="http://schemas.microsoft.com/office/powerpoint/2010/main" val="1100560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policy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45</a:t>
            </a:fld>
            <a:endParaRPr lang="en-US"/>
          </a:p>
        </p:txBody>
      </p:sp>
    </p:spTree>
    <p:extLst>
      <p:ext uri="{BB962C8B-B14F-4D97-AF65-F5344CB8AC3E}">
        <p14:creationId xmlns:p14="http://schemas.microsoft.com/office/powerpoint/2010/main" val="310989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Note: This is an optional slide. Put your own spin to it, </a:t>
            </a:r>
            <a:r>
              <a:rPr lang="en-US" b="1" i="1" dirty="0"/>
              <a:t>but remember to mention our goal of ending hunger and poverty in the United States, and we understand</a:t>
            </a:r>
            <a:r>
              <a:rPr lang="en-US" b="1" i="1" baseline="0" dirty="0"/>
              <a:t> that this cannot be achieved if we don’t promote racial equity</a:t>
            </a:r>
            <a:r>
              <a:rPr lang="en-US" b="1" i="1" dirty="0"/>
              <a:t>. </a:t>
            </a:r>
            <a:endParaRPr dirty="0"/>
          </a:p>
          <a:p>
            <a:pPr marL="0" lvl="0" indent="0" algn="l" rtl="0">
              <a:spcBef>
                <a:spcPts val="0"/>
              </a:spcBef>
              <a:spcAft>
                <a:spcPts val="0"/>
              </a:spcAft>
              <a:buNone/>
            </a:pPr>
            <a:endParaRPr dirty="0"/>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the action cards</a:t>
            </a:r>
            <a:r>
              <a:rPr lang="en-US" baseline="0" dirty="0"/>
              <a:t> to the group and invite those using the tracker to take their actions.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46</a:t>
            </a:fld>
            <a:endParaRPr lang="en-US"/>
          </a:p>
        </p:txBody>
      </p:sp>
    </p:spTree>
    <p:extLst>
      <p:ext uri="{BB962C8B-B14F-4D97-AF65-F5344CB8AC3E}">
        <p14:creationId xmlns:p14="http://schemas.microsoft.com/office/powerpoint/2010/main" val="3947664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r>
              <a:rPr lang="en-US" baseline="0" dirty="0"/>
              <a:t> If the facilitator has chosen to hold three breakout sessions, then after reviewing Policy #4, the f</a:t>
            </a:r>
            <a:r>
              <a:rPr lang="en-US" dirty="0"/>
              <a:t>acilitator can decide to send the participants</a:t>
            </a:r>
            <a:r>
              <a:rPr lang="en-US" baseline="0" dirty="0"/>
              <a:t> into their first small group breakout session and have them discuss these questions. Also consider providing these questions in the chat. Note: These are also provided in the Virtual Facilitation and Planning Guide in FAQ #14:</a:t>
            </a:r>
          </a:p>
          <a:p>
            <a:pPr marL="628650" lvl="1" indent="-171450">
              <a:buFont typeface="Arial" panose="020B0604020202020204" pitchFamily="34" charset="0"/>
              <a:buChar char="•"/>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Questions to ask after Policy #8</a:t>
            </a:r>
            <a:endParaRPr lang="en-US" sz="1100" b="0" i="0" dirty="0">
              <a:effectLst/>
              <a:latin typeface="Calibri" panose="020F0502020204030204" pitchFamily="34" charset="0"/>
              <a:ea typeface="Calibri" panose="020F0502020204030204" pitchFamily="34" charset="0"/>
              <a:cs typeface="Times New Roman" panose="02020603050405020304" pitchFamily="18" charset="0"/>
            </a:endParaRPr>
          </a:p>
          <a:p>
            <a:pPr marL="1085850" lvl="2" indent="-1714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are you feeling?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85850" lvl="2" indent="-1714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did you learn that you didn’t know before?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85850" lvl="2" indent="-1714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did you learn that affirmed what you already know?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47</a:t>
            </a:fld>
            <a:endParaRPr lang="en-US"/>
          </a:p>
        </p:txBody>
      </p:sp>
    </p:spTree>
    <p:extLst>
      <p:ext uri="{BB962C8B-B14F-4D97-AF65-F5344CB8AC3E}">
        <p14:creationId xmlns:p14="http://schemas.microsoft.com/office/powerpoint/2010/main" val="40419589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title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48</a:t>
            </a:fld>
            <a:endParaRPr lang="en-US"/>
          </a:p>
        </p:txBody>
      </p:sp>
    </p:spTree>
    <p:extLst>
      <p:ext uri="{BB962C8B-B14F-4D97-AF65-F5344CB8AC3E}">
        <p14:creationId xmlns:p14="http://schemas.microsoft.com/office/powerpoint/2010/main" val="16315731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policy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49</a:t>
            </a:fld>
            <a:endParaRPr lang="en-US"/>
          </a:p>
        </p:txBody>
      </p:sp>
    </p:spTree>
    <p:extLst>
      <p:ext uri="{BB962C8B-B14F-4D97-AF65-F5344CB8AC3E}">
        <p14:creationId xmlns:p14="http://schemas.microsoft.com/office/powerpoint/2010/main" val="1565888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the action cards</a:t>
            </a:r>
            <a:r>
              <a:rPr lang="en-US" baseline="0" dirty="0"/>
              <a:t> to the group and invite those using the tracker to take their actions.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50</a:t>
            </a:fld>
            <a:endParaRPr lang="en-US"/>
          </a:p>
        </p:txBody>
      </p:sp>
    </p:spTree>
    <p:extLst>
      <p:ext uri="{BB962C8B-B14F-4D97-AF65-F5344CB8AC3E}">
        <p14:creationId xmlns:p14="http://schemas.microsoft.com/office/powerpoint/2010/main" val="3542589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64034-3133-495F-A4DE-B2E7229E5650}" type="slidenum">
              <a:rPr lang="en-US" smtClean="0"/>
              <a:t>51</a:t>
            </a:fld>
            <a:endParaRPr lang="en-US"/>
          </a:p>
        </p:txBody>
      </p:sp>
    </p:spTree>
    <p:extLst>
      <p:ext uri="{BB962C8B-B14F-4D97-AF65-F5344CB8AC3E}">
        <p14:creationId xmlns:p14="http://schemas.microsoft.com/office/powerpoint/2010/main" val="2441051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title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52</a:t>
            </a:fld>
            <a:endParaRPr lang="en-US"/>
          </a:p>
        </p:txBody>
      </p:sp>
    </p:spTree>
    <p:extLst>
      <p:ext uri="{BB962C8B-B14F-4D97-AF65-F5344CB8AC3E}">
        <p14:creationId xmlns:p14="http://schemas.microsoft.com/office/powerpoint/2010/main" val="3266845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policy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53</a:t>
            </a:fld>
            <a:endParaRPr lang="en-US"/>
          </a:p>
        </p:txBody>
      </p:sp>
    </p:spTree>
    <p:extLst>
      <p:ext uri="{BB962C8B-B14F-4D97-AF65-F5344CB8AC3E}">
        <p14:creationId xmlns:p14="http://schemas.microsoft.com/office/powerpoint/2010/main" val="1028715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the action cards</a:t>
            </a:r>
            <a:r>
              <a:rPr lang="en-US" baseline="0" dirty="0"/>
              <a:t> to the group and invite those using the tracker to take their actions.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54</a:t>
            </a:fld>
            <a:endParaRPr lang="en-US"/>
          </a:p>
        </p:txBody>
      </p:sp>
    </p:spTree>
    <p:extLst>
      <p:ext uri="{BB962C8B-B14F-4D97-AF65-F5344CB8AC3E}">
        <p14:creationId xmlns:p14="http://schemas.microsoft.com/office/powerpoint/2010/main" val="482310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64034-3133-495F-A4DE-B2E7229E5650}" type="slidenum">
              <a:rPr lang="en-US" smtClean="0"/>
              <a:t>55</a:t>
            </a:fld>
            <a:endParaRPr lang="en-US"/>
          </a:p>
        </p:txBody>
      </p:sp>
    </p:spTree>
    <p:extLst>
      <p:ext uri="{BB962C8B-B14F-4D97-AF65-F5344CB8AC3E}">
        <p14:creationId xmlns:p14="http://schemas.microsoft.com/office/powerpoint/2010/main" val="114253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Consider</a:t>
            </a:r>
            <a:r>
              <a:rPr lang="en-US" i="1" baseline="0" dirty="0"/>
              <a:t> doing this activity in the larger group and c</a:t>
            </a:r>
            <a:r>
              <a:rPr lang="en-US" i="1" dirty="0"/>
              <a:t>opy and past questions in chat.</a:t>
            </a:r>
          </a:p>
          <a:p>
            <a:pPr marL="0" lvl="0" indent="0" algn="l" rtl="0">
              <a:spcBef>
                <a:spcPts val="0"/>
              </a:spcBef>
              <a:spcAft>
                <a:spcPts val="0"/>
              </a:spcAft>
              <a:buClr>
                <a:schemeClr val="dk1"/>
              </a:buClr>
              <a:buSzPts val="1200"/>
              <a:buFont typeface="Arial"/>
              <a:buNone/>
            </a:pPr>
            <a:endParaRPr dirty="0"/>
          </a:p>
          <a:p>
            <a:pPr marL="171450" lvl="0" indent="-171450" algn="l" rtl="0">
              <a:spcBef>
                <a:spcPts val="0"/>
              </a:spcBef>
              <a:spcAft>
                <a:spcPts val="0"/>
              </a:spcAft>
              <a:buClr>
                <a:schemeClr val="dk1"/>
              </a:buClr>
              <a:buSzPts val="1200"/>
              <a:buFont typeface="Arial"/>
              <a:buChar char="•"/>
            </a:pPr>
            <a:r>
              <a:rPr lang="en-US" b="1" dirty="0"/>
              <a:t>Group Question(s): </a:t>
            </a:r>
            <a:endParaRPr dirty="0"/>
          </a:p>
          <a:p>
            <a:pPr marL="628650" lvl="1" indent="-171450" algn="l" rtl="0">
              <a:spcBef>
                <a:spcPts val="0"/>
              </a:spcBef>
              <a:spcAft>
                <a:spcPts val="0"/>
              </a:spcAft>
              <a:buClr>
                <a:schemeClr val="dk1"/>
              </a:buClr>
              <a:buSzPts val="1200"/>
              <a:buFont typeface="Arial"/>
              <a:buChar char="•"/>
            </a:pPr>
            <a:r>
              <a:rPr lang="en-US" dirty="0"/>
              <a:t>What line of work everyone is involved in?</a:t>
            </a:r>
            <a:endParaRPr dirty="0"/>
          </a:p>
          <a:p>
            <a:pPr marL="628650" lvl="1" indent="-171450" algn="l" rtl="0">
              <a:spcBef>
                <a:spcPts val="0"/>
              </a:spcBef>
              <a:spcAft>
                <a:spcPts val="0"/>
              </a:spcAft>
              <a:buClr>
                <a:schemeClr val="dk1"/>
              </a:buClr>
              <a:buSzPts val="1200"/>
              <a:buFont typeface="Arial"/>
              <a:buChar char="•"/>
            </a:pPr>
            <a:r>
              <a:rPr lang="en-US" dirty="0"/>
              <a:t>What brings everyone here today?</a:t>
            </a:r>
            <a:endParaRPr dirty="0"/>
          </a:p>
          <a:p>
            <a:pPr marL="628650" lvl="1" indent="-171450" algn="l" rtl="0">
              <a:spcBef>
                <a:spcPts val="0"/>
              </a:spcBef>
              <a:spcAft>
                <a:spcPts val="0"/>
              </a:spcAft>
              <a:buClr>
                <a:schemeClr val="dk1"/>
              </a:buClr>
              <a:buSzPts val="1200"/>
              <a:buFont typeface="Arial"/>
              <a:buChar char="•"/>
            </a:pPr>
            <a:r>
              <a:rPr lang="en-US" dirty="0"/>
              <a:t>How does your church/organization/community engage in anti-hunger or anti-poverty efforts?</a:t>
            </a:r>
            <a:endParaRPr dirty="0"/>
          </a:p>
          <a:p>
            <a:pPr marL="628650" lvl="1" indent="-171450" algn="l" rtl="0">
              <a:spcBef>
                <a:spcPts val="0"/>
              </a:spcBef>
              <a:spcAft>
                <a:spcPts val="0"/>
              </a:spcAft>
              <a:buClr>
                <a:schemeClr val="dk1"/>
              </a:buClr>
              <a:buSzPts val="1200"/>
              <a:buFont typeface="Arial"/>
              <a:buChar char="•"/>
            </a:pPr>
            <a:r>
              <a:rPr lang="en-US" dirty="0"/>
              <a:t>Are you familiar with the racial wealth or income gap?</a:t>
            </a:r>
          </a:p>
          <a:p>
            <a:pPr marL="628650" lvl="1" indent="-171450" algn="l" rtl="0">
              <a:spcBef>
                <a:spcPts val="0"/>
              </a:spcBef>
              <a:spcAft>
                <a:spcPts val="0"/>
              </a:spcAft>
              <a:buClr>
                <a:schemeClr val="dk1"/>
              </a:buClr>
              <a:buSzPts val="1200"/>
              <a:buFont typeface="Arial"/>
              <a:buChar char="•"/>
            </a:pPr>
            <a:r>
              <a:rPr lang="en-US" dirty="0"/>
              <a:t>Are you familiar with the what racial equity means and why it is important?</a:t>
            </a:r>
          </a:p>
        </p:txBody>
      </p:sp>
      <p:sp>
        <p:nvSpPr>
          <p:cNvPr id="160" name="Google Shape;16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title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56</a:t>
            </a:fld>
            <a:endParaRPr lang="en-US"/>
          </a:p>
        </p:txBody>
      </p:sp>
    </p:spTree>
    <p:extLst>
      <p:ext uri="{BB962C8B-B14F-4D97-AF65-F5344CB8AC3E}">
        <p14:creationId xmlns:p14="http://schemas.microsoft.com/office/powerpoint/2010/main" val="2836632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policy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57</a:t>
            </a:fld>
            <a:endParaRPr lang="en-US"/>
          </a:p>
        </p:txBody>
      </p:sp>
    </p:spTree>
    <p:extLst>
      <p:ext uri="{BB962C8B-B14F-4D97-AF65-F5344CB8AC3E}">
        <p14:creationId xmlns:p14="http://schemas.microsoft.com/office/powerpoint/2010/main" val="1492855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the action cards</a:t>
            </a:r>
            <a:r>
              <a:rPr lang="en-US" baseline="0" dirty="0"/>
              <a:t> to the group and invite those using the tracker to take their actions.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58</a:t>
            </a:fld>
            <a:endParaRPr lang="en-US"/>
          </a:p>
        </p:txBody>
      </p:sp>
    </p:spTree>
    <p:extLst>
      <p:ext uri="{BB962C8B-B14F-4D97-AF65-F5344CB8AC3E}">
        <p14:creationId xmlns:p14="http://schemas.microsoft.com/office/powerpoint/2010/main" val="6460680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64034-3133-495F-A4DE-B2E7229E5650}" type="slidenum">
              <a:rPr lang="en-US" smtClean="0"/>
              <a:t>59</a:t>
            </a:fld>
            <a:endParaRPr lang="en-US"/>
          </a:p>
        </p:txBody>
      </p:sp>
    </p:spTree>
    <p:extLst>
      <p:ext uri="{BB962C8B-B14F-4D97-AF65-F5344CB8AC3E}">
        <p14:creationId xmlns:p14="http://schemas.microsoft.com/office/powerpoint/2010/main" val="36605929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title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60</a:t>
            </a:fld>
            <a:endParaRPr lang="en-US"/>
          </a:p>
        </p:txBody>
      </p:sp>
    </p:spTree>
    <p:extLst>
      <p:ext uri="{BB962C8B-B14F-4D97-AF65-F5344CB8AC3E}">
        <p14:creationId xmlns:p14="http://schemas.microsoft.com/office/powerpoint/2010/main" val="15631972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policy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61</a:t>
            </a:fld>
            <a:endParaRPr lang="en-US"/>
          </a:p>
        </p:txBody>
      </p:sp>
    </p:spTree>
    <p:extLst>
      <p:ext uri="{BB962C8B-B14F-4D97-AF65-F5344CB8AC3E}">
        <p14:creationId xmlns:p14="http://schemas.microsoft.com/office/powerpoint/2010/main" val="39047990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the action cards</a:t>
            </a:r>
            <a:r>
              <a:rPr lang="en-US" baseline="0" dirty="0"/>
              <a:t> to the group and invite those using the tracker to take their actions.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62</a:t>
            </a:fld>
            <a:endParaRPr lang="en-US"/>
          </a:p>
        </p:txBody>
      </p:sp>
    </p:spTree>
    <p:extLst>
      <p:ext uri="{BB962C8B-B14F-4D97-AF65-F5344CB8AC3E}">
        <p14:creationId xmlns:p14="http://schemas.microsoft.com/office/powerpoint/2010/main" val="25493117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64034-3133-495F-A4DE-B2E7229E5650}" type="slidenum">
              <a:rPr lang="en-US" smtClean="0"/>
              <a:t>63</a:t>
            </a:fld>
            <a:endParaRPr lang="en-US"/>
          </a:p>
        </p:txBody>
      </p:sp>
    </p:spTree>
    <p:extLst>
      <p:ext uri="{BB962C8B-B14F-4D97-AF65-F5344CB8AC3E}">
        <p14:creationId xmlns:p14="http://schemas.microsoft.com/office/powerpoint/2010/main" val="41428084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title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64</a:t>
            </a:fld>
            <a:endParaRPr lang="en-US"/>
          </a:p>
        </p:txBody>
      </p:sp>
    </p:spTree>
    <p:extLst>
      <p:ext uri="{BB962C8B-B14F-4D97-AF65-F5344CB8AC3E}">
        <p14:creationId xmlns:p14="http://schemas.microsoft.com/office/powerpoint/2010/main" val="2004249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a:t>
            </a:r>
            <a:r>
              <a:rPr lang="en-US" baseline="0" dirty="0"/>
              <a:t> reader reads this policy aloud.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65</a:t>
            </a:fld>
            <a:endParaRPr lang="en-US"/>
          </a:p>
        </p:txBody>
      </p:sp>
    </p:spTree>
    <p:extLst>
      <p:ext uri="{BB962C8B-B14F-4D97-AF65-F5344CB8AC3E}">
        <p14:creationId xmlns:p14="http://schemas.microsoft.com/office/powerpoint/2010/main" val="2891270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“In this graphic, we see the difference between racial equality and racial equity. Racial equality is about giving everyone the same inputs without acknowledging needs and circumstances. This results in unequal outcomes. In the case of the graphic, not everyone is able to equally enjoy being able to ride their bikes optimally. </a:t>
            </a:r>
          </a:p>
          <a:p>
            <a:endParaRPr lang="en-US" b="1" baseline="0" dirty="0"/>
          </a:p>
          <a:p>
            <a:r>
              <a:rPr lang="en-US" b="1" baseline="0" dirty="0"/>
              <a:t>However, equity focuses on equal outcomes. But to achieve these outcomes, equity acknowledges that we need targeted inputs that consider needs and circumstances. In the graphic for equity, everyone receives the bikes that conforms to their needs and circumstances, and are therefore able to enjoy equal outcomes. </a:t>
            </a:r>
          </a:p>
          <a:p>
            <a:endParaRPr lang="en-US" b="1" baseline="0" dirty="0"/>
          </a:p>
          <a:p>
            <a:r>
              <a:rPr lang="en-US" b="1" baseline="0" dirty="0"/>
              <a:t>Racial equity is similar, since it focuses on achieving equal outcomes for communities of color relative to their white counterparts. To determine what these targeted inputs looks like, though, it is important to make sure that solutions are rooted in 3 things:</a:t>
            </a:r>
          </a:p>
          <a:p>
            <a:pPr marL="685800" lvl="1" indent="-228600">
              <a:buFont typeface="+mj-lt"/>
              <a:buAutoNum type="arabicPeriod"/>
            </a:pPr>
            <a:r>
              <a:rPr lang="en-US" b="1" baseline="0" dirty="0"/>
              <a:t>Historical Trauma. This term is essentially the history of racism for the last several centuries. Every community of color has a different history of racism and this must be acknowledged and discussed in any and all solutions considered. </a:t>
            </a:r>
          </a:p>
          <a:p>
            <a:pPr marL="685800" lvl="1" indent="-228600">
              <a:buFont typeface="+mj-lt"/>
              <a:buAutoNum type="arabicPeriod"/>
            </a:pPr>
            <a:r>
              <a:rPr lang="en-US" b="1" baseline="0" dirty="0"/>
              <a:t>The 4 forms of racism. There are four types of racism: personal, interpersonal, institutional and structural. People of color experience racism in all four forms on a daily basis. This also has to be addressed in all solutions considered. </a:t>
            </a:r>
          </a:p>
          <a:p>
            <a:pPr marL="685800" lvl="1" indent="-228600">
              <a:buFont typeface="+mj-lt"/>
              <a:buAutoNum type="arabicPeriod"/>
            </a:pPr>
            <a:r>
              <a:rPr lang="en-US" b="1" baseline="0" dirty="0"/>
              <a:t>The barriers that currently disproportionately hurt people of color. Lastly, we need to understand what the current barriers for people are color are now. This is heavily tied to the historical trauma that created these barriers and also tied to the four types of racism that sustain these barriers. </a:t>
            </a:r>
          </a:p>
          <a:p>
            <a:pPr marL="0" lvl="0" indent="0">
              <a:buFont typeface="+mj-lt"/>
              <a:buNone/>
            </a:pPr>
            <a:endParaRPr lang="en-US" b="1" baseline="0" dirty="0"/>
          </a:p>
          <a:p>
            <a:pPr marL="0" lvl="0" indent="0">
              <a:buFont typeface="+mj-lt"/>
              <a:buNone/>
            </a:pPr>
            <a:r>
              <a:rPr lang="en-US" b="1" baseline="0" dirty="0"/>
              <a:t>All of these aspects must be considered for each community of color individually to determine which bike each community needs, to eliminate the racial divides we see and achieve racial equity.”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A3F95-BC40-4256-A751-8F79D0E7B1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3785948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reads the action cards</a:t>
            </a:r>
            <a:r>
              <a:rPr lang="en-US" baseline="0" dirty="0"/>
              <a:t> to the group and invite those using the tracker to take their actions. </a:t>
            </a:r>
            <a:endParaRPr lang="en-US" dirty="0"/>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66</a:t>
            </a:fld>
            <a:endParaRPr lang="en-US"/>
          </a:p>
        </p:txBody>
      </p:sp>
    </p:spTree>
    <p:extLst>
      <p:ext uri="{BB962C8B-B14F-4D97-AF65-F5344CB8AC3E}">
        <p14:creationId xmlns:p14="http://schemas.microsoft.com/office/powerpoint/2010/main" val="15780777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64034-3133-495F-A4DE-B2E7229E5650}" type="slidenum">
              <a:rPr lang="en-US" smtClean="0"/>
              <a:t>67</a:t>
            </a:fld>
            <a:endParaRPr lang="en-US"/>
          </a:p>
        </p:txBody>
      </p:sp>
    </p:spTree>
    <p:extLst>
      <p:ext uri="{BB962C8B-B14F-4D97-AF65-F5344CB8AC3E}">
        <p14:creationId xmlns:p14="http://schemas.microsoft.com/office/powerpoint/2010/main" val="2938971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8c74a36ae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8c74a36ae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“This graphic</a:t>
            </a:r>
            <a:r>
              <a:rPr lang="en-US" b="1" baseline="0" dirty="0"/>
              <a:t> really sums up everything we have learned in our time together.”</a:t>
            </a:r>
            <a:endParaRPr b="1" dirty="0"/>
          </a:p>
        </p:txBody>
      </p:sp>
      <p:sp>
        <p:nvSpPr>
          <p:cNvPr id="724" name="Google Shape;724;g8c74a36ae2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9" name="Google Shape;7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“I heard a lot of great discussion so I am excited to delve in. Can someone share how many money cards you ended up with and what participant card you had? Okay, great! What about others with a different participant card?” </a:t>
            </a:r>
            <a:r>
              <a:rPr lang="en-US" i="1" dirty="0"/>
              <a:t>[Wait until participants share their responses]</a:t>
            </a:r>
            <a:endParaRPr i="1"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“Great…We see a result of $13 for those with white participant cards and $1 for those with black participant cards, and the other half of those with black participant cards had zero money cards. This 13:1 is the ratio of their average net wealth. How many of you think this ratio is accurate in real life? Is it lower or higher in the United States today, or is it correct?” </a:t>
            </a:r>
            <a:r>
              <a:rPr lang="en-US" i="1" dirty="0"/>
              <a:t>[Get a sense of responses in the room and then go to the next slide]. </a:t>
            </a:r>
            <a:endParaRPr dirty="0"/>
          </a:p>
        </p:txBody>
      </p:sp>
      <p:sp>
        <p:nvSpPr>
          <p:cNvPr id="730" name="Google Shape;7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8c43764485_0_7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8c43764485_0_7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37" name="Google Shape;737;g8c43764485_0_7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“Well, this 13:1 ratio in net wealth is actually correct. In real U.S. dollars, white households have a net worth 13 times the net worth of black households. I want to point out that this is not what every white family or every black family has—most likely, few if any actual families have this ratio.  It is the “typical” amount – for the household that falls in the middle of the wealth spectrum. We use this to illustrate the overall impact of federal policies that either enable different communities to build wealth, or hinder or prevent them from doing so.  It also explains today’s levels of food insecurity in communities of color.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Okay, so I have one more question for you. For the most households experiencing food insecurity, living at or near the poverty line, do you all think there is this same wealth gap?</a:t>
            </a:r>
            <a:r>
              <a:rPr lang="en-US" dirty="0"/>
              <a:t> </a:t>
            </a:r>
            <a:r>
              <a:rPr lang="en-US" i="1" dirty="0"/>
              <a:t>(Get a sense from folks in the room).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Optional: How much wealth do you think white households have? What about Black households?</a:t>
            </a:r>
            <a:endParaRPr i="1"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783" name="Google Shape;78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“In this slide,  we see that among the lowest earners, white households have a median net worth of $18,000, while black families have a median net wealth of near zero. Among this group, we see that the wealth gap is actually larger — $18,000 to $0.  </a:t>
            </a:r>
            <a:endParaRPr b="1"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Where do you all think this wealth is coming from, given what we reviewed in the simulation?” </a:t>
            </a:r>
            <a:r>
              <a:rPr lang="en-US" dirty="0"/>
              <a:t>(Group responses)</a:t>
            </a:r>
            <a:br>
              <a:rPr lang="en-US" dirty="0"/>
            </a:br>
            <a:endParaRPr dirty="0"/>
          </a:p>
          <a:p>
            <a:pPr marL="0" lvl="0" indent="0" algn="l" rtl="0">
              <a:spcBef>
                <a:spcPts val="0"/>
              </a:spcBef>
              <a:spcAft>
                <a:spcPts val="0"/>
              </a:spcAft>
              <a:buNone/>
            </a:pPr>
            <a:r>
              <a:rPr lang="en-US" b="1" dirty="0"/>
              <a:t>“Great! A lot of what I think we are seeing, which some folks hinted at in their responses, is the inheritance of wealth from generation to generation, most likely in the form of land or property like a house. The reason half the participants with a black racial identity card ended up with zero money cards, is to indicate the extreme wealth gap among the most financially vulnerable households in our country. It shows how pervasive the impact of racial inequality has been when we see that it exists at all income levels. This shows how important it is to apply a racial equity lens to our work in order to move forward. </a:t>
            </a:r>
            <a:endParaRPr b="1"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Let’s go on to the large group discussion questions.”</a:t>
            </a:r>
            <a:endParaRPr b="1" dirty="0"/>
          </a:p>
          <a:p>
            <a:pPr marL="0" lvl="0" indent="0" algn="l" rtl="0">
              <a:spcBef>
                <a:spcPts val="0"/>
              </a:spcBef>
              <a:spcAft>
                <a:spcPts val="0"/>
              </a:spcAft>
              <a:buNone/>
            </a:pPr>
            <a:endParaRPr dirty="0"/>
          </a:p>
        </p:txBody>
      </p:sp>
      <p:sp>
        <p:nvSpPr>
          <p:cNvPr id="794" name="Google Shape;79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1" i="1" dirty="0">
                <a:solidFill>
                  <a:srgbClr val="C00000"/>
                </a:solidFill>
              </a:rPr>
              <a:t>NOTE</a:t>
            </a:r>
            <a:r>
              <a:rPr lang="en-US" sz="1400" b="1" i="1" baseline="0" dirty="0">
                <a:solidFill>
                  <a:srgbClr val="C00000"/>
                </a:solidFill>
              </a:rPr>
              <a:t> TO FACILITATOR: C</a:t>
            </a:r>
            <a:r>
              <a:rPr lang="en-US" sz="1400" b="1" i="1" dirty="0">
                <a:solidFill>
                  <a:srgbClr val="C00000"/>
                </a:solidFill>
              </a:rPr>
              <a:t>opy and past the questions featured in</a:t>
            </a:r>
            <a:r>
              <a:rPr lang="en-US" sz="1400" b="1" i="1" baseline="0" dirty="0">
                <a:solidFill>
                  <a:srgbClr val="C00000"/>
                </a:solidFill>
              </a:rPr>
              <a:t> the slide in the chat feature of your breakout room session, for the participants to discuss. </a:t>
            </a:r>
            <a:endParaRPr sz="1400" b="1" i="1" dirty="0">
              <a:solidFill>
                <a:srgbClr val="C00000"/>
              </a:solidFill>
            </a:endParaRPr>
          </a:p>
          <a:p>
            <a:pPr marL="0" lvl="0" indent="0" algn="l" rtl="0">
              <a:spcBef>
                <a:spcPts val="0"/>
              </a:spcBef>
              <a:spcAft>
                <a:spcPts val="0"/>
              </a:spcAft>
              <a:buClr>
                <a:schemeClr val="dk1"/>
              </a:buClr>
              <a:buFont typeface="Arial"/>
              <a:buNone/>
            </a:pPr>
            <a:endParaRPr lang="en-US" b="1" i="0" dirty="0"/>
          </a:p>
          <a:p>
            <a:pPr marL="0" lvl="0" indent="0" algn="l" rtl="0">
              <a:spcBef>
                <a:spcPts val="0"/>
              </a:spcBef>
              <a:spcAft>
                <a:spcPts val="0"/>
              </a:spcAft>
              <a:buClr>
                <a:schemeClr val="dk1"/>
              </a:buClr>
              <a:buFont typeface="Arial"/>
              <a:buNone/>
            </a:pPr>
            <a:r>
              <a:rPr lang="en-US" b="1" i="0" dirty="0"/>
              <a:t>REMEMBER:</a:t>
            </a:r>
            <a:endParaRPr b="1" i="0" dirty="0"/>
          </a:p>
          <a:p>
            <a:pPr marL="171450" lvl="0" indent="-171450" algn="l" rtl="0">
              <a:spcBef>
                <a:spcPts val="0"/>
              </a:spcBef>
              <a:spcAft>
                <a:spcPts val="0"/>
              </a:spcAft>
              <a:buFont typeface="Arial" panose="020B0604020202020204" pitchFamily="34" charset="0"/>
              <a:buChar char="•"/>
            </a:pPr>
            <a:r>
              <a:rPr lang="en-US" i="1" dirty="0"/>
              <a:t>Feel free to adapt these questions as you need to for the group. For additional questions, please see the original facilitator’s guide, on page 19, which can be accessed at bread.org/</a:t>
            </a:r>
            <a:r>
              <a:rPr lang="en-US" i="1" dirty="0" err="1"/>
              <a:t>simulation_facilitatorsguide</a:t>
            </a:r>
            <a:r>
              <a:rPr lang="en-US" i="1" dirty="0"/>
              <a:t>.</a:t>
            </a:r>
            <a:endParaRPr dirty="0"/>
          </a:p>
          <a:p>
            <a:pPr marL="171450" lvl="0" indent="-171450" algn="l" rtl="0">
              <a:spcBef>
                <a:spcPts val="0"/>
              </a:spcBef>
              <a:spcAft>
                <a:spcPts val="0"/>
              </a:spcAft>
              <a:buFont typeface="Arial" panose="020B0604020202020204" pitchFamily="34" charset="0"/>
              <a:buChar char="•"/>
            </a:pPr>
            <a:endParaRPr i="1" dirty="0"/>
          </a:p>
          <a:p>
            <a:pPr marL="171450" lvl="0" indent="-171450" algn="l" rtl="0">
              <a:spcBef>
                <a:spcPts val="0"/>
              </a:spcBef>
              <a:spcAft>
                <a:spcPts val="0"/>
              </a:spcAft>
              <a:buFont typeface="Arial" panose="020B0604020202020204" pitchFamily="34" charset="0"/>
              <a:buChar char="•"/>
            </a:pPr>
            <a:r>
              <a:rPr lang="en-US" i="1" dirty="0"/>
              <a:t>For a list of trends identified in the simulation, please read page 4 of the Policy Packet, which can be accessed at bread.org/</a:t>
            </a:r>
            <a:r>
              <a:rPr lang="en-US" i="1" dirty="0" err="1"/>
              <a:t>simulation_policypacket.Knowing</a:t>
            </a:r>
            <a:r>
              <a:rPr lang="en-US" i="1" baseline="0" dirty="0"/>
              <a:t> these trends might be helpful to help guide the discuss along once participants are brought back in the larger group to discuss. </a:t>
            </a:r>
            <a:endParaRPr i="1" dirty="0"/>
          </a:p>
          <a:p>
            <a:pPr marL="171450" lvl="0" indent="-171450" algn="l" rtl="0">
              <a:spcBef>
                <a:spcPts val="0"/>
              </a:spcBef>
              <a:spcAft>
                <a:spcPts val="0"/>
              </a:spcAft>
              <a:buFont typeface="Arial" panose="020B0604020202020204" pitchFamily="34" charset="0"/>
              <a:buChar char="•"/>
            </a:pPr>
            <a:endParaRPr dirty="0"/>
          </a:p>
        </p:txBody>
      </p:sp>
      <p:sp>
        <p:nvSpPr>
          <p:cNvPr id="807" name="Google Shape;80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a:t>“By now, many of us are asking ourselves, ‘what’s next?’ This is a good question. The next thing is to do the opposite of what we saw in the simulation, to help correct the wrongs committed and the harm done. We dismantle racism by promoting racial equity. </a:t>
            </a:r>
          </a:p>
          <a:p>
            <a:endParaRPr lang="en-US" b="1" i="0" baseline="0" dirty="0"/>
          </a:p>
          <a:p>
            <a:r>
              <a:rPr lang="en-US" b="1" i="0" baseline="0" dirty="0"/>
              <a:t>The Racial Equity Methodology Tool is a tool that can help you promote racial equity in your processes, projects and in your research. You can find it at bread.org/</a:t>
            </a:r>
            <a:r>
              <a:rPr lang="en-US" b="1" i="0" baseline="0" dirty="0" err="1"/>
              <a:t>racialequity</a:t>
            </a:r>
            <a:r>
              <a:rPr lang="en-US" b="1" i="0" baseline="0" dirty="0"/>
              <a:t>. The designer of the simulation is also the author of this tool as a follow up for what is needed after doing the simulation.”</a:t>
            </a:r>
          </a:p>
          <a:p>
            <a:endParaRPr lang="en-US" b="1" i="0" baseline="0" dirty="0"/>
          </a:p>
          <a:p>
            <a:r>
              <a:rPr lang="en-US" b="0" i="1" baseline="0" dirty="0"/>
              <a:t>Methodology Link: https://d1w64so4kzmym9.cloudfront.net/institute/report/racial-equity/report-methodology.pdf</a:t>
            </a:r>
            <a:endParaRPr lang="en-US" b="0" i="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A3F95-BC40-4256-A751-8F79D0E7B1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3151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a:t>
            </a:r>
            <a:r>
              <a:rPr lang="en-US" b="1" baseline="0" dirty="0"/>
              <a:t> can also use the Racial Equity Scorecard to help you analyze and rate how well policies and programs are promoting racial equity. We can do this when we vote. We can do this in the policies as advocate for. We can do this for the programs we implement or even design ourselves. Similar to the last tool, the designer of the simulation is also the author of this tool as a direct follow up to the work needed after the simulation.”</a:t>
            </a:r>
          </a:p>
          <a:p>
            <a:endParaRPr lang="en-US" b="1" baseline="0" dirty="0"/>
          </a:p>
          <a:p>
            <a:r>
              <a:rPr lang="en-US" b="0" i="1" dirty="0"/>
              <a:t>Scorecard Link: http://votingrecord.us/pdf/racial-equity-scorecard-policies.pdf</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A3F95-BC40-4256-A751-8F79D0E7B1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99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“Okay, so before I put it on the screen, do folks know how many people in the United States are currently experiencing hunger?” </a:t>
            </a:r>
            <a:r>
              <a:rPr lang="en-US" i="1" dirty="0"/>
              <a:t>(Get responses from the audience, then show PPT)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After you receive responses: </a:t>
            </a:r>
            <a:r>
              <a:rPr lang="en-US" b="1" i="1" dirty="0"/>
              <a:t>“</a:t>
            </a:r>
            <a:r>
              <a:rPr lang="en-US" b="1" dirty="0"/>
              <a:t>Currently, the U.S. has over 35.2 million people who face hunger.” </a:t>
            </a:r>
            <a:r>
              <a:rPr lang="en-US" i="1" dirty="0"/>
              <a:t>(You can choose to also ask folks who many people they think are living below the poverty line)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“34 million people live below the poverty line. That’s about one in 8 households, and down from about 4 million people from the last year this data was last collected</a:t>
            </a:r>
            <a:r>
              <a:rPr lang="en-US" b="1" baseline="0" dirty="0"/>
              <a:t> </a:t>
            </a:r>
            <a:r>
              <a:rPr lang="en-US" b="1" dirty="0"/>
              <a:t>so we are certainly heading in the right direction in terms of decreasing poverty levels in the U.S.” </a:t>
            </a:r>
            <a:r>
              <a:rPr lang="en-US" i="1" dirty="0"/>
              <a:t>(You can choose whether to add that the same is true for hunger rates in the U.S., as we have also decreased food-insecurity by 1 million from last year to this year).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Note: The numbers do change annually. For the most current data on food-insecurity, please visit: https://www.ers.usda.gov/topics/food-nutrition-assistance/food-security-in-the-us/. For the most current data on poverty, please see the annual report from the U.S. Census Bureaus titled “Income and Poverty in the United States.”</a:t>
            </a:r>
            <a:r>
              <a:rPr lang="en-US" i="1" baseline="0" dirty="0"/>
              <a:t> </a:t>
            </a:r>
            <a:endParaRPr i="1"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1" name="Google Shape;10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each column and read each principle. </a:t>
            </a:r>
          </a:p>
          <a:p>
            <a:endParaRPr lang="en-US" baseline="0" dirty="0"/>
          </a:p>
          <a:p>
            <a:r>
              <a:rPr lang="en-US" i="1" baseline="0" dirty="0"/>
              <a:t>Scorecard Link: http://votingrecord.us/pdf/racial-equity-scorecard-policies.pdf</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A3F95-BC40-4256-A751-8F79D0E7B1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626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8f12ba9a5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8f12ba9a54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0" name="Google Shape;820;g8f12ba9a54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77</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2">
                    <a:lumMod val="25000"/>
                  </a:schemeClr>
                </a:solidFill>
              </a:rPr>
              <a:t>“Given the fact that we have</a:t>
            </a:r>
            <a:r>
              <a:rPr lang="en-US" sz="1200" b="1" baseline="0" dirty="0">
                <a:solidFill>
                  <a:schemeClr val="bg2">
                    <a:lumMod val="25000"/>
                  </a:schemeClr>
                </a:solidFill>
              </a:rPr>
              <a:t> to recover from the pandemic, many of us are asking ‘what’s next with COVID?’ </a:t>
            </a:r>
            <a:r>
              <a:rPr lang="en-US" sz="1200" b="1" dirty="0">
                <a:solidFill>
                  <a:schemeClr val="bg2">
                    <a:lumMod val="25000"/>
                  </a:schemeClr>
                </a:solidFill>
              </a:rPr>
              <a:t>This report is written by the designer of the simulation, Marlysa D. Gamblin, to</a:t>
            </a:r>
            <a:r>
              <a:rPr lang="en-US" sz="1200" b="1" baseline="0" dirty="0">
                <a:solidFill>
                  <a:schemeClr val="bg2">
                    <a:lumMod val="25000"/>
                  </a:schemeClr>
                </a:solidFill>
              </a:rPr>
              <a:t> answer just that. It</a:t>
            </a:r>
            <a:r>
              <a:rPr lang="en-US" sz="1200" b="1" dirty="0">
                <a:solidFill>
                  <a:schemeClr val="bg2">
                    <a:lumMod val="25000"/>
                  </a:schemeClr>
                </a:solidFill>
              </a:rPr>
              <a:t> provides racially equitable responses to address the systemic racism that you learned about today, that has only widened during the pandemic. Go to bread.org/</a:t>
            </a:r>
            <a:r>
              <a:rPr lang="en-US" sz="1200" b="1" dirty="0" err="1">
                <a:solidFill>
                  <a:schemeClr val="bg2">
                    <a:lumMod val="25000"/>
                  </a:schemeClr>
                </a:solidFill>
              </a:rPr>
              <a:t>racialequity</a:t>
            </a:r>
            <a:r>
              <a:rPr lang="en-US" sz="1200" b="1" dirty="0">
                <a:solidFill>
                  <a:schemeClr val="bg2">
                    <a:lumMod val="25000"/>
                  </a:schemeClr>
                </a:solidFill>
              </a:rPr>
              <a:t> o access the report.”</a:t>
            </a:r>
          </a:p>
          <a:p>
            <a:endParaRPr lang="en-US" sz="1200" b="1" dirty="0">
              <a:solidFill>
                <a:schemeClr val="bg2">
                  <a:lumMod val="25000"/>
                </a:schemeClr>
              </a:solidFill>
            </a:endParaRPr>
          </a:p>
          <a:p>
            <a:r>
              <a:rPr lang="en-US" sz="1200" b="0" i="1" dirty="0">
                <a:solidFill>
                  <a:schemeClr val="bg2">
                    <a:lumMod val="25000"/>
                  </a:schemeClr>
                </a:solidFill>
              </a:rPr>
              <a:t>Report Link: https://bread.org/sites/default/files/downloads/racially-equitable-responses-to-hunger-during-covid-19-january-2021.pdf?_ga=2.115221767.180694488.1613174078-312380616.1613174078</a:t>
            </a:r>
            <a:endParaRPr lang="en-US" sz="1200" b="0" i="1" dirty="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1F16E283-8D43-462B-B179-827C7AD1FAE9}" type="slidenum">
              <a:rPr lang="en-US" smtClean="0"/>
              <a:t>78</a:t>
            </a:fld>
            <a:endParaRPr lang="en-US"/>
          </a:p>
        </p:txBody>
      </p:sp>
    </p:spTree>
    <p:extLst>
      <p:ext uri="{BB962C8B-B14F-4D97-AF65-F5344CB8AC3E}">
        <p14:creationId xmlns:p14="http://schemas.microsoft.com/office/powerpoint/2010/main" val="198393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“And a fact that many might not know is that, again, before the pandemic, 1 in 2 American households would face hunger or poverty if they lost a job or got sick. This is what we call liquid asset poverty. This essentially means that 50 percent of Americans could become poor, which really expands the scope of food insecurity. It means that hunger is something that not only low-income households are at risk of facing, but it goes beyond that.“</a:t>
            </a:r>
            <a:endParaRPr b="1"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8" name="Google Shape;10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“The</a:t>
            </a:r>
            <a:r>
              <a:rPr lang="en-US" b="1" baseline="0" dirty="0"/>
              <a:t> slide before was the food insecurity data before the pandemic. Since COVID, this number has increased from about 14 percent to 40 percent. That is an increase of more than 3 times the rate it was before the pandemic. </a:t>
            </a:r>
          </a:p>
          <a:p>
            <a:pPr marL="0" lvl="0" indent="0" algn="l" rtl="0">
              <a:spcBef>
                <a:spcPts val="0"/>
              </a:spcBef>
              <a:spcAft>
                <a:spcPts val="0"/>
              </a:spcAft>
              <a:buNone/>
            </a:pPr>
            <a:endParaRPr lang="en-US" b="1" baseline="0" dirty="0"/>
          </a:p>
          <a:p>
            <a:pPr marL="0" lvl="0" indent="0" algn="l" rtl="0">
              <a:spcBef>
                <a:spcPts val="0"/>
              </a:spcBef>
              <a:spcAft>
                <a:spcPts val="0"/>
              </a:spcAft>
              <a:buNone/>
            </a:pPr>
            <a:r>
              <a:rPr lang="en-US" b="1" baseline="0" dirty="0"/>
              <a:t>In addition, compared to 10 percent of people living below the federal poverty line, COVID has nearly doubled the amount of people experiencing poverty. </a:t>
            </a:r>
          </a:p>
          <a:p>
            <a:pPr marL="0" lvl="0" indent="0" algn="l" rtl="0">
              <a:spcBef>
                <a:spcPts val="0"/>
              </a:spcBef>
              <a:spcAft>
                <a:spcPts val="0"/>
              </a:spcAft>
              <a:buNone/>
            </a:pPr>
            <a:endParaRPr lang="en-US" b="1" baseline="0" dirty="0"/>
          </a:p>
          <a:p>
            <a:pPr marL="0" lvl="0" indent="0" algn="l" rtl="0">
              <a:spcBef>
                <a:spcPts val="0"/>
              </a:spcBef>
              <a:spcAft>
                <a:spcPts val="0"/>
              </a:spcAft>
              <a:buNone/>
            </a:pPr>
            <a:r>
              <a:rPr lang="en-US" b="1" baseline="0" dirty="0"/>
              <a:t>Consequently, and while we are still receiving data on the impacts of COVID, it is safe to estimate that if 50 percent of people living in the U.S. were just one paycheck away from facing hunger and poverty if they lost a job or fell sick before the pandemic, that considering the fact that hunger and poverty rates doubled and tripled, that at least 85 percent (and likely higher) of people living in the U.S. are one paycheck away from experiencing hunger and poverty due to the pandemic.”</a:t>
            </a:r>
          </a:p>
          <a:p>
            <a:pPr marL="0" lvl="0" indent="0" algn="l" rtl="0">
              <a:spcBef>
                <a:spcPts val="0"/>
              </a:spcBef>
              <a:spcAft>
                <a:spcPts val="0"/>
              </a:spcAft>
              <a:buNone/>
            </a:pPr>
            <a:endParaRPr lang="en-US" b="1" baseline="0" dirty="0"/>
          </a:p>
          <a:p>
            <a:pPr marL="0" lvl="0" indent="0" algn="l" rtl="0">
              <a:spcBef>
                <a:spcPts val="0"/>
              </a:spcBef>
              <a:spcAft>
                <a:spcPts val="0"/>
              </a:spcAft>
              <a:buNone/>
            </a:pPr>
            <a:endParaRPr lang="en-US" b="1" baseline="0" dirty="0"/>
          </a:p>
          <a:p>
            <a:pPr marL="0" lvl="0" indent="0" algn="l" rtl="0">
              <a:spcBef>
                <a:spcPts val="0"/>
              </a:spcBef>
              <a:spcAft>
                <a:spcPts val="0"/>
              </a:spcAft>
              <a:buNone/>
            </a:pPr>
            <a:r>
              <a:rPr lang="en-US" b="0" i="1" baseline="0" dirty="0"/>
              <a:t>For more on this, see these resources:</a:t>
            </a:r>
          </a:p>
          <a:p>
            <a:pPr marL="171450" lvl="0" indent="-171450" algn="l" rtl="0">
              <a:spcBef>
                <a:spcPts val="0"/>
              </a:spcBef>
              <a:spcAft>
                <a:spcPts val="0"/>
              </a:spcAft>
              <a:buFont typeface="Arial" panose="020B0604020202020204" pitchFamily="34" charset="0"/>
              <a:buChar char="•"/>
            </a:pPr>
            <a:r>
              <a:rPr lang="en-US" b="0" i="0" dirty="0"/>
              <a:t>“New Survey Explores Evolving Dynamics of Those Experiencing Food Insecurity for the First Time in COVID Era.” https://www.prnewswire.com/news-releases/new-survey-explores-evolving-dynamics-of-those-experiencing-food-insecurity-for-the-first-time-in-covid-era-301174188.html</a:t>
            </a:r>
          </a:p>
          <a:p>
            <a:pPr marL="171450" lvl="0" indent="-171450" algn="l" rtl="0">
              <a:spcBef>
                <a:spcPts val="0"/>
              </a:spcBef>
              <a:spcAft>
                <a:spcPts val="0"/>
              </a:spcAft>
              <a:buFont typeface="Arial" panose="020B0604020202020204" pitchFamily="34" charset="0"/>
              <a:buChar char="•"/>
            </a:pPr>
            <a:r>
              <a:rPr lang="en-US" b="0" i="0" dirty="0"/>
              <a:t>How COVID Has Impacted Poverty in America. PBS. https://www.pbs.org/wgbh/frontline/article/covid-poverty-america/</a:t>
            </a:r>
          </a:p>
          <a:p>
            <a:pPr marL="171450" lvl="0" indent="-171450" algn="l" rtl="0">
              <a:spcBef>
                <a:spcPts val="0"/>
              </a:spcBef>
              <a:spcAft>
                <a:spcPts val="0"/>
              </a:spcAft>
              <a:buFont typeface="Arial" panose="020B0604020202020204" pitchFamily="34" charset="0"/>
              <a:buChar char="•"/>
            </a:pPr>
            <a:endParaRPr b="1" i="0"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8" name="Google Shape;10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643824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76A69-9D97-40BC-A282-A8A51A5C28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C7D9F7-8C04-4EE3-A187-6029F0829D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800610-F940-4E53-8FC9-7C6427C1971F}"/>
              </a:ext>
            </a:extLst>
          </p:cNvPr>
          <p:cNvSpPr>
            <a:spLocks noGrp="1"/>
          </p:cNvSpPr>
          <p:nvPr>
            <p:ph type="dt" sz="half" idx="10"/>
          </p:nvPr>
        </p:nvSpPr>
        <p:spPr/>
        <p:txBody>
          <a:bodyPr/>
          <a:lstStyle/>
          <a:p>
            <a:fld id="{1C8571C6-755B-40DC-80FE-AD270EFA748F}" type="datetimeFigureOut">
              <a:rPr lang="en-US" smtClean="0"/>
              <a:t>10/11/2021</a:t>
            </a:fld>
            <a:endParaRPr lang="en-US"/>
          </a:p>
        </p:txBody>
      </p:sp>
      <p:sp>
        <p:nvSpPr>
          <p:cNvPr id="5" name="Footer Placeholder 4">
            <a:extLst>
              <a:ext uri="{FF2B5EF4-FFF2-40B4-BE49-F238E27FC236}">
                <a16:creationId xmlns:a16="http://schemas.microsoft.com/office/drawing/2014/main" id="{A5EED113-65B4-489D-ADDA-B4DFBF1AB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5FD06-7834-408E-A739-8E5CB770B662}"/>
              </a:ext>
            </a:extLst>
          </p:cNvPr>
          <p:cNvSpPr>
            <a:spLocks noGrp="1"/>
          </p:cNvSpPr>
          <p:nvPr>
            <p:ph type="sldNum" sz="quarter" idx="12"/>
          </p:nvPr>
        </p:nvSpPr>
        <p:spPr/>
        <p:txBody>
          <a:bodyPr/>
          <a:lstStyle/>
          <a:p>
            <a:fld id="{143BB2BC-21A6-4956-916C-CF28CDDFA349}" type="slidenum">
              <a:rPr lang="en-US" smtClean="0"/>
              <a:t>‹#›</a:t>
            </a:fld>
            <a:endParaRPr lang="en-US"/>
          </a:p>
        </p:txBody>
      </p:sp>
    </p:spTree>
    <p:extLst>
      <p:ext uri="{BB962C8B-B14F-4D97-AF65-F5344CB8AC3E}">
        <p14:creationId xmlns:p14="http://schemas.microsoft.com/office/powerpoint/2010/main" val="182582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5A86-2D23-412A-B15C-931232967B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50A2DD-11AB-47AB-BA92-1FE5B0CE48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2F236-2427-46E0-896C-D66466CE6A75}"/>
              </a:ext>
            </a:extLst>
          </p:cNvPr>
          <p:cNvSpPr>
            <a:spLocks noGrp="1"/>
          </p:cNvSpPr>
          <p:nvPr>
            <p:ph type="dt" sz="half" idx="10"/>
          </p:nvPr>
        </p:nvSpPr>
        <p:spPr/>
        <p:txBody>
          <a:bodyPr/>
          <a:lstStyle/>
          <a:p>
            <a:fld id="{1C8571C6-755B-40DC-80FE-AD270EFA748F}" type="datetimeFigureOut">
              <a:rPr lang="en-US" smtClean="0"/>
              <a:t>10/11/2021</a:t>
            </a:fld>
            <a:endParaRPr lang="en-US"/>
          </a:p>
        </p:txBody>
      </p:sp>
      <p:sp>
        <p:nvSpPr>
          <p:cNvPr id="5" name="Footer Placeholder 4">
            <a:extLst>
              <a:ext uri="{FF2B5EF4-FFF2-40B4-BE49-F238E27FC236}">
                <a16:creationId xmlns:a16="http://schemas.microsoft.com/office/drawing/2014/main" id="{D6452DAA-DF36-4F45-BBA6-A8EBA0171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F04B4-9307-423F-A618-B1B5805A03AD}"/>
              </a:ext>
            </a:extLst>
          </p:cNvPr>
          <p:cNvSpPr>
            <a:spLocks noGrp="1"/>
          </p:cNvSpPr>
          <p:nvPr>
            <p:ph type="sldNum" sz="quarter" idx="12"/>
          </p:nvPr>
        </p:nvSpPr>
        <p:spPr/>
        <p:txBody>
          <a:bodyPr/>
          <a:lstStyle/>
          <a:p>
            <a:fld id="{143BB2BC-21A6-4956-916C-CF28CDDFA349}" type="slidenum">
              <a:rPr lang="en-US" smtClean="0"/>
              <a:t>‹#›</a:t>
            </a:fld>
            <a:endParaRPr lang="en-US"/>
          </a:p>
        </p:txBody>
      </p:sp>
    </p:spTree>
    <p:extLst>
      <p:ext uri="{BB962C8B-B14F-4D97-AF65-F5344CB8AC3E}">
        <p14:creationId xmlns:p14="http://schemas.microsoft.com/office/powerpoint/2010/main" val="2756226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2A855E-B7E6-4824-84D7-9FA80BCEBC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95A4E8-406F-4931-8652-6C1E19298C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5F948-924E-4AB5-856E-4CE2E8B97D31}"/>
              </a:ext>
            </a:extLst>
          </p:cNvPr>
          <p:cNvSpPr>
            <a:spLocks noGrp="1"/>
          </p:cNvSpPr>
          <p:nvPr>
            <p:ph type="dt" sz="half" idx="10"/>
          </p:nvPr>
        </p:nvSpPr>
        <p:spPr/>
        <p:txBody>
          <a:bodyPr/>
          <a:lstStyle/>
          <a:p>
            <a:fld id="{1C8571C6-755B-40DC-80FE-AD270EFA748F}" type="datetimeFigureOut">
              <a:rPr lang="en-US" smtClean="0"/>
              <a:t>10/11/2021</a:t>
            </a:fld>
            <a:endParaRPr lang="en-US"/>
          </a:p>
        </p:txBody>
      </p:sp>
      <p:sp>
        <p:nvSpPr>
          <p:cNvPr id="5" name="Footer Placeholder 4">
            <a:extLst>
              <a:ext uri="{FF2B5EF4-FFF2-40B4-BE49-F238E27FC236}">
                <a16:creationId xmlns:a16="http://schemas.microsoft.com/office/drawing/2014/main" id="{F97A1C8B-7B19-4A90-8F91-7F5557CE1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5A2DB-2D1D-41A1-8F3E-5C84CDA3AB60}"/>
              </a:ext>
            </a:extLst>
          </p:cNvPr>
          <p:cNvSpPr>
            <a:spLocks noGrp="1"/>
          </p:cNvSpPr>
          <p:nvPr>
            <p:ph type="sldNum" sz="quarter" idx="12"/>
          </p:nvPr>
        </p:nvSpPr>
        <p:spPr/>
        <p:txBody>
          <a:bodyPr/>
          <a:lstStyle/>
          <a:p>
            <a:fld id="{143BB2BC-21A6-4956-916C-CF28CDDFA349}" type="slidenum">
              <a:rPr lang="en-US" smtClean="0"/>
              <a:t>‹#›</a:t>
            </a:fld>
            <a:endParaRPr lang="en-US"/>
          </a:p>
        </p:txBody>
      </p:sp>
    </p:spTree>
    <p:extLst>
      <p:ext uri="{BB962C8B-B14F-4D97-AF65-F5344CB8AC3E}">
        <p14:creationId xmlns:p14="http://schemas.microsoft.com/office/powerpoint/2010/main" val="72311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524000" y="1122363"/>
            <a:ext cx="94742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2"/>
              </a:buClr>
              <a:buSzPts val="8000"/>
              <a:buFont typeface="Calibri"/>
              <a:buNone/>
              <a:defRPr sz="8000"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524000" y="3602038"/>
            <a:ext cx="9144000" cy="93186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3A3838"/>
              </a:buClr>
              <a:buSzPts val="4400"/>
              <a:buNone/>
              <a:defRPr sz="4400">
                <a:solidFill>
                  <a:srgbClr val="3A3838"/>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9" name="Google Shape;19;p2"/>
          <p:cNvCxnSpPr/>
          <p:nvPr/>
        </p:nvCxnSpPr>
        <p:spPr>
          <a:xfrm>
            <a:off x="1524000" y="4195763"/>
            <a:ext cx="9144000" cy="0"/>
          </a:xfrm>
          <a:prstGeom prst="straightConnector1">
            <a:avLst/>
          </a:prstGeom>
          <a:noFill/>
          <a:ln w="2857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21052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60937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1850" y="1709738"/>
            <a:ext cx="10515600" cy="2852737"/>
          </a:xfrm>
          <a:prstGeom prst="rect">
            <a:avLst/>
          </a:prstGeom>
          <a:solidFill>
            <a:srgbClr val="EA7500"/>
          </a:solid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5628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00893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9788" y="365125"/>
            <a:ext cx="10515600" cy="1325563"/>
          </a:xfrm>
          <a:prstGeom prst="rect">
            <a:avLst/>
          </a:prstGeom>
          <a:solidFill>
            <a:srgbClr val="EA7500"/>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27995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374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0654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839788" y="457200"/>
            <a:ext cx="3932237" cy="1600200"/>
          </a:xfrm>
          <a:prstGeom prst="rect">
            <a:avLst/>
          </a:prstGeom>
          <a:solidFill>
            <a:srgbClr val="EA7500"/>
          </a:solid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966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C4CD-651D-4EC1-905B-0B53DF07A3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274592-325E-4B4C-9E77-83D4BCCDDE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CBF2F-217B-4420-A8A3-D447B3F75413}"/>
              </a:ext>
            </a:extLst>
          </p:cNvPr>
          <p:cNvSpPr>
            <a:spLocks noGrp="1"/>
          </p:cNvSpPr>
          <p:nvPr>
            <p:ph type="dt" sz="half" idx="10"/>
          </p:nvPr>
        </p:nvSpPr>
        <p:spPr/>
        <p:txBody>
          <a:bodyPr/>
          <a:lstStyle/>
          <a:p>
            <a:fld id="{1C8571C6-755B-40DC-80FE-AD270EFA748F}" type="datetimeFigureOut">
              <a:rPr lang="en-US" smtClean="0"/>
              <a:t>10/11/2021</a:t>
            </a:fld>
            <a:endParaRPr lang="en-US"/>
          </a:p>
        </p:txBody>
      </p:sp>
      <p:sp>
        <p:nvSpPr>
          <p:cNvPr id="5" name="Footer Placeholder 4">
            <a:extLst>
              <a:ext uri="{FF2B5EF4-FFF2-40B4-BE49-F238E27FC236}">
                <a16:creationId xmlns:a16="http://schemas.microsoft.com/office/drawing/2014/main" id="{4433D310-5E77-4D3A-9991-B5C982BDE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589C5-DF68-464E-8B14-1E93489961D5}"/>
              </a:ext>
            </a:extLst>
          </p:cNvPr>
          <p:cNvSpPr>
            <a:spLocks noGrp="1"/>
          </p:cNvSpPr>
          <p:nvPr>
            <p:ph type="sldNum" sz="quarter" idx="12"/>
          </p:nvPr>
        </p:nvSpPr>
        <p:spPr/>
        <p:txBody>
          <a:bodyPr/>
          <a:lstStyle/>
          <a:p>
            <a:fld id="{143BB2BC-21A6-4956-916C-CF28CDDFA349}" type="slidenum">
              <a:rPr lang="en-US" smtClean="0"/>
              <a:t>‹#›</a:t>
            </a:fld>
            <a:endParaRPr lang="en-US"/>
          </a:p>
        </p:txBody>
      </p:sp>
    </p:spTree>
    <p:extLst>
      <p:ext uri="{BB962C8B-B14F-4D97-AF65-F5344CB8AC3E}">
        <p14:creationId xmlns:p14="http://schemas.microsoft.com/office/powerpoint/2010/main" val="599298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solidFill>
            <a:srgbClr val="EA7500"/>
          </a:solid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1418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69226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7133431" y="1956594"/>
            <a:ext cx="5811838" cy="2628900"/>
          </a:xfrm>
          <a:prstGeom prst="rect">
            <a:avLst/>
          </a:prstGeom>
          <a:solidFill>
            <a:srgbClr val="EA7500"/>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28494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474200" cy="2387600"/>
          </a:xfrm>
          <a:noFill/>
        </p:spPr>
        <p:txBody>
          <a:bodyPr anchor="b">
            <a:normAutofit/>
          </a:bodyPr>
          <a:lstStyle>
            <a:lvl1pPr algn="l">
              <a:defRPr sz="8000" b="1" baseline="0">
                <a:solidFill>
                  <a:schemeClr val="accent2"/>
                </a:solidFill>
              </a:defRPr>
            </a:lvl1pPr>
          </a:lstStyle>
          <a:p>
            <a:r>
              <a:rPr lang="en-US" dirty="0"/>
              <a:t>The Racial Wealth Gap</a:t>
            </a:r>
          </a:p>
        </p:txBody>
      </p:sp>
      <p:sp>
        <p:nvSpPr>
          <p:cNvPr id="3" name="Subtitle 2"/>
          <p:cNvSpPr>
            <a:spLocks noGrp="1"/>
          </p:cNvSpPr>
          <p:nvPr>
            <p:ph type="subTitle" idx="1" hasCustomPrompt="1"/>
          </p:nvPr>
        </p:nvSpPr>
        <p:spPr>
          <a:xfrm>
            <a:off x="1524000" y="3602038"/>
            <a:ext cx="9144000" cy="931862"/>
          </a:xfrm>
        </p:spPr>
        <p:txBody>
          <a:bodyPr>
            <a:normAutofit/>
          </a:bodyPr>
          <a:lstStyle>
            <a:lvl1pPr marL="0" indent="0" algn="l">
              <a:buNone/>
              <a:defRPr sz="4400" baseline="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LEARNING SIMULATION</a:t>
            </a:r>
          </a:p>
        </p:txBody>
      </p:sp>
      <p:cxnSp>
        <p:nvCxnSpPr>
          <p:cNvPr id="8" name="Straight Connector 7"/>
          <p:cNvCxnSpPr/>
          <p:nvPr userDrawn="1"/>
        </p:nvCxnSpPr>
        <p:spPr>
          <a:xfrm>
            <a:off x="1524000" y="4195763"/>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889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4CBFC6F-C1CD-4F2A-B380-DA3EAD3B9BA9}" type="datetimeFigureOut">
              <a:rPr lang="en-US" smtClean="0"/>
              <a:t>10/11/2021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DD578C-7E77-4489-AC6F-EA4CDDC17EF7}" type="slidenum">
              <a:rPr lang="en-US" smtClean="0"/>
              <a:t>‹#›</a:t>
            </a:fld>
            <a:endParaRPr lang="en-US"/>
          </a:p>
        </p:txBody>
      </p:sp>
    </p:spTree>
    <p:extLst>
      <p:ext uri="{BB962C8B-B14F-4D97-AF65-F5344CB8AC3E}">
        <p14:creationId xmlns:p14="http://schemas.microsoft.com/office/powerpoint/2010/main" val="3673168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4CBFC6F-C1CD-4F2A-B380-DA3EAD3B9BA9}" type="datetimeFigureOut">
              <a:rPr lang="en-US" smtClean="0"/>
              <a:t>10/11/2021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DD578C-7E77-4489-AC6F-EA4CDDC17EF7}" type="slidenum">
              <a:rPr lang="en-US" smtClean="0"/>
              <a:t>‹#›</a:t>
            </a:fld>
            <a:endParaRPr lang="en-US"/>
          </a:p>
        </p:txBody>
      </p:sp>
    </p:spTree>
    <p:extLst>
      <p:ext uri="{BB962C8B-B14F-4D97-AF65-F5344CB8AC3E}">
        <p14:creationId xmlns:p14="http://schemas.microsoft.com/office/powerpoint/2010/main" val="3024639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4CBFC6F-C1CD-4F2A-B380-DA3EAD3B9BA9}" type="datetimeFigureOut">
              <a:rPr lang="en-US" smtClean="0"/>
              <a:t>10/11/2021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DD578C-7E77-4489-AC6F-EA4CDDC17EF7}" type="slidenum">
              <a:rPr lang="en-US" smtClean="0"/>
              <a:t>‹#›</a:t>
            </a:fld>
            <a:endParaRPr lang="en-US"/>
          </a:p>
        </p:txBody>
      </p:sp>
    </p:spTree>
    <p:extLst>
      <p:ext uri="{BB962C8B-B14F-4D97-AF65-F5344CB8AC3E}">
        <p14:creationId xmlns:p14="http://schemas.microsoft.com/office/powerpoint/2010/main" val="3118193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4CBFC6F-C1CD-4F2A-B380-DA3EAD3B9BA9}" type="datetimeFigureOut">
              <a:rPr lang="en-US" smtClean="0"/>
              <a:t>10/11/2021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4DD578C-7E77-4489-AC6F-EA4CDDC17EF7}" type="slidenum">
              <a:rPr lang="en-US" smtClean="0"/>
              <a:t>‹#›</a:t>
            </a:fld>
            <a:endParaRPr lang="en-US"/>
          </a:p>
        </p:txBody>
      </p:sp>
    </p:spTree>
    <p:extLst>
      <p:ext uri="{BB962C8B-B14F-4D97-AF65-F5344CB8AC3E}">
        <p14:creationId xmlns:p14="http://schemas.microsoft.com/office/powerpoint/2010/main" val="1947901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4CBFC6F-C1CD-4F2A-B380-DA3EAD3B9BA9}" type="datetimeFigureOut">
              <a:rPr lang="en-US" smtClean="0"/>
              <a:t>10/11/2021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4DD578C-7E77-4489-AC6F-EA4CDDC17EF7}" type="slidenum">
              <a:rPr lang="en-US" smtClean="0"/>
              <a:t>‹#›</a:t>
            </a:fld>
            <a:endParaRPr lang="en-US"/>
          </a:p>
        </p:txBody>
      </p:sp>
    </p:spTree>
    <p:extLst>
      <p:ext uri="{BB962C8B-B14F-4D97-AF65-F5344CB8AC3E}">
        <p14:creationId xmlns:p14="http://schemas.microsoft.com/office/powerpoint/2010/main" val="3868323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4CBFC6F-C1CD-4F2A-B380-DA3EAD3B9BA9}" type="datetimeFigureOut">
              <a:rPr lang="en-US" smtClean="0"/>
              <a:t>10/11/2021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4DD578C-7E77-4489-AC6F-EA4CDDC17EF7}" type="slidenum">
              <a:rPr lang="en-US" smtClean="0"/>
              <a:t>‹#›</a:t>
            </a:fld>
            <a:endParaRPr lang="en-US"/>
          </a:p>
        </p:txBody>
      </p:sp>
    </p:spTree>
    <p:extLst>
      <p:ext uri="{BB962C8B-B14F-4D97-AF65-F5344CB8AC3E}">
        <p14:creationId xmlns:p14="http://schemas.microsoft.com/office/powerpoint/2010/main" val="413223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496D-9B78-49BD-9277-17F7B30A69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39AE8E-A363-4707-A66E-26C944D22E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72562A-F577-48E3-96C6-D912AFF230BD}"/>
              </a:ext>
            </a:extLst>
          </p:cNvPr>
          <p:cNvSpPr>
            <a:spLocks noGrp="1"/>
          </p:cNvSpPr>
          <p:nvPr>
            <p:ph type="dt" sz="half" idx="10"/>
          </p:nvPr>
        </p:nvSpPr>
        <p:spPr/>
        <p:txBody>
          <a:bodyPr/>
          <a:lstStyle/>
          <a:p>
            <a:fld id="{1C8571C6-755B-40DC-80FE-AD270EFA748F}" type="datetimeFigureOut">
              <a:rPr lang="en-US" smtClean="0"/>
              <a:t>10/11/2021</a:t>
            </a:fld>
            <a:endParaRPr lang="en-US"/>
          </a:p>
        </p:txBody>
      </p:sp>
      <p:sp>
        <p:nvSpPr>
          <p:cNvPr id="5" name="Footer Placeholder 4">
            <a:extLst>
              <a:ext uri="{FF2B5EF4-FFF2-40B4-BE49-F238E27FC236}">
                <a16:creationId xmlns:a16="http://schemas.microsoft.com/office/drawing/2014/main" id="{861BD60F-13F1-4306-BFC7-ED9ECE033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68601-7753-4B88-9504-89DACA60A915}"/>
              </a:ext>
            </a:extLst>
          </p:cNvPr>
          <p:cNvSpPr>
            <a:spLocks noGrp="1"/>
          </p:cNvSpPr>
          <p:nvPr>
            <p:ph type="sldNum" sz="quarter" idx="12"/>
          </p:nvPr>
        </p:nvSpPr>
        <p:spPr/>
        <p:txBody>
          <a:bodyPr/>
          <a:lstStyle/>
          <a:p>
            <a:fld id="{143BB2BC-21A6-4956-916C-CF28CDDFA349}" type="slidenum">
              <a:rPr lang="en-US" smtClean="0"/>
              <a:t>‹#›</a:t>
            </a:fld>
            <a:endParaRPr lang="en-US"/>
          </a:p>
        </p:txBody>
      </p:sp>
    </p:spTree>
    <p:extLst>
      <p:ext uri="{BB962C8B-B14F-4D97-AF65-F5344CB8AC3E}">
        <p14:creationId xmlns:p14="http://schemas.microsoft.com/office/powerpoint/2010/main" val="3702824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4CBFC6F-C1CD-4F2A-B380-DA3EAD3B9BA9}" type="datetimeFigureOut">
              <a:rPr lang="en-US" smtClean="0"/>
              <a:t>10/11/2021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DD578C-7E77-4489-AC6F-EA4CDDC17EF7}" type="slidenum">
              <a:rPr lang="en-US" smtClean="0"/>
              <a:t>‹#›</a:t>
            </a:fld>
            <a:endParaRPr lang="en-US"/>
          </a:p>
        </p:txBody>
      </p:sp>
    </p:spTree>
    <p:extLst>
      <p:ext uri="{BB962C8B-B14F-4D97-AF65-F5344CB8AC3E}">
        <p14:creationId xmlns:p14="http://schemas.microsoft.com/office/powerpoint/2010/main" val="2402359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4CBFC6F-C1CD-4F2A-B380-DA3EAD3B9BA9}" type="datetimeFigureOut">
              <a:rPr lang="en-US" smtClean="0"/>
              <a:t>10/11/2021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DD578C-7E77-4489-AC6F-EA4CDDC17EF7}" type="slidenum">
              <a:rPr lang="en-US" smtClean="0"/>
              <a:t>‹#›</a:t>
            </a:fld>
            <a:endParaRPr lang="en-US"/>
          </a:p>
        </p:txBody>
      </p:sp>
    </p:spTree>
    <p:extLst>
      <p:ext uri="{BB962C8B-B14F-4D97-AF65-F5344CB8AC3E}">
        <p14:creationId xmlns:p14="http://schemas.microsoft.com/office/powerpoint/2010/main" val="2995766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4CBFC6F-C1CD-4F2A-B380-DA3EAD3B9BA9}" type="datetimeFigureOut">
              <a:rPr lang="en-US" smtClean="0"/>
              <a:t>10/11/2021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DD578C-7E77-4489-AC6F-EA4CDDC17EF7}" type="slidenum">
              <a:rPr lang="en-US" smtClean="0"/>
              <a:t>‹#›</a:t>
            </a:fld>
            <a:endParaRPr lang="en-US"/>
          </a:p>
        </p:txBody>
      </p:sp>
    </p:spTree>
    <p:extLst>
      <p:ext uri="{BB962C8B-B14F-4D97-AF65-F5344CB8AC3E}">
        <p14:creationId xmlns:p14="http://schemas.microsoft.com/office/powerpoint/2010/main" val="3785982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4CBFC6F-C1CD-4F2A-B380-DA3EAD3B9BA9}" type="datetimeFigureOut">
              <a:rPr lang="en-US" smtClean="0"/>
              <a:t>10/11/2021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DD578C-7E77-4489-AC6F-EA4CDDC17EF7}" type="slidenum">
              <a:rPr lang="en-US" smtClean="0"/>
              <a:t>‹#›</a:t>
            </a:fld>
            <a:endParaRPr lang="en-US"/>
          </a:p>
        </p:txBody>
      </p:sp>
    </p:spTree>
    <p:extLst>
      <p:ext uri="{BB962C8B-B14F-4D97-AF65-F5344CB8AC3E}">
        <p14:creationId xmlns:p14="http://schemas.microsoft.com/office/powerpoint/2010/main" val="2481320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9" b="1" i="0">
                <a:solidFill>
                  <a:srgbClr val="E5801C"/>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9" b="1" i="0">
                <a:solidFill>
                  <a:srgbClr val="E5801C"/>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BB56-19F2-4E1D-8402-AB6A54F32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990791-9505-480A-9344-5AF8B1B6DE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02952C-A072-42F7-961F-BBF433DCF9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86C1F6-193B-49C4-8BEC-BB7F85FF0BAD}"/>
              </a:ext>
            </a:extLst>
          </p:cNvPr>
          <p:cNvSpPr>
            <a:spLocks noGrp="1"/>
          </p:cNvSpPr>
          <p:nvPr>
            <p:ph type="dt" sz="half" idx="10"/>
          </p:nvPr>
        </p:nvSpPr>
        <p:spPr/>
        <p:txBody>
          <a:bodyPr/>
          <a:lstStyle/>
          <a:p>
            <a:fld id="{1C8571C6-755B-40DC-80FE-AD270EFA748F}" type="datetimeFigureOut">
              <a:rPr lang="en-US" smtClean="0"/>
              <a:t>10/11/2021</a:t>
            </a:fld>
            <a:endParaRPr lang="en-US"/>
          </a:p>
        </p:txBody>
      </p:sp>
      <p:sp>
        <p:nvSpPr>
          <p:cNvPr id="6" name="Footer Placeholder 5">
            <a:extLst>
              <a:ext uri="{FF2B5EF4-FFF2-40B4-BE49-F238E27FC236}">
                <a16:creationId xmlns:a16="http://schemas.microsoft.com/office/drawing/2014/main" id="{7AB22596-B349-4546-9D8D-0D891D7C4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E05DA7-914C-485F-AF33-9DB87E615C28}"/>
              </a:ext>
            </a:extLst>
          </p:cNvPr>
          <p:cNvSpPr>
            <a:spLocks noGrp="1"/>
          </p:cNvSpPr>
          <p:nvPr>
            <p:ph type="sldNum" sz="quarter" idx="12"/>
          </p:nvPr>
        </p:nvSpPr>
        <p:spPr/>
        <p:txBody>
          <a:bodyPr/>
          <a:lstStyle/>
          <a:p>
            <a:fld id="{143BB2BC-21A6-4956-916C-CF28CDDFA349}" type="slidenum">
              <a:rPr lang="en-US" smtClean="0"/>
              <a:t>‹#›</a:t>
            </a:fld>
            <a:endParaRPr lang="en-US"/>
          </a:p>
        </p:txBody>
      </p:sp>
    </p:spTree>
    <p:extLst>
      <p:ext uri="{BB962C8B-B14F-4D97-AF65-F5344CB8AC3E}">
        <p14:creationId xmlns:p14="http://schemas.microsoft.com/office/powerpoint/2010/main" val="273923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7E90-34CC-408E-A383-F6CDAEE205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4D4090-EF1C-4F72-B0E0-7C7733241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F2EAA6-7F5D-4808-96F9-64A67F9E19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B5B6DC-CFD2-4F7F-AFE4-0C0C22ED2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C532E2-1D09-4FDF-9A72-E7F952A95C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0614C4-F63E-447A-9D7A-E0508C1E0EFA}"/>
              </a:ext>
            </a:extLst>
          </p:cNvPr>
          <p:cNvSpPr>
            <a:spLocks noGrp="1"/>
          </p:cNvSpPr>
          <p:nvPr>
            <p:ph type="dt" sz="half" idx="10"/>
          </p:nvPr>
        </p:nvSpPr>
        <p:spPr/>
        <p:txBody>
          <a:bodyPr/>
          <a:lstStyle/>
          <a:p>
            <a:fld id="{1C8571C6-755B-40DC-80FE-AD270EFA748F}" type="datetimeFigureOut">
              <a:rPr lang="en-US" smtClean="0"/>
              <a:t>10/11/2021</a:t>
            </a:fld>
            <a:endParaRPr lang="en-US"/>
          </a:p>
        </p:txBody>
      </p:sp>
      <p:sp>
        <p:nvSpPr>
          <p:cNvPr id="8" name="Footer Placeholder 7">
            <a:extLst>
              <a:ext uri="{FF2B5EF4-FFF2-40B4-BE49-F238E27FC236}">
                <a16:creationId xmlns:a16="http://schemas.microsoft.com/office/drawing/2014/main" id="{7E673BBF-BF51-453E-B753-84956BAEC4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AFB66E-2A8F-4E8D-8FC2-51D2E0D31363}"/>
              </a:ext>
            </a:extLst>
          </p:cNvPr>
          <p:cNvSpPr>
            <a:spLocks noGrp="1"/>
          </p:cNvSpPr>
          <p:nvPr>
            <p:ph type="sldNum" sz="quarter" idx="12"/>
          </p:nvPr>
        </p:nvSpPr>
        <p:spPr/>
        <p:txBody>
          <a:bodyPr/>
          <a:lstStyle/>
          <a:p>
            <a:fld id="{143BB2BC-21A6-4956-916C-CF28CDDFA349}" type="slidenum">
              <a:rPr lang="en-US" smtClean="0"/>
              <a:t>‹#›</a:t>
            </a:fld>
            <a:endParaRPr lang="en-US"/>
          </a:p>
        </p:txBody>
      </p:sp>
    </p:spTree>
    <p:extLst>
      <p:ext uri="{BB962C8B-B14F-4D97-AF65-F5344CB8AC3E}">
        <p14:creationId xmlns:p14="http://schemas.microsoft.com/office/powerpoint/2010/main" val="36914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4B3A-5D59-4A8C-A439-DB19100B9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2D4A39-E102-4115-817B-D91492D78E04}"/>
              </a:ext>
            </a:extLst>
          </p:cNvPr>
          <p:cNvSpPr>
            <a:spLocks noGrp="1"/>
          </p:cNvSpPr>
          <p:nvPr>
            <p:ph type="dt" sz="half" idx="10"/>
          </p:nvPr>
        </p:nvSpPr>
        <p:spPr/>
        <p:txBody>
          <a:bodyPr/>
          <a:lstStyle/>
          <a:p>
            <a:fld id="{1C8571C6-755B-40DC-80FE-AD270EFA748F}" type="datetimeFigureOut">
              <a:rPr lang="en-US" smtClean="0"/>
              <a:t>10/11/2021</a:t>
            </a:fld>
            <a:endParaRPr lang="en-US"/>
          </a:p>
        </p:txBody>
      </p:sp>
      <p:sp>
        <p:nvSpPr>
          <p:cNvPr id="4" name="Footer Placeholder 3">
            <a:extLst>
              <a:ext uri="{FF2B5EF4-FFF2-40B4-BE49-F238E27FC236}">
                <a16:creationId xmlns:a16="http://schemas.microsoft.com/office/drawing/2014/main" id="{B3EE2C56-03CE-4729-ACF6-0EA1327A7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F243B8-559F-4AB2-86B4-B7B414458649}"/>
              </a:ext>
            </a:extLst>
          </p:cNvPr>
          <p:cNvSpPr>
            <a:spLocks noGrp="1"/>
          </p:cNvSpPr>
          <p:nvPr>
            <p:ph type="sldNum" sz="quarter" idx="12"/>
          </p:nvPr>
        </p:nvSpPr>
        <p:spPr/>
        <p:txBody>
          <a:bodyPr/>
          <a:lstStyle/>
          <a:p>
            <a:fld id="{143BB2BC-21A6-4956-916C-CF28CDDFA349}" type="slidenum">
              <a:rPr lang="en-US" smtClean="0"/>
              <a:t>‹#›</a:t>
            </a:fld>
            <a:endParaRPr lang="en-US"/>
          </a:p>
        </p:txBody>
      </p:sp>
    </p:spTree>
    <p:extLst>
      <p:ext uri="{BB962C8B-B14F-4D97-AF65-F5344CB8AC3E}">
        <p14:creationId xmlns:p14="http://schemas.microsoft.com/office/powerpoint/2010/main" val="85390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2E159-86DC-4FD7-9B11-AA660534C9E1}"/>
              </a:ext>
            </a:extLst>
          </p:cNvPr>
          <p:cNvSpPr>
            <a:spLocks noGrp="1"/>
          </p:cNvSpPr>
          <p:nvPr>
            <p:ph type="dt" sz="half" idx="10"/>
          </p:nvPr>
        </p:nvSpPr>
        <p:spPr/>
        <p:txBody>
          <a:bodyPr/>
          <a:lstStyle/>
          <a:p>
            <a:fld id="{1C8571C6-755B-40DC-80FE-AD270EFA748F}" type="datetimeFigureOut">
              <a:rPr lang="en-US" smtClean="0"/>
              <a:t>10/11/2021</a:t>
            </a:fld>
            <a:endParaRPr lang="en-US"/>
          </a:p>
        </p:txBody>
      </p:sp>
      <p:sp>
        <p:nvSpPr>
          <p:cNvPr id="3" name="Footer Placeholder 2">
            <a:extLst>
              <a:ext uri="{FF2B5EF4-FFF2-40B4-BE49-F238E27FC236}">
                <a16:creationId xmlns:a16="http://schemas.microsoft.com/office/drawing/2014/main" id="{4CEC852E-C1EC-46A3-9498-C33121F4AC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D1E193-CB30-42A2-AF38-24A2A81147ED}"/>
              </a:ext>
            </a:extLst>
          </p:cNvPr>
          <p:cNvSpPr>
            <a:spLocks noGrp="1"/>
          </p:cNvSpPr>
          <p:nvPr>
            <p:ph type="sldNum" sz="quarter" idx="12"/>
          </p:nvPr>
        </p:nvSpPr>
        <p:spPr/>
        <p:txBody>
          <a:bodyPr/>
          <a:lstStyle/>
          <a:p>
            <a:fld id="{143BB2BC-21A6-4956-916C-CF28CDDFA349}" type="slidenum">
              <a:rPr lang="en-US" smtClean="0"/>
              <a:t>‹#›</a:t>
            </a:fld>
            <a:endParaRPr lang="en-US"/>
          </a:p>
        </p:txBody>
      </p:sp>
    </p:spTree>
    <p:extLst>
      <p:ext uri="{BB962C8B-B14F-4D97-AF65-F5344CB8AC3E}">
        <p14:creationId xmlns:p14="http://schemas.microsoft.com/office/powerpoint/2010/main" val="245824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BEF7-3E3E-45DE-868E-1A4900127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819689-8C12-4640-8D57-EDBA55B1BE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A0BA5F-A1FF-4794-8CA7-E84FF1FFF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F57AD1-EE77-41BC-A671-57CE8CBDFEF1}"/>
              </a:ext>
            </a:extLst>
          </p:cNvPr>
          <p:cNvSpPr>
            <a:spLocks noGrp="1"/>
          </p:cNvSpPr>
          <p:nvPr>
            <p:ph type="dt" sz="half" idx="10"/>
          </p:nvPr>
        </p:nvSpPr>
        <p:spPr/>
        <p:txBody>
          <a:bodyPr/>
          <a:lstStyle/>
          <a:p>
            <a:fld id="{1C8571C6-755B-40DC-80FE-AD270EFA748F}" type="datetimeFigureOut">
              <a:rPr lang="en-US" smtClean="0"/>
              <a:t>10/11/2021</a:t>
            </a:fld>
            <a:endParaRPr lang="en-US"/>
          </a:p>
        </p:txBody>
      </p:sp>
      <p:sp>
        <p:nvSpPr>
          <p:cNvPr id="6" name="Footer Placeholder 5">
            <a:extLst>
              <a:ext uri="{FF2B5EF4-FFF2-40B4-BE49-F238E27FC236}">
                <a16:creationId xmlns:a16="http://schemas.microsoft.com/office/drawing/2014/main" id="{42F9AE2C-DA8D-4F18-A434-5C0B1B6956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43326D-9B84-45B2-A301-7AFA1851DF27}"/>
              </a:ext>
            </a:extLst>
          </p:cNvPr>
          <p:cNvSpPr>
            <a:spLocks noGrp="1"/>
          </p:cNvSpPr>
          <p:nvPr>
            <p:ph type="sldNum" sz="quarter" idx="12"/>
          </p:nvPr>
        </p:nvSpPr>
        <p:spPr/>
        <p:txBody>
          <a:bodyPr/>
          <a:lstStyle/>
          <a:p>
            <a:fld id="{143BB2BC-21A6-4956-916C-CF28CDDFA349}" type="slidenum">
              <a:rPr lang="en-US" smtClean="0"/>
              <a:t>‹#›</a:t>
            </a:fld>
            <a:endParaRPr lang="en-US"/>
          </a:p>
        </p:txBody>
      </p:sp>
    </p:spTree>
    <p:extLst>
      <p:ext uri="{BB962C8B-B14F-4D97-AF65-F5344CB8AC3E}">
        <p14:creationId xmlns:p14="http://schemas.microsoft.com/office/powerpoint/2010/main" val="81836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3F24-44B2-4621-B200-1A02205464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4E25DF-CE7A-497E-B411-2BC2131079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378CB-B915-4A52-9957-6008AB8290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A0C63-B8D1-4C52-923D-EE15E53B8D13}"/>
              </a:ext>
            </a:extLst>
          </p:cNvPr>
          <p:cNvSpPr>
            <a:spLocks noGrp="1"/>
          </p:cNvSpPr>
          <p:nvPr>
            <p:ph type="dt" sz="half" idx="10"/>
          </p:nvPr>
        </p:nvSpPr>
        <p:spPr/>
        <p:txBody>
          <a:bodyPr/>
          <a:lstStyle/>
          <a:p>
            <a:fld id="{1C8571C6-755B-40DC-80FE-AD270EFA748F}" type="datetimeFigureOut">
              <a:rPr lang="en-US" smtClean="0"/>
              <a:t>10/11/2021</a:t>
            </a:fld>
            <a:endParaRPr lang="en-US"/>
          </a:p>
        </p:txBody>
      </p:sp>
      <p:sp>
        <p:nvSpPr>
          <p:cNvPr id="6" name="Footer Placeholder 5">
            <a:extLst>
              <a:ext uri="{FF2B5EF4-FFF2-40B4-BE49-F238E27FC236}">
                <a16:creationId xmlns:a16="http://schemas.microsoft.com/office/drawing/2014/main" id="{5655527A-70D1-4BE4-B660-51FE83AF4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96B501-25DC-4885-9F42-4104C8B1A00A}"/>
              </a:ext>
            </a:extLst>
          </p:cNvPr>
          <p:cNvSpPr>
            <a:spLocks noGrp="1"/>
          </p:cNvSpPr>
          <p:nvPr>
            <p:ph type="sldNum" sz="quarter" idx="12"/>
          </p:nvPr>
        </p:nvSpPr>
        <p:spPr/>
        <p:txBody>
          <a:bodyPr/>
          <a:lstStyle/>
          <a:p>
            <a:fld id="{143BB2BC-21A6-4956-916C-CF28CDDFA349}" type="slidenum">
              <a:rPr lang="en-US" smtClean="0"/>
              <a:t>‹#›</a:t>
            </a:fld>
            <a:endParaRPr lang="en-US"/>
          </a:p>
        </p:txBody>
      </p:sp>
    </p:spTree>
    <p:extLst>
      <p:ext uri="{BB962C8B-B14F-4D97-AF65-F5344CB8AC3E}">
        <p14:creationId xmlns:p14="http://schemas.microsoft.com/office/powerpoint/2010/main" val="339597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067B8-4B90-4A10-986B-142701FAB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526E04-6D35-499E-8DA6-8F0604CDF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824C6-C19A-4E5D-9329-FA1C670630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571C6-755B-40DC-80FE-AD270EFA748F}" type="datetimeFigureOut">
              <a:rPr lang="en-US" smtClean="0"/>
              <a:t>10/11/2021</a:t>
            </a:fld>
            <a:endParaRPr lang="en-US"/>
          </a:p>
        </p:txBody>
      </p:sp>
      <p:sp>
        <p:nvSpPr>
          <p:cNvPr id="5" name="Footer Placeholder 4">
            <a:extLst>
              <a:ext uri="{FF2B5EF4-FFF2-40B4-BE49-F238E27FC236}">
                <a16:creationId xmlns:a16="http://schemas.microsoft.com/office/drawing/2014/main" id="{E7AD9A2A-E6F1-46BD-A45F-4FAC7054F6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857DD4-E26D-4E11-8FC8-C87DBD34A2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BB2BC-21A6-4956-916C-CF28CDDFA349}" type="slidenum">
              <a:rPr lang="en-US" smtClean="0"/>
              <a:t>‹#›</a:t>
            </a:fld>
            <a:endParaRPr lang="en-US"/>
          </a:p>
        </p:txBody>
      </p:sp>
    </p:spTree>
    <p:extLst>
      <p:ext uri="{BB962C8B-B14F-4D97-AF65-F5344CB8AC3E}">
        <p14:creationId xmlns:p14="http://schemas.microsoft.com/office/powerpoint/2010/main" val="175287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5400"/>
              <a:buFont typeface="Calibri"/>
              <a:buNone/>
              <a:defRPr sz="54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1"/>
          <p:cNvPicPr preferRelativeResize="0"/>
          <p:nvPr/>
        </p:nvPicPr>
        <p:blipFill rotWithShape="1">
          <a:blip r:embed="rId13">
            <a:alphaModFix/>
          </a:blip>
          <a:srcRect/>
          <a:stretch/>
        </p:blipFill>
        <p:spPr>
          <a:xfrm>
            <a:off x="182034" y="5738019"/>
            <a:ext cx="2881490" cy="692944"/>
          </a:xfrm>
          <a:prstGeom prst="rect">
            <a:avLst/>
          </a:prstGeom>
          <a:noFill/>
          <a:ln>
            <a:noFill/>
          </a:ln>
        </p:spPr>
      </p:pic>
      <p:pic>
        <p:nvPicPr>
          <p:cNvPr id="13" name="Google Shape;13;p1"/>
          <p:cNvPicPr preferRelativeResize="0"/>
          <p:nvPr/>
        </p:nvPicPr>
        <p:blipFill rotWithShape="1">
          <a:blip r:embed="rId14">
            <a:alphaModFix/>
          </a:blip>
          <a:srcRect/>
          <a:stretch/>
        </p:blipFill>
        <p:spPr>
          <a:xfrm>
            <a:off x="8975108" y="5274205"/>
            <a:ext cx="3034858" cy="1189037"/>
          </a:xfrm>
          <a:prstGeom prst="rect">
            <a:avLst/>
          </a:prstGeom>
          <a:noFill/>
          <a:ln>
            <a:noFill/>
          </a:ln>
        </p:spPr>
      </p:pic>
      <p:sp>
        <p:nvSpPr>
          <p:cNvPr id="14" name="Google Shape;14;p1"/>
          <p:cNvSpPr/>
          <p:nvPr/>
        </p:nvSpPr>
        <p:spPr>
          <a:xfrm>
            <a:off x="0" y="6563254"/>
            <a:ext cx="12192000" cy="294746"/>
          </a:xfrm>
          <a:prstGeom prst="rect">
            <a:avLst/>
          </a:prstGeom>
          <a:solidFill>
            <a:srgbClr val="EA7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5" name="Google Shape;15;p1"/>
          <p:cNvCxnSpPr/>
          <p:nvPr/>
        </p:nvCxnSpPr>
        <p:spPr>
          <a:xfrm>
            <a:off x="0" y="6546321"/>
            <a:ext cx="12192000" cy="16933"/>
          </a:xfrm>
          <a:prstGeom prst="straightConnector1">
            <a:avLst/>
          </a:prstGeom>
          <a:noFill/>
          <a:ln w="98425" cap="flat" cmpd="sng">
            <a:solidFill>
              <a:srgbClr val="3A3838"/>
            </a:solidFill>
            <a:prstDash val="solid"/>
            <a:miter lim="800000"/>
            <a:headEnd type="none" w="sm" len="sm"/>
            <a:tailEnd type="none" w="sm" len="sm"/>
          </a:ln>
        </p:spPr>
      </p:cxnSp>
    </p:spTree>
    <p:extLst>
      <p:ext uri="{BB962C8B-B14F-4D97-AF65-F5344CB8AC3E}">
        <p14:creationId xmlns:p14="http://schemas.microsoft.com/office/powerpoint/2010/main" val="325104435"/>
      </p:ext>
    </p:extLst>
  </p:cSld>
  <p:clrMap bg1="lt1" tx1="dk1" bg2="dk2" tx2="lt2" accent1="accent1" accent2="accent2" accent3="accent3" accent4="accent4" accent5="accent5" accent6="accent6" hlink="hlink" folHlink="folHlink"/>
  <p:sldLayoutIdLst>
    <p:sldLayoutId id="2147483661" r:id="rId1"/>
    <p:sldLayoutId id="2147483685" r:id="rId2"/>
    <p:sldLayoutId id="2147483663" r:id="rId3"/>
    <p:sldLayoutId id="2147483686"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20">
          <p15:clr>
            <a:srgbClr val="F26B43"/>
          </p15:clr>
        </p15:guide>
        <p15:guide id="2" pos="76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646237"/>
          </a:xfrm>
          <a:prstGeom prst="rect">
            <a:avLst/>
          </a:prstGeom>
          <a:solidFill>
            <a:srgbClr val="EA7500"/>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2034" y="5738019"/>
            <a:ext cx="2881490" cy="692944"/>
          </a:xfrm>
          <a:prstGeom prst="rect">
            <a:avLst/>
          </a:prstGeom>
        </p:spPr>
      </p:pic>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75108" y="5274205"/>
            <a:ext cx="3034858" cy="1189037"/>
          </a:xfrm>
          <a:prstGeom prst="rect">
            <a:avLst/>
          </a:prstGeom>
          <a:ln>
            <a:noFill/>
          </a:ln>
          <a:effectLst>
            <a:softEdge rad="112500"/>
          </a:effectLst>
        </p:spPr>
      </p:pic>
      <p:sp>
        <p:nvSpPr>
          <p:cNvPr id="10" name="Rectangle 9"/>
          <p:cNvSpPr/>
          <p:nvPr userDrawn="1"/>
        </p:nvSpPr>
        <p:spPr>
          <a:xfrm>
            <a:off x="0" y="6563254"/>
            <a:ext cx="12192000" cy="294746"/>
          </a:xfrm>
          <a:prstGeom prst="rect">
            <a:avLst/>
          </a:prstGeom>
          <a:solidFill>
            <a:srgbClr val="EA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6546321"/>
            <a:ext cx="12192000" cy="16933"/>
          </a:xfrm>
          <a:prstGeom prst="line">
            <a:avLst/>
          </a:prstGeom>
          <a:ln w="984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47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36708" y="363682"/>
            <a:ext cx="10518588" cy="28575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2" name="Holder 2"/>
          <p:cNvSpPr>
            <a:spLocks noGrp="1"/>
          </p:cNvSpPr>
          <p:nvPr>
            <p:ph type="title"/>
          </p:nvPr>
        </p:nvSpPr>
        <p:spPr>
          <a:xfrm>
            <a:off x="1476827" y="1143731"/>
            <a:ext cx="9238367" cy="524619"/>
          </a:xfrm>
          <a:prstGeom prst="rect">
            <a:avLst/>
          </a:prstGeom>
        </p:spPr>
        <p:txBody>
          <a:bodyPr wrap="square" lIns="0" tIns="0" rIns="0" bIns="0">
            <a:spAutoFit/>
          </a:bodyPr>
          <a:lstStyle>
            <a:lvl1pPr>
              <a:defRPr sz="5000" b="1" i="0">
                <a:solidFill>
                  <a:srgbClr val="E5801C"/>
                </a:solidFill>
                <a:latin typeface="Verdana"/>
                <a:cs typeface="Verdana"/>
              </a:defRPr>
            </a:lvl1pPr>
          </a:lstStyle>
          <a:p>
            <a:endParaRPr/>
          </a:p>
        </p:txBody>
      </p:sp>
      <p:sp>
        <p:nvSpPr>
          <p:cNvPr id="3" name="Holder 3"/>
          <p:cNvSpPr>
            <a:spLocks noGrp="1"/>
          </p:cNvSpPr>
          <p:nvPr>
            <p:ph type="body" idx="1"/>
          </p:nvPr>
        </p:nvSpPr>
        <p:spPr>
          <a:xfrm>
            <a:off x="717185" y="3386600"/>
            <a:ext cx="10762627" cy="188863"/>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9"/>
            <a:ext cx="3901440" cy="188863"/>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10/11/2021</a:t>
            </a:fld>
            <a:endParaRPr lang="en-US"/>
          </a:p>
        </p:txBody>
      </p:sp>
      <p:sp>
        <p:nvSpPr>
          <p:cNvPr id="6" name="Holder 6"/>
          <p:cNvSpPr>
            <a:spLocks noGrp="1"/>
          </p:cNvSpPr>
          <p:nvPr>
            <p:ph type="sldNum" sz="quarter" idx="7"/>
          </p:nvPr>
        </p:nvSpPr>
        <p:spPr>
          <a:xfrm>
            <a:off x="8778240" y="637794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4" r:id="rId1"/>
    <p:sldLayoutId id="2147483662"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524000" y="1122363"/>
            <a:ext cx="9474300" cy="2387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2"/>
              </a:buClr>
              <a:buSzPts val="8000"/>
              <a:buFont typeface="Calibri"/>
              <a:buNone/>
            </a:pPr>
            <a:r>
              <a:rPr lang="en-US"/>
              <a:t>The Racial Wealth Gap</a:t>
            </a:r>
            <a:endParaRPr/>
          </a:p>
        </p:txBody>
      </p:sp>
      <p:sp>
        <p:nvSpPr>
          <p:cNvPr id="89" name="Google Shape;89;p13"/>
          <p:cNvSpPr txBox="1">
            <a:spLocks noGrp="1"/>
          </p:cNvSpPr>
          <p:nvPr>
            <p:ph type="subTitle" idx="1"/>
          </p:nvPr>
        </p:nvSpPr>
        <p:spPr>
          <a:xfrm>
            <a:off x="1524000" y="3602038"/>
            <a:ext cx="9144000" cy="931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4400"/>
              <a:buNone/>
            </a:pPr>
            <a:r>
              <a:rPr lang="en-US" dirty="0"/>
              <a:t>VIRTUAL LEARNING SIMULATION</a:t>
            </a:r>
            <a:endParaRPr dirty="0"/>
          </a:p>
        </p:txBody>
      </p:sp>
      <p:sp>
        <p:nvSpPr>
          <p:cNvPr id="2" name="TextBox 1"/>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libri"/>
              <a:buNone/>
            </a:pPr>
            <a:r>
              <a:rPr lang="en-US"/>
              <a:t>What’s the Scope?	</a:t>
            </a:r>
            <a:endParaRPr/>
          </a:p>
        </p:txBody>
      </p:sp>
      <p:sp>
        <p:nvSpPr>
          <p:cNvPr id="122" name="Google Shape;122;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2"/>
              </a:buClr>
              <a:buSzPts val="2800"/>
              <a:buNone/>
            </a:pPr>
            <a:r>
              <a:rPr lang="en-US" sz="2800" dirty="0">
                <a:solidFill>
                  <a:schemeClr val="accent2"/>
                </a:solidFill>
              </a:rPr>
              <a:t>BEFORE the pandemic, people of color are more likely to face all three:</a:t>
            </a:r>
            <a:endParaRPr dirty="0"/>
          </a:p>
          <a:p>
            <a:pPr marL="228600" lvl="0" indent="-228600" algn="l" rtl="0">
              <a:lnSpc>
                <a:spcPct val="90000"/>
              </a:lnSpc>
              <a:spcBef>
                <a:spcPts val="1000"/>
              </a:spcBef>
              <a:spcAft>
                <a:spcPts val="0"/>
              </a:spcAft>
              <a:buClr>
                <a:srgbClr val="3A3838"/>
              </a:buClr>
              <a:buSzPts val="2800"/>
              <a:buChar char="•"/>
            </a:pPr>
            <a:r>
              <a:rPr lang="en-US" sz="2800" dirty="0">
                <a:solidFill>
                  <a:srgbClr val="3A3838"/>
                </a:solidFill>
              </a:rPr>
              <a:t>They are at least TWICE as likely to:</a:t>
            </a:r>
            <a:endParaRPr dirty="0"/>
          </a:p>
          <a:p>
            <a:pPr marL="685800" lvl="1" indent="-228600" algn="l" rtl="0">
              <a:lnSpc>
                <a:spcPct val="90000"/>
              </a:lnSpc>
              <a:spcBef>
                <a:spcPts val="500"/>
              </a:spcBef>
              <a:spcAft>
                <a:spcPts val="0"/>
              </a:spcAft>
              <a:buClr>
                <a:srgbClr val="3A3838"/>
              </a:buClr>
              <a:buSzPts val="2600"/>
              <a:buChar char="•"/>
            </a:pPr>
            <a:r>
              <a:rPr lang="en-US" sz="2600" dirty="0">
                <a:solidFill>
                  <a:srgbClr val="3A3838"/>
                </a:solidFill>
              </a:rPr>
              <a:t>Experience</a:t>
            </a:r>
            <a:r>
              <a:rPr lang="en-US" sz="2600" dirty="0"/>
              <a:t> </a:t>
            </a:r>
            <a:r>
              <a:rPr lang="en-US" sz="2600" b="1" i="1" dirty="0">
                <a:solidFill>
                  <a:srgbClr val="482400"/>
                </a:solidFill>
              </a:rPr>
              <a:t>hunger</a:t>
            </a:r>
            <a:endParaRPr dirty="0"/>
          </a:p>
          <a:p>
            <a:pPr marL="685800" lvl="1" indent="-228600" algn="l" rtl="0">
              <a:lnSpc>
                <a:spcPct val="90000"/>
              </a:lnSpc>
              <a:spcBef>
                <a:spcPts val="500"/>
              </a:spcBef>
              <a:spcAft>
                <a:spcPts val="0"/>
              </a:spcAft>
              <a:buClr>
                <a:srgbClr val="3A3838"/>
              </a:buClr>
              <a:buSzPts val="2600"/>
              <a:buChar char="•"/>
            </a:pPr>
            <a:r>
              <a:rPr lang="en-US" sz="2600" dirty="0">
                <a:solidFill>
                  <a:srgbClr val="3A3838"/>
                </a:solidFill>
              </a:rPr>
              <a:t>Live</a:t>
            </a:r>
            <a:r>
              <a:rPr lang="en-US" sz="2600" dirty="0"/>
              <a:t> </a:t>
            </a:r>
            <a:r>
              <a:rPr lang="en-US" sz="2600" b="1" i="1" dirty="0">
                <a:solidFill>
                  <a:srgbClr val="482400"/>
                </a:solidFill>
              </a:rPr>
              <a:t>below the poverty line</a:t>
            </a:r>
            <a:endParaRPr dirty="0"/>
          </a:p>
          <a:p>
            <a:pPr marL="685800" lvl="1" indent="-228600" algn="l" rtl="0">
              <a:lnSpc>
                <a:spcPct val="90000"/>
              </a:lnSpc>
              <a:spcBef>
                <a:spcPts val="500"/>
              </a:spcBef>
              <a:spcAft>
                <a:spcPts val="0"/>
              </a:spcAft>
              <a:buClr>
                <a:srgbClr val="3A3838"/>
              </a:buClr>
              <a:buSzPts val="2600"/>
              <a:buChar char="•"/>
            </a:pPr>
            <a:r>
              <a:rPr lang="en-US" sz="2600" dirty="0">
                <a:solidFill>
                  <a:srgbClr val="3A3838"/>
                </a:solidFill>
              </a:rPr>
              <a:t>Be one paycheck away from </a:t>
            </a:r>
            <a:r>
              <a:rPr lang="en-US" sz="2600" b="1" i="1" dirty="0">
                <a:solidFill>
                  <a:srgbClr val="482400"/>
                </a:solidFill>
              </a:rPr>
              <a:t>becoming poor</a:t>
            </a:r>
            <a:endParaRPr sz="2600" dirty="0">
              <a:solidFill>
                <a:srgbClr val="482400"/>
              </a:solidFill>
            </a:endParaRPr>
          </a:p>
          <a:p>
            <a:pPr marL="457200" lvl="1" indent="0" algn="l" rtl="0">
              <a:lnSpc>
                <a:spcPct val="90000"/>
              </a:lnSpc>
              <a:spcBef>
                <a:spcPts val="500"/>
              </a:spcBef>
              <a:spcAft>
                <a:spcPts val="0"/>
              </a:spcAft>
              <a:buClr>
                <a:schemeClr val="dk1"/>
              </a:buClr>
              <a:buSzPts val="2600"/>
              <a:buNone/>
            </a:pPr>
            <a:r>
              <a:rPr lang="en-US" sz="2600" dirty="0"/>
              <a:t> </a:t>
            </a:r>
            <a:endParaRPr dirty="0"/>
          </a:p>
        </p:txBody>
      </p:sp>
      <p:sp>
        <p:nvSpPr>
          <p:cNvPr id="3" name="TextBox 2"/>
          <p:cNvSpPr txBox="1"/>
          <p:nvPr/>
        </p:nvSpPr>
        <p:spPr>
          <a:xfrm>
            <a:off x="838200" y="4386139"/>
            <a:ext cx="11014710" cy="1200329"/>
          </a:xfrm>
          <a:prstGeom prst="rect">
            <a:avLst/>
          </a:prstGeom>
          <a:solidFill>
            <a:schemeClr val="bg1"/>
          </a:solidFill>
          <a:ln w="28575">
            <a:solidFill>
              <a:schemeClr val="tx1">
                <a:lumMod val="75000"/>
                <a:lumOff val="25000"/>
              </a:schemeClr>
            </a:solidFill>
          </a:ln>
        </p:spPr>
        <p:txBody>
          <a:bodyPr wrap="square" rtlCol="0">
            <a:spAutoFit/>
          </a:bodyPr>
          <a:lstStyle/>
          <a:p>
            <a:pPr algn="ctr"/>
            <a:r>
              <a:rPr lang="en-US" sz="2400" b="1" i="1" dirty="0">
                <a:solidFill>
                  <a:schemeClr val="accent2"/>
                </a:solidFill>
              </a:rPr>
              <a:t>DURING the pandemic, Black, Latino/a, and Indigenous households have become at least THREE as likely to experience these realities, compared to their white counterparts.</a:t>
            </a:r>
          </a:p>
        </p:txBody>
      </p:sp>
      <p:sp>
        <p:nvSpPr>
          <p:cNvPr id="5" name="TextBox 4"/>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extLst>
      <p:ext uri="{BB962C8B-B14F-4D97-AF65-F5344CB8AC3E}">
        <p14:creationId xmlns:p14="http://schemas.microsoft.com/office/powerpoint/2010/main" val="376157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libri"/>
              <a:buNone/>
            </a:pPr>
            <a:r>
              <a:rPr lang="en-US"/>
              <a:t>What’s the Scope?	</a:t>
            </a:r>
            <a:endParaRPr/>
          </a:p>
        </p:txBody>
      </p:sp>
      <p:sp>
        <p:nvSpPr>
          <p:cNvPr id="129" name="Google Shape;12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82400"/>
              </a:buClr>
              <a:buSzPts val="7200"/>
              <a:buNone/>
            </a:pPr>
            <a:r>
              <a:rPr lang="en-US" sz="7200" b="1">
                <a:solidFill>
                  <a:srgbClr val="482400"/>
                </a:solidFill>
              </a:rPr>
              <a:t>BUT WHY??</a:t>
            </a:r>
            <a:endParaRPr/>
          </a:p>
        </p:txBody>
      </p:sp>
      <p:sp>
        <p:nvSpPr>
          <p:cNvPr id="130" name="Google Shape;130;p18"/>
          <p:cNvSpPr txBox="1"/>
          <p:nvPr/>
        </p:nvSpPr>
        <p:spPr>
          <a:xfrm rot="-978289">
            <a:off x="1370608" y="2732709"/>
            <a:ext cx="8044070" cy="2123658"/>
          </a:xfrm>
          <a:prstGeom prst="rect">
            <a:avLst/>
          </a:prstGeom>
          <a:solidFill>
            <a:srgbClr val="D0CECE"/>
          </a:solid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6600" b="1">
                <a:solidFill>
                  <a:srgbClr val="3A3838"/>
                </a:solidFill>
                <a:latin typeface="Calibri"/>
                <a:ea typeface="Calibri"/>
                <a:cs typeface="Calibri"/>
                <a:sym typeface="Calibri"/>
              </a:rPr>
              <a:t>The Racial Wealth and Income Divide!</a:t>
            </a:r>
            <a:endParaRPr/>
          </a:p>
        </p:txBody>
      </p:sp>
      <p:sp>
        <p:nvSpPr>
          <p:cNvPr id="5" name="TextBox 4"/>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extLst>
      <p:ext uri="{BB962C8B-B14F-4D97-AF65-F5344CB8AC3E}">
        <p14:creationId xmlns:p14="http://schemas.microsoft.com/office/powerpoint/2010/main" val="254086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libri"/>
              <a:buNone/>
            </a:pPr>
            <a:r>
              <a:rPr lang="en-US"/>
              <a:t>Why This Simulation?</a:t>
            </a:r>
            <a:endParaRPr/>
          </a:p>
        </p:txBody>
      </p:sp>
      <p:grpSp>
        <p:nvGrpSpPr>
          <p:cNvPr id="137" name="Google Shape;137;p19"/>
          <p:cNvGrpSpPr/>
          <p:nvPr/>
        </p:nvGrpSpPr>
        <p:grpSpPr>
          <a:xfrm>
            <a:off x="965382" y="1823672"/>
            <a:ext cx="9927407" cy="4069127"/>
            <a:chOff x="2184583" y="23447"/>
            <a:chExt cx="8966016" cy="4069127"/>
          </a:xfrm>
        </p:grpSpPr>
        <p:sp>
          <p:nvSpPr>
            <p:cNvPr id="138" name="Google Shape;138;p19"/>
            <p:cNvSpPr/>
            <p:nvPr/>
          </p:nvSpPr>
          <p:spPr>
            <a:xfrm rot="5400000">
              <a:off x="3030494" y="1282757"/>
              <a:ext cx="1057514" cy="1203943"/>
            </a:xfrm>
            <a:prstGeom prst="bentUpArrow">
              <a:avLst>
                <a:gd name="adj1" fmla="val 32840"/>
                <a:gd name="adj2" fmla="val 25000"/>
                <a:gd name="adj3" fmla="val 35780"/>
              </a:avLst>
            </a:prstGeom>
            <a:solidFill>
              <a:srgbClr val="D0CEC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p:nvPr/>
          </p:nvSpPr>
          <p:spPr>
            <a:xfrm>
              <a:off x="2184583" y="23447"/>
              <a:ext cx="1780232" cy="1246105"/>
            </a:xfrm>
            <a:prstGeom prst="roundRect">
              <a:avLst>
                <a:gd name="adj" fmla="val 16670"/>
              </a:avLst>
            </a:prstGeom>
            <a:solidFill>
              <a:srgbClr val="75707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9"/>
            <p:cNvSpPr txBox="1"/>
            <p:nvPr/>
          </p:nvSpPr>
          <p:spPr>
            <a:xfrm>
              <a:off x="2245424" y="84288"/>
              <a:ext cx="1658550" cy="112442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Calibri"/>
                  <a:ea typeface="Calibri"/>
                  <a:cs typeface="Calibri"/>
                  <a:sym typeface="Calibri"/>
                </a:rPr>
                <a:t>Wealth</a:t>
              </a:r>
              <a:endParaRPr sz="2400">
                <a:solidFill>
                  <a:schemeClr val="lt1"/>
                </a:solidFill>
                <a:latin typeface="Calibri"/>
                <a:ea typeface="Calibri"/>
                <a:cs typeface="Calibri"/>
                <a:sym typeface="Calibri"/>
              </a:endParaRPr>
            </a:p>
          </p:txBody>
        </p:sp>
        <p:sp>
          <p:nvSpPr>
            <p:cNvPr id="141" name="Google Shape;141;p19"/>
            <p:cNvSpPr/>
            <p:nvPr/>
          </p:nvSpPr>
          <p:spPr>
            <a:xfrm>
              <a:off x="4494941" y="308372"/>
              <a:ext cx="5401644" cy="10071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txBox="1"/>
            <p:nvPr/>
          </p:nvSpPr>
          <p:spPr>
            <a:xfrm>
              <a:off x="4494941" y="308372"/>
              <a:ext cx="5401644" cy="1007157"/>
            </a:xfrm>
            <a:prstGeom prst="rect">
              <a:avLst/>
            </a:prstGeom>
            <a:noFill/>
            <a:ln>
              <a:noFill/>
            </a:ln>
          </p:spPr>
          <p:txBody>
            <a:bodyPr spcFirstLastPara="1" wrap="square" lIns="91425" tIns="91425" rIns="91425" bIns="91425" anchor="ctr" anchorCtr="0">
              <a:noAutofit/>
            </a:bodyPr>
            <a:lstStyle/>
            <a:p>
              <a:pPr marL="228600" marR="0" lvl="1" indent="-228600" algn="l" rtl="0">
                <a:lnSpc>
                  <a:spcPct val="90000"/>
                </a:lnSpc>
                <a:spcBef>
                  <a:spcPts val="0"/>
                </a:spcBef>
                <a:spcAft>
                  <a:spcPts val="0"/>
                </a:spcAft>
                <a:buClr>
                  <a:srgbClr val="C55A11"/>
                </a:buClr>
                <a:buSzPts val="2400"/>
                <a:buFont typeface="Calibri"/>
                <a:buChar char="•"/>
              </a:pPr>
              <a:r>
                <a:rPr lang="en-US" sz="2400" b="0" i="0" u="none" strike="noStrike" cap="none" dirty="0">
                  <a:solidFill>
                    <a:srgbClr val="C55A11"/>
                  </a:solidFill>
                  <a:latin typeface="Calibri"/>
                  <a:ea typeface="Calibri"/>
                  <a:cs typeface="Calibri"/>
                  <a:sym typeface="Calibri"/>
                </a:rPr>
                <a:t>Without wealth, you are more likely to </a:t>
              </a:r>
              <a:r>
                <a:rPr lang="en-US" sz="2400" dirty="0">
                  <a:solidFill>
                    <a:srgbClr val="C55A11"/>
                  </a:solidFill>
                  <a:latin typeface="Calibri"/>
                  <a:ea typeface="Calibri"/>
                  <a:cs typeface="Calibri"/>
                  <a:sym typeface="Calibri"/>
                </a:rPr>
                <a:t>experience poverty</a:t>
              </a:r>
              <a:endParaRPr dirty="0"/>
            </a:p>
          </p:txBody>
        </p:sp>
        <p:sp>
          <p:nvSpPr>
            <p:cNvPr id="143" name="Google Shape;143;p19"/>
            <p:cNvSpPr/>
            <p:nvPr/>
          </p:nvSpPr>
          <p:spPr>
            <a:xfrm rot="5400000">
              <a:off x="5344963" y="2704308"/>
              <a:ext cx="1057514" cy="1203943"/>
            </a:xfrm>
            <a:prstGeom prst="bentUpArrow">
              <a:avLst>
                <a:gd name="adj1" fmla="val 32840"/>
                <a:gd name="adj2" fmla="val 25000"/>
                <a:gd name="adj3" fmla="val 35780"/>
              </a:avLst>
            </a:prstGeom>
            <a:solidFill>
              <a:srgbClr val="D0CEC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4504169" y="1423234"/>
              <a:ext cx="1780232" cy="1246105"/>
            </a:xfrm>
            <a:prstGeom prst="roundRect">
              <a:avLst>
                <a:gd name="adj" fmla="val 16670"/>
              </a:avLst>
            </a:prstGeom>
            <a:solidFill>
              <a:srgbClr val="75707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txBox="1"/>
            <p:nvPr/>
          </p:nvSpPr>
          <p:spPr>
            <a:xfrm>
              <a:off x="4565010" y="1484075"/>
              <a:ext cx="1658550" cy="112442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Calibri"/>
                  <a:ea typeface="Calibri"/>
                  <a:cs typeface="Calibri"/>
                  <a:sym typeface="Calibri"/>
                </a:rPr>
                <a:t>Income and Poverty</a:t>
              </a:r>
              <a:endParaRPr/>
            </a:p>
          </p:txBody>
        </p:sp>
        <p:sp>
          <p:nvSpPr>
            <p:cNvPr id="146" name="Google Shape;146;p19"/>
            <p:cNvSpPr/>
            <p:nvPr/>
          </p:nvSpPr>
          <p:spPr>
            <a:xfrm flipH="1">
              <a:off x="6535736" y="1508460"/>
              <a:ext cx="4614863" cy="10071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txBox="1"/>
            <p:nvPr/>
          </p:nvSpPr>
          <p:spPr>
            <a:xfrm>
              <a:off x="6535736" y="1508460"/>
              <a:ext cx="4614863" cy="1007157"/>
            </a:xfrm>
            <a:prstGeom prst="rect">
              <a:avLst/>
            </a:prstGeom>
            <a:noFill/>
            <a:ln>
              <a:noFill/>
            </a:ln>
          </p:spPr>
          <p:txBody>
            <a:bodyPr spcFirstLastPara="1" wrap="square" lIns="91425" tIns="91425" rIns="91425" bIns="91425" anchor="ctr" anchorCtr="0">
              <a:noAutofit/>
            </a:bodyPr>
            <a:lstStyle/>
            <a:p>
              <a:pPr marL="228600" marR="0" lvl="1" indent="-228600" algn="l" rtl="0">
                <a:lnSpc>
                  <a:spcPct val="90000"/>
                </a:lnSpc>
                <a:spcBef>
                  <a:spcPts val="0"/>
                </a:spcBef>
                <a:spcAft>
                  <a:spcPts val="0"/>
                </a:spcAft>
                <a:buClr>
                  <a:srgbClr val="C55A11"/>
                </a:buClr>
                <a:buSzPts val="2400"/>
                <a:buFont typeface="Calibri"/>
                <a:buChar char="•"/>
              </a:pPr>
              <a:r>
                <a:rPr lang="en-US" sz="2400" b="0" i="0" u="none" strike="noStrike" cap="none" dirty="0">
                  <a:solidFill>
                    <a:srgbClr val="C55A11"/>
                  </a:solidFill>
                  <a:latin typeface="Calibri"/>
                  <a:ea typeface="Calibri"/>
                  <a:cs typeface="Calibri"/>
                  <a:sym typeface="Calibri"/>
                </a:rPr>
                <a:t>When you experience poverty, you are more likely to experience hunger </a:t>
              </a:r>
              <a:endParaRPr dirty="0"/>
            </a:p>
          </p:txBody>
        </p:sp>
        <p:sp>
          <p:nvSpPr>
            <p:cNvPr id="148" name="Google Shape;148;p19"/>
            <p:cNvSpPr/>
            <p:nvPr/>
          </p:nvSpPr>
          <p:spPr>
            <a:xfrm>
              <a:off x="6656387" y="2846469"/>
              <a:ext cx="1780232" cy="1246105"/>
            </a:xfrm>
            <a:prstGeom prst="roundRect">
              <a:avLst>
                <a:gd name="adj" fmla="val 16670"/>
              </a:avLst>
            </a:prstGeom>
            <a:solidFill>
              <a:srgbClr val="75707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txBox="1"/>
            <p:nvPr/>
          </p:nvSpPr>
          <p:spPr>
            <a:xfrm>
              <a:off x="6717228" y="2907310"/>
              <a:ext cx="1658550" cy="112442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Calibri"/>
                  <a:ea typeface="Calibri"/>
                  <a:cs typeface="Calibri"/>
                  <a:sym typeface="Calibri"/>
                </a:rPr>
                <a:t>Hunger </a:t>
              </a:r>
              <a:endParaRPr/>
            </a:p>
          </p:txBody>
        </p:sp>
      </p:grpSp>
      <p:sp>
        <p:nvSpPr>
          <p:cNvPr id="16" name="TextBox 15"/>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extLst>
      <p:ext uri="{BB962C8B-B14F-4D97-AF65-F5344CB8AC3E}">
        <p14:creationId xmlns:p14="http://schemas.microsoft.com/office/powerpoint/2010/main" val="2303619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libri"/>
              <a:buNone/>
            </a:pPr>
            <a:r>
              <a:rPr lang="en-US"/>
              <a:t>Simulation Goals</a:t>
            </a:r>
            <a:endParaRPr/>
          </a:p>
        </p:txBody>
      </p:sp>
      <p:sp>
        <p:nvSpPr>
          <p:cNvPr id="156" name="Google Shape;156;p20"/>
          <p:cNvSpPr txBox="1">
            <a:spLocks noGrp="1"/>
          </p:cNvSpPr>
          <p:nvPr>
            <p:ph type="body" idx="1"/>
          </p:nvPr>
        </p:nvSpPr>
        <p:spPr>
          <a:xfrm>
            <a:off x="488950" y="1993901"/>
            <a:ext cx="11214100" cy="4076699"/>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482400"/>
              </a:buClr>
              <a:buSzPts val="2960"/>
              <a:buNone/>
            </a:pPr>
            <a:r>
              <a:rPr lang="en-US" sz="2960" b="1" i="1" dirty="0">
                <a:solidFill>
                  <a:srgbClr val="482400"/>
                </a:solidFill>
              </a:rPr>
              <a:t>Gain a better understanding of the racial wealth, income, and hunger gap, so that we can…..</a:t>
            </a:r>
            <a:endParaRPr dirty="0"/>
          </a:p>
          <a:p>
            <a:pPr marL="0" lvl="0" indent="0" algn="l" rtl="0">
              <a:lnSpc>
                <a:spcPct val="80000"/>
              </a:lnSpc>
              <a:spcBef>
                <a:spcPts val="1000"/>
              </a:spcBef>
              <a:spcAft>
                <a:spcPts val="0"/>
              </a:spcAft>
              <a:buClr>
                <a:schemeClr val="dk1"/>
              </a:buClr>
              <a:buSzPts val="370"/>
              <a:buNone/>
            </a:pPr>
            <a:endParaRPr sz="370" dirty="0">
              <a:solidFill>
                <a:srgbClr val="2E75B5"/>
              </a:solidFill>
            </a:endParaRPr>
          </a:p>
          <a:p>
            <a:pPr marL="685800" lvl="1" indent="-228600" algn="l" rtl="0">
              <a:lnSpc>
                <a:spcPct val="80000"/>
              </a:lnSpc>
              <a:spcBef>
                <a:spcPts val="500"/>
              </a:spcBef>
              <a:spcAft>
                <a:spcPts val="0"/>
              </a:spcAft>
              <a:buClr>
                <a:srgbClr val="757070"/>
              </a:buClr>
              <a:buSzPts val="2405"/>
              <a:buFont typeface="Noto Sans Symbols"/>
              <a:buChar char="▪"/>
            </a:pPr>
            <a:r>
              <a:rPr lang="en-US" sz="2405" dirty="0">
                <a:solidFill>
                  <a:srgbClr val="757070"/>
                </a:solidFill>
              </a:rPr>
              <a:t>Understand why racial equity is important to address structural inequality</a:t>
            </a:r>
            <a:endParaRPr dirty="0"/>
          </a:p>
          <a:p>
            <a:pPr marL="457200" lvl="1" indent="0" algn="l" rtl="0">
              <a:lnSpc>
                <a:spcPct val="80000"/>
              </a:lnSpc>
              <a:spcBef>
                <a:spcPts val="500"/>
              </a:spcBef>
              <a:spcAft>
                <a:spcPts val="0"/>
              </a:spcAft>
              <a:buClr>
                <a:schemeClr val="dk1"/>
              </a:buClr>
              <a:buSzPts val="740"/>
              <a:buNone/>
            </a:pPr>
            <a:endParaRPr sz="740" dirty="0">
              <a:solidFill>
                <a:srgbClr val="757070"/>
              </a:solidFill>
            </a:endParaRPr>
          </a:p>
          <a:p>
            <a:pPr marL="685800" lvl="1" indent="-228600" algn="l" rtl="0">
              <a:lnSpc>
                <a:spcPct val="80000"/>
              </a:lnSpc>
              <a:spcBef>
                <a:spcPts val="500"/>
              </a:spcBef>
              <a:spcAft>
                <a:spcPts val="0"/>
              </a:spcAft>
              <a:buClr>
                <a:srgbClr val="757070"/>
              </a:buClr>
              <a:buSzPts val="2405"/>
              <a:buFont typeface="Noto Sans Symbols"/>
              <a:buChar char="▪"/>
            </a:pPr>
            <a:r>
              <a:rPr lang="en-US" sz="2405" dirty="0">
                <a:solidFill>
                  <a:srgbClr val="757070"/>
                </a:solidFill>
              </a:rPr>
              <a:t>Discuss racial equity within our organizations, congregations, and/or communities</a:t>
            </a:r>
            <a:endParaRPr dirty="0"/>
          </a:p>
          <a:p>
            <a:pPr marL="201168" lvl="1" indent="0" algn="l" rtl="0">
              <a:lnSpc>
                <a:spcPct val="80000"/>
              </a:lnSpc>
              <a:spcBef>
                <a:spcPts val="500"/>
              </a:spcBef>
              <a:spcAft>
                <a:spcPts val="0"/>
              </a:spcAft>
              <a:buClr>
                <a:schemeClr val="dk1"/>
              </a:buClr>
              <a:buSzPts val="740"/>
              <a:buNone/>
            </a:pPr>
            <a:endParaRPr sz="740" dirty="0">
              <a:solidFill>
                <a:srgbClr val="757070"/>
              </a:solidFill>
            </a:endParaRPr>
          </a:p>
          <a:p>
            <a:pPr marL="685800" lvl="1" indent="-228600" algn="l" rtl="0">
              <a:lnSpc>
                <a:spcPct val="80000"/>
              </a:lnSpc>
              <a:spcBef>
                <a:spcPts val="500"/>
              </a:spcBef>
              <a:spcAft>
                <a:spcPts val="0"/>
              </a:spcAft>
              <a:buClr>
                <a:srgbClr val="757070"/>
              </a:buClr>
              <a:buSzPts val="2405"/>
              <a:buFont typeface="Noto Sans Symbols"/>
              <a:buChar char="▪"/>
            </a:pPr>
            <a:r>
              <a:rPr lang="en-US" sz="2405" dirty="0">
                <a:solidFill>
                  <a:srgbClr val="757070"/>
                </a:solidFill>
              </a:rPr>
              <a:t>Incorporate a racial equity lens into our daily work, life, worship, policies, practices, advocacy, etc.</a:t>
            </a:r>
            <a:endParaRPr dirty="0"/>
          </a:p>
          <a:p>
            <a:pPr marL="201168" lvl="1" indent="0" algn="l" rtl="0">
              <a:lnSpc>
                <a:spcPct val="80000"/>
              </a:lnSpc>
              <a:spcBef>
                <a:spcPts val="500"/>
              </a:spcBef>
              <a:spcAft>
                <a:spcPts val="0"/>
              </a:spcAft>
              <a:buClr>
                <a:schemeClr val="dk1"/>
              </a:buClr>
              <a:buSzPts val="740"/>
              <a:buNone/>
            </a:pPr>
            <a:endParaRPr sz="740" dirty="0">
              <a:solidFill>
                <a:srgbClr val="757070"/>
              </a:solidFill>
            </a:endParaRPr>
          </a:p>
          <a:p>
            <a:pPr marL="685800" lvl="1" indent="-228600" algn="l" rtl="0">
              <a:lnSpc>
                <a:spcPct val="80000"/>
              </a:lnSpc>
              <a:spcBef>
                <a:spcPts val="500"/>
              </a:spcBef>
              <a:spcAft>
                <a:spcPts val="0"/>
              </a:spcAft>
              <a:buClr>
                <a:srgbClr val="757070"/>
              </a:buClr>
              <a:buSzPts val="2405"/>
              <a:buFont typeface="Noto Sans Symbols"/>
              <a:buChar char="▪"/>
            </a:pPr>
            <a:r>
              <a:rPr lang="en-US" sz="2405" dirty="0">
                <a:solidFill>
                  <a:srgbClr val="757070"/>
                </a:solidFill>
              </a:rPr>
              <a:t>Feel more comfortable explaining the importance of </a:t>
            </a:r>
            <a:endParaRPr dirty="0"/>
          </a:p>
          <a:p>
            <a:pPr marL="457200" lvl="1" indent="0" algn="l" rtl="0">
              <a:lnSpc>
                <a:spcPct val="80000"/>
              </a:lnSpc>
              <a:spcBef>
                <a:spcPts val="500"/>
              </a:spcBef>
              <a:spcAft>
                <a:spcPts val="0"/>
              </a:spcAft>
              <a:buClr>
                <a:srgbClr val="757070"/>
              </a:buClr>
              <a:buSzPts val="2405"/>
              <a:buNone/>
            </a:pPr>
            <a:r>
              <a:rPr lang="en-US" sz="2405" dirty="0">
                <a:solidFill>
                  <a:srgbClr val="757070"/>
                </a:solidFill>
              </a:rPr>
              <a:t>    applying a racial equity lens when working to end </a:t>
            </a:r>
            <a:endParaRPr dirty="0"/>
          </a:p>
          <a:p>
            <a:pPr marL="457200" lvl="1" indent="0" algn="l" rtl="0">
              <a:lnSpc>
                <a:spcPct val="80000"/>
              </a:lnSpc>
              <a:spcBef>
                <a:spcPts val="500"/>
              </a:spcBef>
              <a:spcAft>
                <a:spcPts val="0"/>
              </a:spcAft>
              <a:buClr>
                <a:srgbClr val="757070"/>
              </a:buClr>
              <a:buSzPts val="2405"/>
              <a:buNone/>
            </a:pPr>
            <a:r>
              <a:rPr lang="en-US" sz="2405" dirty="0">
                <a:solidFill>
                  <a:srgbClr val="757070"/>
                </a:solidFill>
              </a:rPr>
              <a:t>    hunger or poverty or achieve goals in other issue areas.</a:t>
            </a:r>
            <a:endParaRPr sz="2035" dirty="0">
              <a:solidFill>
                <a:srgbClr val="757070"/>
              </a:solidFill>
            </a:endParaRPr>
          </a:p>
        </p:txBody>
      </p:sp>
      <p:sp>
        <p:nvSpPr>
          <p:cNvPr id="4" name="TextBox 3"/>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extLst>
      <p:ext uri="{BB962C8B-B14F-4D97-AF65-F5344CB8AC3E}">
        <p14:creationId xmlns:p14="http://schemas.microsoft.com/office/powerpoint/2010/main" val="169631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4AF0EA-A1A2-4755-BBAB-C2F94B3DA2CF}"/>
              </a:ext>
            </a:extLst>
          </p:cNvPr>
          <p:cNvGrpSpPr/>
          <p:nvPr/>
        </p:nvGrpSpPr>
        <p:grpSpPr>
          <a:xfrm>
            <a:off x="2148839" y="777240"/>
            <a:ext cx="8583931" cy="5544902"/>
            <a:chOff x="518023" y="5319360"/>
            <a:chExt cx="7205709" cy="4205640"/>
          </a:xfrm>
        </p:grpSpPr>
        <p:sp>
          <p:nvSpPr>
            <p:cNvPr id="5" name="object 3">
              <a:extLst>
                <a:ext uri="{FF2B5EF4-FFF2-40B4-BE49-F238E27FC236}">
                  <a16:creationId xmlns:a16="http://schemas.microsoft.com/office/drawing/2014/main" id="{A3396348-920B-435B-B744-4561808E241E}"/>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4">
              <a:extLst>
                <a:ext uri="{FF2B5EF4-FFF2-40B4-BE49-F238E27FC236}">
                  <a16:creationId xmlns:a16="http://schemas.microsoft.com/office/drawing/2014/main" id="{923FA8EB-CF28-448E-BEA6-AD2A283A8F14}"/>
                </a:ext>
              </a:extLst>
            </p:cNvPr>
            <p:cNvSpPr txBox="1"/>
            <p:nvPr/>
          </p:nvSpPr>
          <p:spPr>
            <a:xfrm>
              <a:off x="1022512" y="6771278"/>
              <a:ext cx="5647055" cy="1693283"/>
            </a:xfrm>
            <a:prstGeom prst="rect">
              <a:avLst/>
            </a:prstGeom>
          </p:spPr>
          <p:txBody>
            <a:bodyPr vert="horz" wrap="square" lIns="0" tIns="65405" rIns="0" bIns="0" rtlCol="0">
              <a:spAutoFit/>
            </a:bodyPr>
            <a:lstStyle/>
            <a:p>
              <a:pPr marL="12700" lvl="0" algn="ctr">
                <a:spcBef>
                  <a:spcPts val="100"/>
                </a:spcBef>
              </a:pPr>
              <a:r>
                <a:rPr lang="en-US" sz="8000" b="1" kern="0" spc="-950" dirty="0">
                  <a:solidFill>
                    <a:srgbClr val="3C2B32"/>
                  </a:solidFill>
                  <a:latin typeface="Verdana" panose="020B0604030504040204" pitchFamily="34" charset="0"/>
                  <a:ea typeface="Verdana" panose="020B0604030504040204" pitchFamily="34" charset="0"/>
                </a:rPr>
                <a:t>Instructions</a:t>
              </a:r>
              <a:endParaRPr lang="en-US" sz="8000" b="1" kern="0" dirty="0">
                <a:solidFill>
                  <a:prstClr val="black"/>
                </a:solidFill>
                <a:latin typeface="Verdana" panose="020B0604030504040204" pitchFamily="34" charset="0"/>
                <a:ea typeface="Verdana" panose="020B0604030504040204" pitchFamily="34" charset="0"/>
              </a:endParaRPr>
            </a:p>
            <a:p>
              <a:pPr marL="0" marR="0" lvl="0" indent="0" algn="ctr" defTabSz="914400" eaLnBrk="1" fontAlgn="auto" latinLnBrk="0" hangingPunct="1">
                <a:lnSpc>
                  <a:spcPct val="100000"/>
                </a:lnSpc>
                <a:spcBef>
                  <a:spcPts val="515"/>
                </a:spcBef>
                <a:spcAft>
                  <a:spcPts val="0"/>
                </a:spcAft>
                <a:buClrTx/>
                <a:buSzTx/>
                <a:buFontTx/>
                <a:buNone/>
                <a:tabLst/>
                <a:defRPr/>
              </a:pPr>
              <a:endParaRPr kumimoji="0" lang="en-US" sz="5000" b="1" i="0" u="none" strike="noStrike" kern="0" cap="none" spc="-1515" normalizeH="0" baseline="0" noProof="0" dirty="0">
                <a:ln>
                  <a:noFill/>
                </a:ln>
                <a:solidFill>
                  <a:srgbClr val="E5801C"/>
                </a:solidFill>
                <a:effectLst/>
                <a:uLnTx/>
                <a:uFillTx/>
                <a:latin typeface="Verdana"/>
                <a:cs typeface="Verdana"/>
              </a:endParaRPr>
            </a:p>
          </p:txBody>
        </p:sp>
        <p:sp>
          <p:nvSpPr>
            <p:cNvPr id="7" name="object 5">
              <a:extLst>
                <a:ext uri="{FF2B5EF4-FFF2-40B4-BE49-F238E27FC236}">
                  <a16:creationId xmlns:a16="http://schemas.microsoft.com/office/drawing/2014/main" id="{A27AB25E-96B3-47E0-AFE9-E152845F52C4}"/>
                </a:ext>
              </a:extLst>
            </p:cNvPr>
            <p:cNvSpPr/>
            <p:nvPr/>
          </p:nvSpPr>
          <p:spPr>
            <a:xfrm>
              <a:off x="5267261" y="7857591"/>
              <a:ext cx="1924050" cy="1629410"/>
            </a:xfrm>
            <a:custGeom>
              <a:avLst/>
              <a:gdLst/>
              <a:ahLst/>
              <a:cxnLst/>
              <a:rect l="l" t="t" r="r" b="b"/>
              <a:pathLst>
                <a:path w="1924050" h="1629409">
                  <a:moveTo>
                    <a:pt x="1923478" y="0"/>
                  </a:moveTo>
                  <a:lnTo>
                    <a:pt x="0" y="1629308"/>
                  </a:lnTo>
                  <a:lnTo>
                    <a:pt x="1923478" y="1629308"/>
                  </a:lnTo>
                  <a:lnTo>
                    <a:pt x="1923478" y="0"/>
                  </a:lnTo>
                  <a:close/>
                </a:path>
              </a:pathLst>
            </a:custGeom>
            <a:solidFill>
              <a:srgbClr val="E5801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 name="object 14">
              <a:extLst>
                <a:ext uri="{FF2B5EF4-FFF2-40B4-BE49-F238E27FC236}">
                  <a16:creationId xmlns:a16="http://schemas.microsoft.com/office/drawing/2014/main" id="{ACAD6BAC-2BB7-43EB-A3EA-F35ABFAA2EE2}"/>
                </a:ext>
              </a:extLst>
            </p:cNvPr>
            <p:cNvSpPr/>
            <p:nvPr/>
          </p:nvSpPr>
          <p:spPr>
            <a:xfrm>
              <a:off x="518023" y="5367088"/>
              <a:ext cx="2244648" cy="1899462"/>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9" name="object 15">
              <a:extLst>
                <a:ext uri="{FF2B5EF4-FFF2-40B4-BE49-F238E27FC236}">
                  <a16:creationId xmlns:a16="http://schemas.microsoft.com/office/drawing/2014/main" id="{C9C54F1F-2D80-4A46-A750-7A561FE9E8A5}"/>
                </a:ext>
              </a:extLst>
            </p:cNvPr>
            <p:cNvGrpSpPr/>
            <p:nvPr/>
          </p:nvGrpSpPr>
          <p:grpSpPr>
            <a:xfrm>
              <a:off x="1618046" y="5319360"/>
              <a:ext cx="6105686" cy="4124135"/>
              <a:chOff x="1618046" y="5319360"/>
              <a:chExt cx="6105686" cy="4124135"/>
            </a:xfrm>
          </p:grpSpPr>
          <p:sp>
            <p:nvSpPr>
              <p:cNvPr id="10" name="object 16">
                <a:extLst>
                  <a:ext uri="{FF2B5EF4-FFF2-40B4-BE49-F238E27FC236}">
                    <a16:creationId xmlns:a16="http://schemas.microsoft.com/office/drawing/2014/main" id="{E2890FEE-B065-4BDC-A554-DD570E0BF3EE}"/>
                  </a:ext>
                </a:extLst>
              </p:cNvPr>
              <p:cNvSpPr/>
              <p:nvPr/>
            </p:nvSpPr>
            <p:spPr>
              <a:xfrm>
                <a:off x="1618046" y="6348849"/>
                <a:ext cx="641515" cy="244411"/>
              </a:xfrm>
              <a:prstGeom prst="rect">
                <a:avLst/>
              </a:prstGeom>
              <a:blipFill>
                <a:blip r:embed="rId3" cstate="print"/>
                <a:stretch>
                  <a:fillRect/>
                </a:stretch>
              </a:blip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 name="object 17">
                <a:extLst>
                  <a:ext uri="{FF2B5EF4-FFF2-40B4-BE49-F238E27FC236}">
                    <a16:creationId xmlns:a16="http://schemas.microsoft.com/office/drawing/2014/main" id="{C2D1648B-6131-4D43-BA92-6E5189920181}"/>
                  </a:ext>
                </a:extLst>
              </p:cNvPr>
              <p:cNvSpPr/>
              <p:nvPr/>
            </p:nvSpPr>
            <p:spPr>
              <a:xfrm>
                <a:off x="7683184" y="5319360"/>
                <a:ext cx="40548" cy="42761"/>
              </a:xfrm>
              <a:custGeom>
                <a:avLst/>
                <a:gdLst/>
                <a:ahLst/>
                <a:cxnLst/>
                <a:rect l="l" t="t" r="r" b="b"/>
                <a:pathLst>
                  <a:path w="64769" h="55245">
                    <a:moveTo>
                      <a:pt x="0" y="54749"/>
                    </a:moveTo>
                    <a:lnTo>
                      <a:pt x="64693" y="54749"/>
                    </a:lnTo>
                    <a:lnTo>
                      <a:pt x="64693" y="0"/>
                    </a:lnTo>
                    <a:lnTo>
                      <a:pt x="0" y="54749"/>
                    </a:lnTo>
                    <a:close/>
                  </a:path>
                </a:pathLst>
              </a:custGeom>
              <a:solidFill>
                <a:schemeClr val="bg1"/>
              </a:solidFill>
              <a:ln w="3175">
                <a:solidFill>
                  <a:schemeClr val="bg1"/>
                </a:solidFill>
              </a:ln>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sp>
            <p:nvSpPr>
              <p:cNvPr id="12" name="object 18">
                <a:extLst>
                  <a:ext uri="{FF2B5EF4-FFF2-40B4-BE49-F238E27FC236}">
                    <a16:creationId xmlns:a16="http://schemas.microsoft.com/office/drawing/2014/main" id="{BB39BAEC-7D59-41E4-8F42-FEA2F6273C53}"/>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object 19">
                <a:extLst>
                  <a:ext uri="{FF2B5EF4-FFF2-40B4-BE49-F238E27FC236}">
                    <a16:creationId xmlns:a16="http://schemas.microsoft.com/office/drawing/2014/main" id="{18B6CFCD-E062-45D1-80C2-A76DF361F6ED}"/>
                  </a:ext>
                </a:extLst>
              </p:cNvPr>
              <p:cNvSpPr/>
              <p:nvPr/>
            </p:nvSpPr>
            <p:spPr>
              <a:xfrm>
                <a:off x="6396367" y="8854969"/>
                <a:ext cx="325602" cy="295848"/>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20">
                <a:extLst>
                  <a:ext uri="{FF2B5EF4-FFF2-40B4-BE49-F238E27FC236}">
                    <a16:creationId xmlns:a16="http://schemas.microsoft.com/office/drawing/2014/main" id="{EB44CF9C-5DA5-4230-8B34-E106D0CC82B4}"/>
                  </a:ext>
                </a:extLst>
              </p:cNvPr>
              <p:cNvSpPr/>
              <p:nvPr/>
            </p:nvSpPr>
            <p:spPr>
              <a:xfrm>
                <a:off x="6065215" y="9249012"/>
                <a:ext cx="1078534" cy="194483"/>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409282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0A189AD-4029-4470-9AB9-3EDAC3E5BEE7}"/>
              </a:ext>
            </a:extLst>
          </p:cNvPr>
          <p:cNvGrpSpPr/>
          <p:nvPr/>
        </p:nvGrpSpPr>
        <p:grpSpPr>
          <a:xfrm>
            <a:off x="2148840" y="731519"/>
            <a:ext cx="8835390" cy="5570957"/>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grpSp>
        <p:nvGrpSpPr>
          <p:cNvPr id="4" name="Group 3">
            <a:extLst>
              <a:ext uri="{FF2B5EF4-FFF2-40B4-BE49-F238E27FC236}">
                <a16:creationId xmlns:a16="http://schemas.microsoft.com/office/drawing/2014/main" id="{E5F46EEA-CF0C-4ECE-BAB9-CB5990645126}"/>
              </a:ext>
            </a:extLst>
          </p:cNvPr>
          <p:cNvGrpSpPr/>
          <p:nvPr/>
        </p:nvGrpSpPr>
        <p:grpSpPr>
          <a:xfrm>
            <a:off x="2365513" y="818877"/>
            <a:ext cx="7358822" cy="5582724"/>
            <a:chOff x="303632" y="415561"/>
            <a:chExt cx="6778175" cy="4351945"/>
          </a:xfrm>
        </p:grpSpPr>
        <p:sp>
          <p:nvSpPr>
            <p:cNvPr id="5" name="object 5">
              <a:extLst>
                <a:ext uri="{FF2B5EF4-FFF2-40B4-BE49-F238E27FC236}">
                  <a16:creationId xmlns:a16="http://schemas.microsoft.com/office/drawing/2014/main" id="{CA2BF1CF-C39F-462D-85E9-1E87BDB47E7A}"/>
                </a:ext>
              </a:extLst>
            </p:cNvPr>
            <p:cNvSpPr txBox="1"/>
            <p:nvPr/>
          </p:nvSpPr>
          <p:spPr>
            <a:xfrm>
              <a:off x="415097" y="415561"/>
              <a:ext cx="6666710" cy="472849"/>
            </a:xfrm>
            <a:prstGeom prst="rect">
              <a:avLst/>
            </a:prstGeom>
          </p:spPr>
          <p:txBody>
            <a:bodyPr vert="horz" wrap="square" lIns="0" tIns="130810" rIns="0" bIns="0" rtlCol="0">
              <a:spAutoFit/>
            </a:bodyPr>
            <a:lstStyle/>
            <a:p>
              <a:pPr marL="91440" marR="227965">
                <a:lnSpc>
                  <a:spcPts val="1500"/>
                </a:lnSpc>
                <a:spcBef>
                  <a:spcPts val="690"/>
                </a:spcBef>
              </a:pPr>
              <a:endParaRPr lang="en-US" sz="3000" b="1" kern="0" spc="-495" dirty="0">
                <a:solidFill>
                  <a:srgbClr val="E5801C"/>
                </a:solidFill>
                <a:latin typeface="Verdana"/>
                <a:ea typeface="+mj-ea"/>
              </a:endParaRPr>
            </a:p>
            <a:p>
              <a:pPr marL="91440" marR="227965">
                <a:lnSpc>
                  <a:spcPts val="1500"/>
                </a:lnSpc>
                <a:spcBef>
                  <a:spcPts val="690"/>
                </a:spcBef>
              </a:pPr>
              <a:r>
                <a:rPr lang="en-US" sz="3000" b="1" kern="0" spc="-495" dirty="0">
                  <a:solidFill>
                    <a:srgbClr val="E5801C"/>
                  </a:solidFill>
                  <a:latin typeface="Verdana"/>
                  <a:ea typeface="+mj-ea"/>
                </a:rPr>
                <a:t>In</a:t>
              </a:r>
              <a:r>
                <a:rPr lang="en-US" sz="3000" b="1" kern="0" spc="-434" dirty="0">
                  <a:solidFill>
                    <a:srgbClr val="E5801C"/>
                  </a:solidFill>
                  <a:latin typeface="Verdana"/>
                  <a:ea typeface="+mj-ea"/>
                </a:rPr>
                <a:t>s</a:t>
              </a:r>
              <a:r>
                <a:rPr lang="en-US" sz="3000" b="1" kern="0" spc="-320" dirty="0">
                  <a:solidFill>
                    <a:srgbClr val="E5801C"/>
                  </a:solidFill>
                  <a:latin typeface="Verdana"/>
                  <a:ea typeface="+mj-ea"/>
                </a:rPr>
                <a:t>tru</a:t>
              </a:r>
              <a:r>
                <a:rPr lang="en-US" sz="3000" b="1" kern="0" spc="-290" dirty="0">
                  <a:solidFill>
                    <a:srgbClr val="E5801C"/>
                  </a:solidFill>
                  <a:latin typeface="Verdana"/>
                  <a:ea typeface="+mj-ea"/>
                </a:rPr>
                <a:t>c</a:t>
              </a:r>
              <a:r>
                <a:rPr lang="en-US" sz="3000" b="1" kern="0" spc="-325" dirty="0">
                  <a:solidFill>
                    <a:srgbClr val="E5801C"/>
                  </a:solidFill>
                  <a:latin typeface="Verdana"/>
                  <a:ea typeface="+mj-ea"/>
                </a:rPr>
                <a:t>tions for Virtual Simulation </a:t>
              </a:r>
              <a:endParaRPr lang="en-US" sz="1850" dirty="0">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303632" y="905738"/>
              <a:ext cx="6759865" cy="3861768"/>
            </a:xfrm>
            <a:prstGeom prst="rect">
              <a:avLst/>
            </a:prstGeom>
          </p:spPr>
          <p:txBody>
            <a:bodyPr vert="horz" wrap="square" lIns="0" tIns="54610" rIns="0" bIns="0" rtlCol="0">
              <a:spAutoFit/>
            </a:bodyPr>
            <a:lstStyle/>
            <a:p>
              <a:pPr marL="12700" marR="5080" lvl="0">
                <a:lnSpc>
                  <a:spcPts val="1730"/>
                </a:lnSpc>
                <a:spcBef>
                  <a:spcPts val="215"/>
                </a:spcBef>
              </a:pPr>
              <a:r>
                <a:rPr lang="en-US" sz="1400" spc="-25" dirty="0">
                  <a:solidFill>
                    <a:srgbClr val="3C2B32"/>
                  </a:solidFill>
                  <a:latin typeface="Verdana"/>
                  <a:cs typeface="Verdana"/>
                </a:rPr>
                <a:t>We will begin with all participants in one group to read the policy cards. Some participants will be assigned a “white participant racial identity” role and some participants will be assigned a “Black participant racial identity” role. If everyone were physically in a room together, they would typically select the racial identity that is different from their own.</a:t>
              </a:r>
            </a:p>
            <a:p>
              <a:pPr marL="12700" marR="5080" lvl="0">
                <a:lnSpc>
                  <a:spcPts val="1730"/>
                </a:lnSpc>
                <a:spcBef>
                  <a:spcPts val="215"/>
                </a:spcBef>
              </a:pPr>
              <a:endParaRPr lang="en-US" sz="1400" spc="-25" dirty="0">
                <a:solidFill>
                  <a:srgbClr val="3C2B32"/>
                </a:solidFill>
                <a:latin typeface="Verdana"/>
                <a:cs typeface="Verdana"/>
              </a:endParaRPr>
            </a:p>
            <a:p>
              <a:pPr marL="12700" marR="5080" lvl="0">
                <a:lnSpc>
                  <a:spcPts val="1730"/>
                </a:lnSpc>
                <a:spcBef>
                  <a:spcPts val="215"/>
                </a:spcBef>
              </a:pPr>
              <a:r>
                <a:rPr lang="en-US" sz="1400" spc="-25" dirty="0">
                  <a:solidFill>
                    <a:srgbClr val="3C2B32"/>
                  </a:solidFill>
                  <a:latin typeface="Verdana"/>
                  <a:cs typeface="Verdana"/>
                </a:rPr>
                <a:t>There are three action cards (“money,” “land,” and “opportunity lost”) and 13 policy cards. The facilitator will invite volunteers to read a policy card aloud. After each, the facilitator will read the action(s) on the card for participants to carry out. Show the action on a shared screen and pause briefly so that everyone can read the action. In each round, everyone will be asked to add or subtract one, two, or all three cards. Participants are invited (but not required) to use an Action Card Tracker to keep track of their money, land, and opportunity lost cards. At the end, we will count how many money, land, and opportunity lost cards everyone has.</a:t>
              </a:r>
            </a:p>
            <a:p>
              <a:pPr marL="12700" marR="5080" lvl="0">
                <a:lnSpc>
                  <a:spcPts val="1730"/>
                </a:lnSpc>
                <a:spcBef>
                  <a:spcPts val="215"/>
                </a:spcBef>
              </a:pPr>
              <a:endParaRPr lang="en-US" sz="1400" spc="-25" dirty="0">
                <a:solidFill>
                  <a:srgbClr val="3C2B32"/>
                </a:solidFill>
                <a:latin typeface="Verdana"/>
                <a:cs typeface="Verdana"/>
              </a:endParaRPr>
            </a:p>
            <a:p>
              <a:pPr marL="12700" marR="5080" lvl="0">
                <a:lnSpc>
                  <a:spcPts val="1730"/>
                </a:lnSpc>
                <a:spcBef>
                  <a:spcPts val="215"/>
                </a:spcBef>
              </a:pPr>
              <a:r>
                <a:rPr lang="en-US" sz="1400" spc="-25" dirty="0">
                  <a:solidFill>
                    <a:srgbClr val="3C2B32"/>
                  </a:solidFill>
                  <a:latin typeface="Verdana"/>
                  <a:cs typeface="Verdana"/>
                </a:rPr>
                <a:t>The facilitator may choose whether to use breakout rooms after all 13 policy cards have been read and the final scores counted, OR at intervals throughout this process. With this option, we suggest stopping after policy 4 and policy 8 for breakout sessions. Each breakout group should have no more than 10 participants. After the breakout discussions are finished, there will be a concluding discussion with all participants. </a:t>
              </a:r>
            </a:p>
            <a:p>
              <a:pPr marL="12700" marR="5080" lvl="0">
                <a:lnSpc>
                  <a:spcPts val="1730"/>
                </a:lnSpc>
              </a:pPr>
              <a:endParaRPr lang="en-US" sz="1400" spc="-25" dirty="0">
                <a:solidFill>
                  <a:srgbClr val="3C2B32"/>
                </a:solidFill>
                <a:latin typeface="Verdana"/>
                <a:cs typeface="Verdana"/>
              </a:endParaRPr>
            </a:p>
          </p:txBody>
        </p:sp>
      </p:grpSp>
    </p:spTree>
    <p:extLst>
      <p:ext uri="{BB962C8B-B14F-4D97-AF65-F5344CB8AC3E}">
        <p14:creationId xmlns:p14="http://schemas.microsoft.com/office/powerpoint/2010/main" val="1560939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4AF0EA-A1A2-4755-BBAB-C2F94B3DA2CF}"/>
              </a:ext>
            </a:extLst>
          </p:cNvPr>
          <p:cNvGrpSpPr/>
          <p:nvPr/>
        </p:nvGrpSpPr>
        <p:grpSpPr>
          <a:xfrm>
            <a:off x="2148839" y="777240"/>
            <a:ext cx="8583931" cy="5292090"/>
            <a:chOff x="518023" y="5319360"/>
            <a:chExt cx="7205709" cy="4205640"/>
          </a:xfrm>
        </p:grpSpPr>
        <p:sp>
          <p:nvSpPr>
            <p:cNvPr id="5" name="object 3">
              <a:extLst>
                <a:ext uri="{FF2B5EF4-FFF2-40B4-BE49-F238E27FC236}">
                  <a16:creationId xmlns:a16="http://schemas.microsoft.com/office/drawing/2014/main" id="{A3396348-920B-435B-B744-4561808E241E}"/>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4">
              <a:extLst>
                <a:ext uri="{FF2B5EF4-FFF2-40B4-BE49-F238E27FC236}">
                  <a16:creationId xmlns:a16="http://schemas.microsoft.com/office/drawing/2014/main" id="{923FA8EB-CF28-448E-BEA6-AD2A283A8F14}"/>
                </a:ext>
              </a:extLst>
            </p:cNvPr>
            <p:cNvSpPr txBox="1"/>
            <p:nvPr/>
          </p:nvSpPr>
          <p:spPr>
            <a:xfrm>
              <a:off x="1062912" y="6720283"/>
              <a:ext cx="5647055" cy="1246904"/>
            </a:xfrm>
            <a:prstGeom prst="rect">
              <a:avLst/>
            </a:prstGeom>
          </p:spPr>
          <p:txBody>
            <a:bodyPr vert="horz" wrap="square" lIns="0" tIns="65405" rIns="0" bIns="0" rtlCol="0">
              <a:spAutoFit/>
            </a:bodyPr>
            <a:lstStyle/>
            <a:p>
              <a:pPr marL="0" marR="0" lvl="0" indent="0" algn="ctr" defTabSz="914400" eaLnBrk="1" fontAlgn="auto" latinLnBrk="0" hangingPunct="1">
                <a:lnSpc>
                  <a:spcPct val="100000"/>
                </a:lnSpc>
                <a:spcBef>
                  <a:spcPts val="515"/>
                </a:spcBef>
                <a:spcAft>
                  <a:spcPts val="0"/>
                </a:spcAft>
                <a:buClrTx/>
                <a:buSzTx/>
                <a:buFontTx/>
                <a:buNone/>
                <a:tabLst/>
                <a:defRPr/>
              </a:pPr>
              <a:r>
                <a:rPr kumimoji="0" sz="5000" b="1" i="0" u="none" strike="noStrike" kern="0" cap="none" spc="-470" normalizeH="0" baseline="0" noProof="0" dirty="0">
                  <a:ln>
                    <a:noFill/>
                  </a:ln>
                  <a:solidFill>
                    <a:srgbClr val="E5801C"/>
                  </a:solidFill>
                  <a:effectLst/>
                  <a:uLnTx/>
                  <a:uFillTx/>
                  <a:latin typeface="Verdana"/>
                  <a:cs typeface="Verdana"/>
                </a:rPr>
                <a:t>Policy</a:t>
              </a:r>
              <a:r>
                <a:rPr kumimoji="0" sz="5000" b="1" i="0" u="none" strike="noStrike" kern="0" cap="none" spc="-180"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a:t>
              </a:r>
              <a:r>
                <a:rPr kumimoji="0" lang="en-US" sz="5000" b="1" i="0" u="none" strike="noStrike" kern="0" cap="none" spc="-1515"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1</a:t>
              </a:r>
              <a:r>
                <a:rPr kumimoji="0" lang="en-US" sz="5000" b="1" i="0" u="none" strike="noStrike" kern="0" cap="none" spc="-1515" normalizeH="0" baseline="0" noProof="0" dirty="0">
                  <a:ln>
                    <a:noFill/>
                  </a:ln>
                  <a:solidFill>
                    <a:srgbClr val="E5801C"/>
                  </a:solidFill>
                  <a:effectLst/>
                  <a:uLnTx/>
                  <a:uFillTx/>
                  <a:latin typeface="Verdana"/>
                  <a:cs typeface="Verdana"/>
                </a:rPr>
                <a:t>  </a:t>
              </a:r>
            </a:p>
            <a:p>
              <a:pPr lvl="0" algn="ctr">
                <a:spcBef>
                  <a:spcPts val="515"/>
                </a:spcBef>
              </a:pPr>
              <a:r>
                <a:rPr lang="en-US" sz="4000" b="0" spc="-75" dirty="0">
                  <a:solidFill>
                    <a:srgbClr val="3C2B32"/>
                  </a:solidFill>
                </a:rPr>
                <a:t>Land </a:t>
              </a:r>
              <a:r>
                <a:rPr lang="en-US" sz="4000" b="0" spc="-145" dirty="0">
                  <a:solidFill>
                    <a:srgbClr val="3C2B32"/>
                  </a:solidFill>
                </a:rPr>
                <a:t>Seizures </a:t>
              </a:r>
              <a:r>
                <a:rPr lang="en-US" sz="4000" b="0" spc="-240" dirty="0">
                  <a:solidFill>
                    <a:srgbClr val="3C2B32"/>
                  </a:solidFill>
                </a:rPr>
                <a:t>(1865-Present</a:t>
              </a:r>
              <a:r>
                <a:rPr lang="en-US" sz="4000" b="0" spc="-335" dirty="0">
                  <a:solidFill>
                    <a:srgbClr val="3C2B32"/>
                  </a:solidFill>
                </a:rPr>
                <a:t> </a:t>
              </a:r>
              <a:r>
                <a:rPr lang="en-US" sz="4000" b="0" spc="-270" dirty="0">
                  <a:solidFill>
                    <a:srgbClr val="3C2B32"/>
                  </a:solidFill>
                </a:rPr>
                <a:t>Day)</a:t>
              </a:r>
              <a:endParaRPr kumimoji="0" sz="4000" b="0" i="0" u="none" strike="noStrike" kern="0" cap="none" spc="0" normalizeH="0" baseline="0" noProof="0" dirty="0">
                <a:ln>
                  <a:noFill/>
                </a:ln>
                <a:solidFill>
                  <a:prstClr val="black"/>
                </a:solidFill>
                <a:effectLst/>
                <a:uLnTx/>
                <a:uFillTx/>
                <a:latin typeface="Verdana"/>
                <a:cs typeface="Verdana"/>
              </a:endParaRPr>
            </a:p>
          </p:txBody>
        </p:sp>
        <p:sp>
          <p:nvSpPr>
            <p:cNvPr id="7" name="object 5">
              <a:extLst>
                <a:ext uri="{FF2B5EF4-FFF2-40B4-BE49-F238E27FC236}">
                  <a16:creationId xmlns:a16="http://schemas.microsoft.com/office/drawing/2014/main" id="{A27AB25E-96B3-47E0-AFE9-E152845F52C4}"/>
                </a:ext>
              </a:extLst>
            </p:cNvPr>
            <p:cNvSpPr/>
            <p:nvPr/>
          </p:nvSpPr>
          <p:spPr>
            <a:xfrm>
              <a:off x="5267261" y="7857591"/>
              <a:ext cx="1924050" cy="1629410"/>
            </a:xfrm>
            <a:custGeom>
              <a:avLst/>
              <a:gdLst/>
              <a:ahLst/>
              <a:cxnLst/>
              <a:rect l="l" t="t" r="r" b="b"/>
              <a:pathLst>
                <a:path w="1924050" h="1629409">
                  <a:moveTo>
                    <a:pt x="1923478" y="0"/>
                  </a:moveTo>
                  <a:lnTo>
                    <a:pt x="0" y="1629308"/>
                  </a:lnTo>
                  <a:lnTo>
                    <a:pt x="1923478" y="1629308"/>
                  </a:lnTo>
                  <a:lnTo>
                    <a:pt x="1923478" y="0"/>
                  </a:lnTo>
                  <a:close/>
                </a:path>
              </a:pathLst>
            </a:custGeom>
            <a:solidFill>
              <a:srgbClr val="E5801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 name="object 14">
              <a:extLst>
                <a:ext uri="{FF2B5EF4-FFF2-40B4-BE49-F238E27FC236}">
                  <a16:creationId xmlns:a16="http://schemas.microsoft.com/office/drawing/2014/main" id="{ACAD6BAC-2BB7-43EB-A3EA-F35ABFAA2EE2}"/>
                </a:ext>
              </a:extLst>
            </p:cNvPr>
            <p:cNvSpPr/>
            <p:nvPr/>
          </p:nvSpPr>
          <p:spPr>
            <a:xfrm>
              <a:off x="518023" y="5367088"/>
              <a:ext cx="2244648" cy="1899462"/>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9" name="object 15">
              <a:extLst>
                <a:ext uri="{FF2B5EF4-FFF2-40B4-BE49-F238E27FC236}">
                  <a16:creationId xmlns:a16="http://schemas.microsoft.com/office/drawing/2014/main" id="{C9C54F1F-2D80-4A46-A750-7A561FE9E8A5}"/>
                </a:ext>
              </a:extLst>
            </p:cNvPr>
            <p:cNvGrpSpPr/>
            <p:nvPr/>
          </p:nvGrpSpPr>
          <p:grpSpPr>
            <a:xfrm>
              <a:off x="1618046" y="5319360"/>
              <a:ext cx="6105686" cy="4124135"/>
              <a:chOff x="1618046" y="5319360"/>
              <a:chExt cx="6105686" cy="4124135"/>
            </a:xfrm>
          </p:grpSpPr>
          <p:sp>
            <p:nvSpPr>
              <p:cNvPr id="10" name="object 16">
                <a:extLst>
                  <a:ext uri="{FF2B5EF4-FFF2-40B4-BE49-F238E27FC236}">
                    <a16:creationId xmlns:a16="http://schemas.microsoft.com/office/drawing/2014/main" id="{E2890FEE-B065-4BDC-A554-DD570E0BF3EE}"/>
                  </a:ext>
                </a:extLst>
              </p:cNvPr>
              <p:cNvSpPr/>
              <p:nvPr/>
            </p:nvSpPr>
            <p:spPr>
              <a:xfrm>
                <a:off x="1618046" y="6348849"/>
                <a:ext cx="641515" cy="244411"/>
              </a:xfrm>
              <a:prstGeom prst="rect">
                <a:avLst/>
              </a:prstGeom>
              <a:blipFill>
                <a:blip r:embed="rId4" cstate="print"/>
                <a:stretch>
                  <a:fillRect/>
                </a:stretch>
              </a:blip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 name="object 17">
                <a:extLst>
                  <a:ext uri="{FF2B5EF4-FFF2-40B4-BE49-F238E27FC236}">
                    <a16:creationId xmlns:a16="http://schemas.microsoft.com/office/drawing/2014/main" id="{C2D1648B-6131-4D43-BA92-6E5189920181}"/>
                  </a:ext>
                </a:extLst>
              </p:cNvPr>
              <p:cNvSpPr/>
              <p:nvPr/>
            </p:nvSpPr>
            <p:spPr>
              <a:xfrm>
                <a:off x="7683184" y="5319360"/>
                <a:ext cx="40548" cy="42761"/>
              </a:xfrm>
              <a:custGeom>
                <a:avLst/>
                <a:gdLst/>
                <a:ahLst/>
                <a:cxnLst/>
                <a:rect l="l" t="t" r="r" b="b"/>
                <a:pathLst>
                  <a:path w="64769" h="55245">
                    <a:moveTo>
                      <a:pt x="0" y="54749"/>
                    </a:moveTo>
                    <a:lnTo>
                      <a:pt x="64693" y="54749"/>
                    </a:lnTo>
                    <a:lnTo>
                      <a:pt x="64693" y="0"/>
                    </a:lnTo>
                    <a:lnTo>
                      <a:pt x="0" y="54749"/>
                    </a:lnTo>
                    <a:close/>
                  </a:path>
                </a:pathLst>
              </a:custGeom>
              <a:solidFill>
                <a:schemeClr val="bg1"/>
              </a:solidFill>
              <a:ln w="3175">
                <a:solidFill>
                  <a:schemeClr val="bg1"/>
                </a:solidFill>
              </a:ln>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sp>
            <p:nvSpPr>
              <p:cNvPr id="12" name="object 18">
                <a:extLst>
                  <a:ext uri="{FF2B5EF4-FFF2-40B4-BE49-F238E27FC236}">
                    <a16:creationId xmlns:a16="http://schemas.microsoft.com/office/drawing/2014/main" id="{BB39BAEC-7D59-41E4-8F42-FEA2F6273C53}"/>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object 19">
                <a:extLst>
                  <a:ext uri="{FF2B5EF4-FFF2-40B4-BE49-F238E27FC236}">
                    <a16:creationId xmlns:a16="http://schemas.microsoft.com/office/drawing/2014/main" id="{18B6CFCD-E062-45D1-80C2-A76DF361F6ED}"/>
                  </a:ext>
                </a:extLst>
              </p:cNvPr>
              <p:cNvSpPr/>
              <p:nvPr/>
            </p:nvSpPr>
            <p:spPr>
              <a:xfrm>
                <a:off x="6396367" y="8854969"/>
                <a:ext cx="325602" cy="295848"/>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20">
                <a:extLst>
                  <a:ext uri="{FF2B5EF4-FFF2-40B4-BE49-F238E27FC236}">
                    <a16:creationId xmlns:a16="http://schemas.microsoft.com/office/drawing/2014/main" id="{EB44CF9C-5DA5-4230-8B34-E106D0CC82B4}"/>
                  </a:ext>
                </a:extLst>
              </p:cNvPr>
              <p:cNvSpPr/>
              <p:nvPr/>
            </p:nvSpPr>
            <p:spPr>
              <a:xfrm>
                <a:off x="6065215" y="9249012"/>
                <a:ext cx="1078534" cy="194483"/>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3305650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7978" y="676727"/>
            <a:ext cx="7475621" cy="5273585"/>
            <a:chOff x="671770" y="504809"/>
            <a:chExt cx="6389370" cy="4250244"/>
          </a:xfrm>
        </p:grpSpPr>
        <p:sp>
          <p:nvSpPr>
            <p:cNvPr id="5" name="object 5">
              <a:extLst>
                <a:ext uri="{FF2B5EF4-FFF2-40B4-BE49-F238E27FC236}">
                  <a16:creationId xmlns:a16="http://schemas.microsoft.com/office/drawing/2014/main" id="{CA2BF1CF-C39F-462D-85E9-1E87BDB47E7A}"/>
                </a:ext>
              </a:extLst>
            </p:cNvPr>
            <p:cNvSpPr txBox="1"/>
            <p:nvPr/>
          </p:nvSpPr>
          <p:spPr>
            <a:xfrm>
              <a:off x="671770" y="504809"/>
              <a:ext cx="6389370" cy="2355464"/>
            </a:xfrm>
            <a:prstGeom prst="rect">
              <a:avLst/>
            </a:prstGeom>
          </p:spPr>
          <p:txBody>
            <a:bodyPr vert="horz" wrap="square" lIns="0" tIns="130810" rIns="0" bIns="0" rtlCol="0">
              <a:spAutoFit/>
            </a:bodyPr>
            <a:lstStyle/>
            <a:p>
              <a:pPr marL="12700">
                <a:spcBef>
                  <a:spcPts val="1030"/>
                </a:spcBef>
              </a:pPr>
              <a:r>
                <a:rPr sz="2400" spc="-40" dirty="0">
                  <a:solidFill>
                    <a:srgbClr val="E5801C"/>
                  </a:solidFill>
                  <a:latin typeface="Trebuchet MS"/>
                  <a:cs typeface="Trebuchet MS"/>
                </a:rPr>
                <a:t>Policy </a:t>
              </a:r>
              <a:r>
                <a:rPr sz="2400" spc="-190" dirty="0">
                  <a:solidFill>
                    <a:srgbClr val="E5801C"/>
                  </a:solidFill>
                  <a:latin typeface="Trebuchet MS"/>
                  <a:cs typeface="Trebuchet MS"/>
                </a:rPr>
                <a:t>#1 </a:t>
              </a:r>
              <a:r>
                <a:rPr sz="2400" b="1" spc="-240" dirty="0">
                  <a:solidFill>
                    <a:srgbClr val="E5801C"/>
                  </a:solidFill>
                  <a:latin typeface="Verdana"/>
                  <a:cs typeface="Verdana"/>
                </a:rPr>
                <a:t>Andrew </a:t>
              </a:r>
              <a:r>
                <a:rPr sz="2400" b="1" spc="-210" dirty="0">
                  <a:solidFill>
                    <a:srgbClr val="E5801C"/>
                  </a:solidFill>
                  <a:latin typeface="Verdana"/>
                  <a:cs typeface="Verdana"/>
                </a:rPr>
                <a:t>Johnson’s </a:t>
              </a:r>
              <a:r>
                <a:rPr sz="2400" b="1" spc="-185" dirty="0">
                  <a:solidFill>
                    <a:srgbClr val="E5801C"/>
                  </a:solidFill>
                  <a:latin typeface="Verdana"/>
                  <a:cs typeface="Verdana"/>
                </a:rPr>
                <a:t>Land </a:t>
              </a:r>
              <a:r>
                <a:rPr sz="2400" b="1" spc="-165" dirty="0">
                  <a:solidFill>
                    <a:srgbClr val="E5801C"/>
                  </a:solidFill>
                  <a:latin typeface="Verdana"/>
                  <a:cs typeface="Verdana"/>
                </a:rPr>
                <a:t>Policies </a:t>
              </a:r>
              <a:r>
                <a:rPr sz="2400" b="1" spc="-195" dirty="0">
                  <a:solidFill>
                    <a:srgbClr val="E5801C"/>
                  </a:solidFill>
                  <a:latin typeface="Verdana"/>
                  <a:cs typeface="Verdana"/>
                </a:rPr>
                <a:t>and</a:t>
              </a:r>
              <a:r>
                <a:rPr sz="2400" b="1" spc="-100" dirty="0">
                  <a:solidFill>
                    <a:srgbClr val="E5801C"/>
                  </a:solidFill>
                  <a:latin typeface="Verdana"/>
                  <a:cs typeface="Verdana"/>
                </a:rPr>
                <a:t> </a:t>
              </a:r>
              <a:r>
                <a:rPr sz="2400" b="1" spc="-190" dirty="0">
                  <a:solidFill>
                    <a:srgbClr val="E5801C"/>
                  </a:solidFill>
                  <a:latin typeface="Verdana"/>
                  <a:cs typeface="Verdana"/>
                </a:rPr>
                <a:t>Sharecropping</a:t>
              </a:r>
              <a:endParaRPr sz="2400" dirty="0">
                <a:latin typeface="Verdana"/>
                <a:cs typeface="Verdana"/>
              </a:endParaRPr>
            </a:p>
            <a:p>
              <a:pPr marL="91440" marR="227965">
                <a:lnSpc>
                  <a:spcPts val="1700"/>
                </a:lnSpc>
                <a:spcBef>
                  <a:spcPts val="690"/>
                </a:spcBef>
              </a:pPr>
              <a:r>
                <a:rPr sz="2000" spc="-45" dirty="0">
                  <a:solidFill>
                    <a:srgbClr val="3C2B32"/>
                  </a:solidFill>
                  <a:cs typeface="Verdana"/>
                </a:rPr>
                <a:t>After </a:t>
              </a:r>
              <a:r>
                <a:rPr sz="2000" spc="-40" dirty="0">
                  <a:solidFill>
                    <a:srgbClr val="3C2B32"/>
                  </a:solidFill>
                  <a:cs typeface="Verdana"/>
                </a:rPr>
                <a:t>the </a:t>
              </a:r>
              <a:r>
                <a:rPr sz="2000" spc="-35" dirty="0">
                  <a:solidFill>
                    <a:srgbClr val="3C2B32"/>
                  </a:solidFill>
                  <a:cs typeface="Verdana"/>
                </a:rPr>
                <a:t>Civil </a:t>
              </a:r>
              <a:r>
                <a:rPr sz="2000" spc="-114" dirty="0">
                  <a:solidFill>
                    <a:srgbClr val="3C2B32"/>
                  </a:solidFill>
                  <a:cs typeface="Verdana"/>
                </a:rPr>
                <a:t>War, </a:t>
              </a:r>
              <a:r>
                <a:rPr sz="2000" spc="-45" dirty="0">
                  <a:solidFill>
                    <a:srgbClr val="3C2B32"/>
                  </a:solidFill>
                  <a:cs typeface="Verdana"/>
                </a:rPr>
                <a:t>only </a:t>
              </a:r>
              <a:r>
                <a:rPr sz="2000" spc="-65" dirty="0">
                  <a:solidFill>
                    <a:srgbClr val="3C2B32"/>
                  </a:solidFill>
                  <a:cs typeface="Verdana"/>
                </a:rPr>
                <a:t>30,000 </a:t>
              </a:r>
              <a:r>
                <a:rPr sz="2000" spc="-30" dirty="0">
                  <a:solidFill>
                    <a:srgbClr val="3C2B32"/>
                  </a:solidFill>
                  <a:cs typeface="Verdana"/>
                </a:rPr>
                <a:t>African </a:t>
              </a:r>
              <a:r>
                <a:rPr sz="2000" spc="-25" dirty="0">
                  <a:solidFill>
                    <a:srgbClr val="3C2B32"/>
                  </a:solidFill>
                  <a:cs typeface="Verdana"/>
                </a:rPr>
                <a:t>Americans owned </a:t>
              </a:r>
              <a:r>
                <a:rPr sz="2000" spc="-40" dirty="0">
                  <a:solidFill>
                    <a:srgbClr val="3C2B32"/>
                  </a:solidFill>
                  <a:cs typeface="Verdana"/>
                </a:rPr>
                <a:t>small </a:t>
              </a:r>
              <a:r>
                <a:rPr sz="2000" spc="-20" dirty="0">
                  <a:solidFill>
                    <a:srgbClr val="3C2B32"/>
                  </a:solidFill>
                  <a:cs typeface="Verdana"/>
                </a:rPr>
                <a:t>plots of </a:t>
              </a:r>
              <a:r>
                <a:rPr sz="2000" spc="-50" dirty="0">
                  <a:solidFill>
                    <a:srgbClr val="3C2B32"/>
                  </a:solidFill>
                  <a:cs typeface="Verdana"/>
                </a:rPr>
                <a:t>land, </a:t>
              </a:r>
              <a:r>
                <a:rPr sz="2000" spc="-10" dirty="0">
                  <a:solidFill>
                    <a:srgbClr val="3C2B32"/>
                  </a:solidFill>
                  <a:cs typeface="Verdana"/>
                </a:rPr>
                <a:t>compared </a:t>
              </a:r>
              <a:r>
                <a:rPr sz="2000" spc="-40" dirty="0">
                  <a:solidFill>
                    <a:srgbClr val="3C2B32"/>
                  </a:solidFill>
                  <a:cs typeface="Verdana"/>
                </a:rPr>
                <a:t>to  </a:t>
              </a:r>
              <a:r>
                <a:rPr sz="2000" spc="-70" dirty="0">
                  <a:solidFill>
                    <a:srgbClr val="3C2B32"/>
                  </a:solidFill>
                  <a:cs typeface="Verdana"/>
                </a:rPr>
                <a:t>4 </a:t>
              </a:r>
              <a:r>
                <a:rPr sz="2000" spc="-45" dirty="0">
                  <a:solidFill>
                    <a:srgbClr val="3C2B32"/>
                  </a:solidFill>
                  <a:cs typeface="Verdana"/>
                </a:rPr>
                <a:t>million who </a:t>
              </a:r>
              <a:r>
                <a:rPr sz="2000" spc="-5" dirty="0">
                  <a:solidFill>
                    <a:srgbClr val="3C2B32"/>
                  </a:solidFill>
                  <a:cs typeface="Verdana"/>
                </a:rPr>
                <a:t>did </a:t>
              </a:r>
              <a:r>
                <a:rPr sz="2000" spc="-45" dirty="0">
                  <a:solidFill>
                    <a:srgbClr val="3C2B32"/>
                  </a:solidFill>
                  <a:cs typeface="Verdana"/>
                </a:rPr>
                <a:t>not </a:t>
              </a:r>
              <a:r>
                <a:rPr sz="2000" spc="5" dirty="0">
                  <a:solidFill>
                    <a:srgbClr val="3C2B32"/>
                  </a:solidFill>
                  <a:cs typeface="Verdana"/>
                </a:rPr>
                <a:t>because </a:t>
              </a:r>
              <a:r>
                <a:rPr sz="2000" spc="-35" dirty="0">
                  <a:solidFill>
                    <a:srgbClr val="3C2B32"/>
                  </a:solidFill>
                  <a:cs typeface="Verdana"/>
                </a:rPr>
                <a:t>an </a:t>
              </a:r>
              <a:r>
                <a:rPr sz="2000" spc="-135" dirty="0">
                  <a:solidFill>
                    <a:srgbClr val="3C2B32"/>
                  </a:solidFill>
                  <a:cs typeface="Verdana"/>
                </a:rPr>
                <a:t>1865 </a:t>
              </a:r>
              <a:r>
                <a:rPr sz="2000" spc="-25" dirty="0">
                  <a:solidFill>
                    <a:srgbClr val="3C2B32"/>
                  </a:solidFill>
                  <a:cs typeface="Verdana"/>
                </a:rPr>
                <a:t>federal </a:t>
              </a:r>
              <a:r>
                <a:rPr sz="2000" spc="-45" dirty="0">
                  <a:solidFill>
                    <a:srgbClr val="3C2B32"/>
                  </a:solidFill>
                  <a:cs typeface="Verdana"/>
                </a:rPr>
                <a:t>law </a:t>
              </a:r>
              <a:r>
                <a:rPr sz="2000" spc="-5" dirty="0">
                  <a:solidFill>
                    <a:srgbClr val="3C2B32"/>
                  </a:solidFill>
                  <a:cs typeface="Verdana"/>
                </a:rPr>
                <a:t>rescinded </a:t>
              </a:r>
              <a:r>
                <a:rPr sz="2000" spc="-40" dirty="0">
                  <a:solidFill>
                    <a:srgbClr val="3C2B32"/>
                  </a:solidFill>
                  <a:cs typeface="Verdana"/>
                </a:rPr>
                <a:t>the </a:t>
              </a:r>
              <a:r>
                <a:rPr sz="2000" spc="-50" dirty="0">
                  <a:solidFill>
                    <a:srgbClr val="3C2B32"/>
                  </a:solidFill>
                  <a:cs typeface="Verdana"/>
                </a:rPr>
                <a:t>government’s </a:t>
              </a:r>
              <a:r>
                <a:rPr sz="2000" spc="-25" dirty="0">
                  <a:solidFill>
                    <a:srgbClr val="3C2B32"/>
                  </a:solidFill>
                  <a:cs typeface="Verdana"/>
                </a:rPr>
                <a:t>promise </a:t>
              </a:r>
              <a:r>
                <a:rPr sz="2000" spc="-20" dirty="0">
                  <a:solidFill>
                    <a:srgbClr val="3C2B32"/>
                  </a:solidFill>
                  <a:cs typeface="Verdana"/>
                </a:rPr>
                <a:t>of  </a:t>
              </a:r>
              <a:r>
                <a:rPr sz="2000" spc="-45" dirty="0">
                  <a:solidFill>
                    <a:srgbClr val="3C2B32"/>
                  </a:solidFill>
                  <a:cs typeface="Verdana"/>
                </a:rPr>
                <a:t>40 </a:t>
              </a:r>
              <a:r>
                <a:rPr sz="2000" spc="-10" dirty="0">
                  <a:solidFill>
                    <a:srgbClr val="3C2B32"/>
                  </a:solidFill>
                  <a:cs typeface="Verdana"/>
                </a:rPr>
                <a:t>acres </a:t>
              </a:r>
              <a:r>
                <a:rPr sz="2000" spc="-20" dirty="0">
                  <a:solidFill>
                    <a:srgbClr val="3C2B32"/>
                  </a:solidFill>
                  <a:cs typeface="Verdana"/>
                </a:rPr>
                <a:t>of land </a:t>
              </a:r>
              <a:r>
                <a:rPr sz="2000" spc="-45" dirty="0">
                  <a:solidFill>
                    <a:srgbClr val="3C2B32"/>
                  </a:solidFill>
                  <a:cs typeface="Verdana"/>
                </a:rPr>
                <a:t>for </a:t>
              </a:r>
              <a:r>
                <a:rPr sz="2000" spc="-50" dirty="0">
                  <a:solidFill>
                    <a:srgbClr val="3C2B32"/>
                  </a:solidFill>
                  <a:cs typeface="Verdana"/>
                </a:rPr>
                <a:t>former slaves. </a:t>
              </a:r>
              <a:r>
                <a:rPr sz="2000" spc="-20" dirty="0">
                  <a:solidFill>
                    <a:srgbClr val="3C2B32"/>
                  </a:solidFill>
                  <a:cs typeface="Verdana"/>
                </a:rPr>
                <a:t>These </a:t>
              </a:r>
              <a:r>
                <a:rPr sz="2000" spc="-70" dirty="0">
                  <a:solidFill>
                    <a:srgbClr val="3C2B32"/>
                  </a:solidFill>
                  <a:cs typeface="Verdana"/>
                </a:rPr>
                <a:t>4 </a:t>
              </a:r>
              <a:r>
                <a:rPr sz="2000" spc="-45" dirty="0">
                  <a:solidFill>
                    <a:srgbClr val="3C2B32"/>
                  </a:solidFill>
                  <a:cs typeface="Verdana"/>
                </a:rPr>
                <a:t>million </a:t>
              </a:r>
              <a:r>
                <a:rPr sz="2000" spc="-5" dirty="0">
                  <a:solidFill>
                    <a:srgbClr val="3C2B32"/>
                  </a:solidFill>
                  <a:cs typeface="Verdana"/>
                </a:rPr>
                <a:t>blacks </a:t>
              </a:r>
              <a:r>
                <a:rPr sz="2000" spc="-35" dirty="0">
                  <a:solidFill>
                    <a:srgbClr val="3C2B32"/>
                  </a:solidFill>
                  <a:cs typeface="Verdana"/>
                </a:rPr>
                <a:t>largely </a:t>
              </a:r>
              <a:r>
                <a:rPr sz="2000" spc="-25" dirty="0">
                  <a:solidFill>
                    <a:srgbClr val="3C2B32"/>
                  </a:solidFill>
                  <a:cs typeface="Verdana"/>
                </a:rPr>
                <a:t>resorted </a:t>
              </a:r>
              <a:r>
                <a:rPr sz="2000" spc="-40" dirty="0">
                  <a:solidFill>
                    <a:srgbClr val="3C2B32"/>
                  </a:solidFill>
                  <a:cs typeface="Verdana"/>
                </a:rPr>
                <a:t>to </a:t>
              </a:r>
              <a:r>
                <a:rPr sz="2000" spc="-45" dirty="0">
                  <a:solidFill>
                    <a:srgbClr val="3C2B32"/>
                  </a:solidFill>
                  <a:cs typeface="Verdana"/>
                </a:rPr>
                <a:t>renting </a:t>
              </a:r>
              <a:r>
                <a:rPr sz="2000" spc="-40" dirty="0">
                  <a:solidFill>
                    <a:srgbClr val="3C2B32"/>
                  </a:solidFill>
                  <a:cs typeface="Verdana"/>
                </a:rPr>
                <a:t>the  </a:t>
              </a:r>
              <a:r>
                <a:rPr sz="2000" spc="-60" dirty="0">
                  <a:solidFill>
                    <a:srgbClr val="3C2B32"/>
                  </a:solidFill>
                  <a:cs typeface="Verdana"/>
                </a:rPr>
                <a:t>farm </a:t>
              </a:r>
              <a:r>
                <a:rPr sz="2000" spc="-20" dirty="0">
                  <a:solidFill>
                    <a:srgbClr val="3C2B32"/>
                  </a:solidFill>
                  <a:cs typeface="Verdana"/>
                </a:rPr>
                <a:t>land of </a:t>
              </a:r>
              <a:r>
                <a:rPr sz="2000" spc="-50" dirty="0">
                  <a:solidFill>
                    <a:srgbClr val="3C2B32"/>
                  </a:solidFill>
                  <a:cs typeface="Verdana"/>
                </a:rPr>
                <a:t>their </a:t>
              </a:r>
              <a:r>
                <a:rPr sz="2000" spc="-35" dirty="0">
                  <a:solidFill>
                    <a:srgbClr val="3C2B32"/>
                  </a:solidFill>
                  <a:cs typeface="Verdana"/>
                </a:rPr>
                <a:t>previous </a:t>
              </a:r>
              <a:r>
                <a:rPr sz="2000" spc="-45" dirty="0">
                  <a:solidFill>
                    <a:srgbClr val="3C2B32"/>
                  </a:solidFill>
                  <a:cs typeface="Verdana"/>
                </a:rPr>
                <a:t>master in </a:t>
              </a:r>
              <a:r>
                <a:rPr sz="2000" spc="-20" dirty="0">
                  <a:solidFill>
                    <a:srgbClr val="3C2B32"/>
                  </a:solidFill>
                  <a:cs typeface="Verdana"/>
                </a:rPr>
                <a:t>exchange </a:t>
              </a:r>
              <a:r>
                <a:rPr sz="2000" spc="-45" dirty="0">
                  <a:solidFill>
                    <a:srgbClr val="3C2B32"/>
                  </a:solidFill>
                  <a:cs typeface="Verdana"/>
                </a:rPr>
                <a:t>for </a:t>
              </a:r>
              <a:r>
                <a:rPr sz="2000" spc="-20" dirty="0">
                  <a:solidFill>
                    <a:srgbClr val="3C2B32"/>
                  </a:solidFill>
                  <a:cs typeface="Verdana"/>
                </a:rPr>
                <a:t>a </a:t>
              </a:r>
              <a:r>
                <a:rPr sz="2000" spc="-65" dirty="0">
                  <a:solidFill>
                    <a:srgbClr val="3C2B32"/>
                  </a:solidFill>
                  <a:cs typeface="Verdana"/>
                </a:rPr>
                <a:t>“share” </a:t>
              </a:r>
              <a:r>
                <a:rPr sz="2000" spc="-20" dirty="0">
                  <a:solidFill>
                    <a:srgbClr val="3C2B32"/>
                  </a:solidFill>
                  <a:cs typeface="Verdana"/>
                </a:rPr>
                <a:t>of </a:t>
              </a:r>
              <a:r>
                <a:rPr sz="2000" spc="-50" dirty="0">
                  <a:solidFill>
                    <a:srgbClr val="3C2B32"/>
                  </a:solidFill>
                  <a:cs typeface="Verdana"/>
                </a:rPr>
                <a:t>their </a:t>
              </a:r>
              <a:r>
                <a:rPr sz="2000" spc="-45" dirty="0">
                  <a:solidFill>
                    <a:srgbClr val="3C2B32"/>
                  </a:solidFill>
                  <a:cs typeface="Verdana"/>
                </a:rPr>
                <a:t>crop. </a:t>
              </a:r>
              <a:r>
                <a:rPr sz="2000" spc="-40" dirty="0">
                  <a:solidFill>
                    <a:srgbClr val="3C2B32"/>
                  </a:solidFill>
                  <a:cs typeface="Verdana"/>
                </a:rPr>
                <a:t>This </a:t>
              </a:r>
              <a:r>
                <a:rPr sz="2000" spc="-45" dirty="0">
                  <a:solidFill>
                    <a:srgbClr val="3C2B32"/>
                  </a:solidFill>
                  <a:cs typeface="Verdana"/>
                </a:rPr>
                <a:t>system </a:t>
              </a:r>
              <a:r>
                <a:rPr sz="2000" spc="-20" dirty="0">
                  <a:solidFill>
                    <a:srgbClr val="3C2B32"/>
                  </a:solidFill>
                  <a:cs typeface="Verdana"/>
                </a:rPr>
                <a:t>of  </a:t>
              </a:r>
              <a:r>
                <a:rPr sz="2000" spc="-35" dirty="0">
                  <a:solidFill>
                    <a:srgbClr val="3C2B32"/>
                  </a:solidFill>
                  <a:cs typeface="Verdana"/>
                </a:rPr>
                <a:t>“sharecropping” </a:t>
              </a:r>
              <a:r>
                <a:rPr sz="2000" spc="-25" dirty="0">
                  <a:solidFill>
                    <a:srgbClr val="3C2B32"/>
                  </a:solidFill>
                  <a:cs typeface="Verdana"/>
                </a:rPr>
                <a:t>tied </a:t>
              </a:r>
              <a:r>
                <a:rPr sz="2000" spc="-45" dirty="0">
                  <a:solidFill>
                    <a:srgbClr val="3C2B32"/>
                  </a:solidFill>
                  <a:cs typeface="Verdana"/>
                </a:rPr>
                <a:t>farmers </a:t>
              </a:r>
              <a:r>
                <a:rPr sz="2000" spc="-40" dirty="0">
                  <a:solidFill>
                    <a:srgbClr val="3C2B32"/>
                  </a:solidFill>
                  <a:cs typeface="Verdana"/>
                </a:rPr>
                <a:t>to </a:t>
              </a:r>
              <a:r>
                <a:rPr sz="2000" spc="-50" dirty="0">
                  <a:solidFill>
                    <a:srgbClr val="3C2B32"/>
                  </a:solidFill>
                  <a:cs typeface="Verdana"/>
                </a:rPr>
                <a:t>their former </a:t>
              </a:r>
              <a:r>
                <a:rPr sz="2000" spc="-45" dirty="0">
                  <a:solidFill>
                    <a:srgbClr val="3C2B32"/>
                  </a:solidFill>
                  <a:cs typeface="Verdana"/>
                </a:rPr>
                <a:t>master </a:t>
              </a:r>
              <a:r>
                <a:rPr sz="2000" spc="5" dirty="0">
                  <a:solidFill>
                    <a:srgbClr val="3C2B32"/>
                  </a:solidFill>
                  <a:cs typeface="Verdana"/>
                </a:rPr>
                <a:t>because </a:t>
              </a:r>
              <a:r>
                <a:rPr sz="2000" spc="-50" dirty="0">
                  <a:solidFill>
                    <a:srgbClr val="3C2B32"/>
                  </a:solidFill>
                  <a:cs typeface="Verdana"/>
                </a:rPr>
                <a:t>they </a:t>
              </a:r>
              <a:r>
                <a:rPr sz="2000" spc="-45" dirty="0">
                  <a:solidFill>
                    <a:srgbClr val="3C2B32"/>
                  </a:solidFill>
                  <a:cs typeface="Verdana"/>
                </a:rPr>
                <a:t>were </a:t>
              </a:r>
              <a:r>
                <a:rPr sz="2000" spc="-30" dirty="0">
                  <a:solidFill>
                    <a:srgbClr val="3C2B32"/>
                  </a:solidFill>
                  <a:cs typeface="Verdana"/>
                </a:rPr>
                <a:t>legally </a:t>
              </a:r>
              <a:r>
                <a:rPr sz="2000" spc="-15" dirty="0">
                  <a:solidFill>
                    <a:srgbClr val="3C2B32"/>
                  </a:solidFill>
                  <a:cs typeface="Verdana"/>
                </a:rPr>
                <a:t>obligated</a:t>
              </a:r>
              <a:r>
                <a:rPr sz="2000" spc="-145" dirty="0">
                  <a:solidFill>
                    <a:srgbClr val="3C2B32"/>
                  </a:solidFill>
                  <a:cs typeface="Verdana"/>
                </a:rPr>
                <a:t> </a:t>
              </a:r>
              <a:r>
                <a:rPr sz="2000" spc="-40" dirty="0">
                  <a:solidFill>
                    <a:srgbClr val="3C2B32"/>
                  </a:solidFill>
                  <a:cs typeface="Verdana"/>
                </a:rPr>
                <a:t>to</a:t>
              </a:r>
              <a:r>
                <a:rPr lang="en-US" sz="2000" dirty="0">
                  <a:cs typeface="Verdana"/>
                </a:rPr>
                <a:t> </a:t>
              </a:r>
              <a:r>
                <a:rPr sz="2000" spc="-40" dirty="0">
                  <a:solidFill>
                    <a:srgbClr val="3C2B32"/>
                  </a:solidFill>
                  <a:cs typeface="Verdana"/>
                </a:rPr>
                <a:t>BUY </a:t>
              </a:r>
              <a:r>
                <a:rPr sz="2000" spc="-35" dirty="0">
                  <a:solidFill>
                    <a:srgbClr val="3C2B32"/>
                  </a:solidFill>
                  <a:cs typeface="Verdana"/>
                </a:rPr>
                <a:t>all </a:t>
              </a:r>
              <a:r>
                <a:rPr sz="2000" spc="-45" dirty="0">
                  <a:solidFill>
                    <a:srgbClr val="3C2B32"/>
                  </a:solidFill>
                  <a:cs typeface="Verdana"/>
                </a:rPr>
                <a:t>farming </a:t>
              </a:r>
              <a:r>
                <a:rPr sz="2000" spc="-40" dirty="0">
                  <a:solidFill>
                    <a:srgbClr val="3C2B32"/>
                  </a:solidFill>
                  <a:cs typeface="Verdana"/>
                </a:rPr>
                <a:t>materials </a:t>
              </a:r>
              <a:r>
                <a:rPr sz="2000" spc="-60" dirty="0">
                  <a:solidFill>
                    <a:srgbClr val="3C2B32"/>
                  </a:solidFill>
                  <a:cs typeface="Verdana"/>
                </a:rPr>
                <a:t>(usually </a:t>
              </a:r>
              <a:r>
                <a:rPr sz="2000" spc="-50" dirty="0">
                  <a:solidFill>
                    <a:srgbClr val="3C2B32"/>
                  </a:solidFill>
                  <a:cs typeface="Verdana"/>
                </a:rPr>
                <a:t>at </a:t>
              </a:r>
              <a:r>
                <a:rPr sz="2000" spc="-35" dirty="0">
                  <a:solidFill>
                    <a:srgbClr val="3C2B32"/>
                  </a:solidFill>
                  <a:cs typeface="Verdana"/>
                </a:rPr>
                <a:t>higher </a:t>
              </a:r>
              <a:r>
                <a:rPr sz="2000" spc="-30" dirty="0">
                  <a:solidFill>
                    <a:srgbClr val="3C2B32"/>
                  </a:solidFill>
                  <a:cs typeface="Verdana"/>
                </a:rPr>
                <a:t>prices) </a:t>
              </a:r>
              <a:r>
                <a:rPr sz="2000" spc="-15" dirty="0">
                  <a:solidFill>
                    <a:srgbClr val="3C2B32"/>
                  </a:solidFill>
                  <a:cs typeface="Verdana"/>
                </a:rPr>
                <a:t>and</a:t>
              </a:r>
              <a:r>
                <a:rPr lang="en-US" sz="2000" spc="-15" dirty="0">
                  <a:solidFill>
                    <a:srgbClr val="3C2B32"/>
                  </a:solidFill>
                  <a:cs typeface="Verdana"/>
                </a:rPr>
                <a:t> </a:t>
              </a:r>
              <a:r>
                <a:rPr sz="2000" spc="-15" dirty="0">
                  <a:solidFill>
                    <a:srgbClr val="3C2B32"/>
                  </a:solidFill>
                  <a:cs typeface="Verdana"/>
                </a:rPr>
                <a:t>SELL </a:t>
              </a:r>
              <a:r>
                <a:rPr sz="2000" spc="-50" dirty="0">
                  <a:solidFill>
                    <a:srgbClr val="3C2B32"/>
                  </a:solidFill>
                  <a:cs typeface="Verdana"/>
                </a:rPr>
                <a:t>their </a:t>
              </a:r>
              <a:r>
                <a:rPr sz="2000" spc="-45" dirty="0">
                  <a:solidFill>
                    <a:srgbClr val="3C2B32"/>
                  </a:solidFill>
                  <a:cs typeface="Verdana"/>
                </a:rPr>
                <a:t>farming </a:t>
              </a:r>
              <a:r>
                <a:rPr sz="2000" spc="-5" dirty="0">
                  <a:solidFill>
                    <a:srgbClr val="3C2B32"/>
                  </a:solidFill>
                  <a:cs typeface="Verdana"/>
                </a:rPr>
                <a:t>crops </a:t>
              </a:r>
              <a:r>
                <a:rPr sz="2000" spc="-25" dirty="0">
                  <a:solidFill>
                    <a:srgbClr val="3C2B32"/>
                  </a:solidFill>
                  <a:cs typeface="Verdana"/>
                </a:rPr>
                <a:t>solely </a:t>
              </a:r>
              <a:r>
                <a:rPr sz="2000" spc="-40" dirty="0">
                  <a:solidFill>
                    <a:srgbClr val="3C2B32"/>
                  </a:solidFill>
                  <a:cs typeface="Verdana"/>
                </a:rPr>
                <a:t>to</a:t>
              </a:r>
              <a:r>
                <a:rPr sz="2000" spc="-185" dirty="0">
                  <a:solidFill>
                    <a:srgbClr val="3C2B32"/>
                  </a:solidFill>
                  <a:cs typeface="Verdana"/>
                </a:rPr>
                <a:t> </a:t>
              </a:r>
              <a:r>
                <a:rPr sz="2000" spc="-50" dirty="0">
                  <a:solidFill>
                    <a:srgbClr val="3C2B32"/>
                  </a:solidFill>
                  <a:cs typeface="Verdana"/>
                </a:rPr>
                <a:t>their</a:t>
              </a:r>
              <a:r>
                <a:rPr lang="en-US" sz="2000" dirty="0">
                  <a:cs typeface="Verdana"/>
                </a:rPr>
                <a:t> </a:t>
              </a:r>
              <a:r>
                <a:rPr sz="2000" spc="-50" dirty="0">
                  <a:solidFill>
                    <a:srgbClr val="3C2B32"/>
                  </a:solidFill>
                  <a:cs typeface="Verdana"/>
                </a:rPr>
                <a:t>former </a:t>
              </a:r>
              <a:r>
                <a:rPr sz="2000" spc="-45" dirty="0">
                  <a:solidFill>
                    <a:srgbClr val="3C2B32"/>
                  </a:solidFill>
                  <a:cs typeface="Verdana"/>
                </a:rPr>
                <a:t>master </a:t>
              </a:r>
              <a:r>
                <a:rPr sz="2000" spc="-60" dirty="0">
                  <a:solidFill>
                    <a:srgbClr val="3C2B32"/>
                  </a:solidFill>
                  <a:cs typeface="Verdana"/>
                </a:rPr>
                <a:t>(usually </a:t>
              </a:r>
              <a:r>
                <a:rPr sz="2000" spc="-50" dirty="0">
                  <a:solidFill>
                    <a:srgbClr val="3C2B32"/>
                  </a:solidFill>
                  <a:cs typeface="Verdana"/>
                </a:rPr>
                <a:t>at </a:t>
              </a:r>
              <a:r>
                <a:rPr sz="2000" spc="-45" dirty="0">
                  <a:solidFill>
                    <a:srgbClr val="3C2B32"/>
                  </a:solidFill>
                  <a:cs typeface="Verdana"/>
                </a:rPr>
                <a:t>lower</a:t>
              </a:r>
              <a:r>
                <a:rPr sz="2000" spc="-70" dirty="0">
                  <a:solidFill>
                    <a:srgbClr val="3C2B32"/>
                  </a:solidFill>
                  <a:cs typeface="Verdana"/>
                </a:rPr>
                <a:t> </a:t>
              </a:r>
              <a:r>
                <a:rPr sz="2000" spc="-45" dirty="0">
                  <a:solidFill>
                    <a:srgbClr val="3C2B32"/>
                  </a:solidFill>
                  <a:cs typeface="Verdana"/>
                </a:rPr>
                <a:t>prices).</a:t>
              </a:r>
              <a:endParaRPr sz="2000" dirty="0">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728757" y="2884500"/>
              <a:ext cx="1154732" cy="165368"/>
            </a:xfrm>
            <a:prstGeom prst="rect">
              <a:avLst/>
            </a:prstGeom>
            <a:solidFill>
              <a:srgbClr val="E5801C"/>
            </a:solidFill>
          </p:spPr>
          <p:txBody>
            <a:bodyPr vert="horz" wrap="square" lIns="0" tIns="0" rIns="0" bIns="0" rtlCol="0">
              <a:spAutoFit/>
            </a:bodyPr>
            <a:lstStyle/>
            <a:p>
              <a:pPr marL="171450">
                <a:lnSpc>
                  <a:spcPts val="1614"/>
                </a:lnSpc>
              </a:pPr>
              <a:r>
                <a:rPr sz="1600" b="1" spc="-200" dirty="0">
                  <a:solidFill>
                    <a:srgbClr val="FFFFFF"/>
                  </a:solidFill>
                  <a:latin typeface="Verdana"/>
                  <a:cs typeface="Verdana"/>
                </a:rPr>
                <a:t>ACTION</a:t>
              </a:r>
              <a:endParaRPr sz="16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746497" y="3015585"/>
              <a:ext cx="6195060" cy="1739468"/>
            </a:xfrm>
            <a:prstGeom prst="rect">
              <a:avLst/>
            </a:prstGeom>
          </p:spPr>
          <p:txBody>
            <a:bodyPr vert="horz" wrap="square" lIns="0" tIns="54610" rIns="0" bIns="0" rtlCol="0">
              <a:spAutoFit/>
            </a:bodyPr>
            <a:lstStyle/>
            <a:p>
              <a:pPr marL="12700">
                <a:spcBef>
                  <a:spcPts val="430"/>
                </a:spcBef>
              </a:pPr>
              <a:r>
                <a:rPr sz="2000" b="1" spc="-90" dirty="0">
                  <a:solidFill>
                    <a:srgbClr val="83A2A3"/>
                  </a:solidFill>
                  <a:latin typeface="Verdana"/>
                  <a:cs typeface="Verdana"/>
                </a:rPr>
                <a:t>Black</a:t>
              </a:r>
              <a:r>
                <a:rPr sz="2000" b="1" spc="-40" dirty="0">
                  <a:solidFill>
                    <a:srgbClr val="83A2A3"/>
                  </a:solidFill>
                  <a:latin typeface="Verdana"/>
                  <a:cs typeface="Verdana"/>
                </a:rPr>
                <a:t> </a:t>
              </a:r>
              <a:r>
                <a:rPr sz="2000" b="1" spc="-105" dirty="0">
                  <a:solidFill>
                    <a:srgbClr val="83A2A3"/>
                  </a:solidFill>
                  <a:latin typeface="Verdana"/>
                  <a:cs typeface="Verdana"/>
                </a:rPr>
                <a:t>participants</a:t>
              </a:r>
              <a:endParaRPr sz="2000" dirty="0">
                <a:latin typeface="Verdana"/>
                <a:cs typeface="Verdana"/>
              </a:endParaRPr>
            </a:p>
            <a:p>
              <a:pPr marL="211454" marR="5080" indent="-199390">
                <a:lnSpc>
                  <a:spcPts val="1700"/>
                </a:lnSpc>
                <a:spcBef>
                  <a:spcPts val="409"/>
                </a:spcBef>
                <a:buSzPct val="95652"/>
                <a:buFont typeface="Verdana"/>
                <a:buChar char="•"/>
                <a:tabLst>
                  <a:tab pos="212090" algn="l"/>
                  <a:tab pos="212725" algn="l"/>
                </a:tabLst>
              </a:pPr>
              <a:r>
                <a:rPr lang="en-US" sz="2000" i="1" spc="-20" dirty="0">
                  <a:solidFill>
                    <a:srgbClr val="3C2B32"/>
                  </a:solidFill>
                  <a:cs typeface="Verdana"/>
                </a:rPr>
                <a:t>Add </a:t>
              </a:r>
              <a:r>
                <a:rPr sz="2000" i="1" spc="-45" dirty="0">
                  <a:solidFill>
                    <a:srgbClr val="3C2B32"/>
                  </a:solidFill>
                  <a:cs typeface="Verdana"/>
                </a:rPr>
                <a:t>one land </a:t>
              </a:r>
              <a:r>
                <a:rPr sz="2000" i="1" spc="-30" dirty="0">
                  <a:solidFill>
                    <a:srgbClr val="3C2B32"/>
                  </a:solidFill>
                  <a:cs typeface="Verdana"/>
                </a:rPr>
                <a:t>card </a:t>
              </a:r>
              <a:r>
                <a:rPr sz="2000" i="1" spc="-45" dirty="0">
                  <a:solidFill>
                    <a:srgbClr val="3C2B32"/>
                  </a:solidFill>
                  <a:cs typeface="Verdana"/>
                </a:rPr>
                <a:t>and one </a:t>
              </a:r>
              <a:r>
                <a:rPr sz="2000" i="1" spc="-75" dirty="0">
                  <a:solidFill>
                    <a:srgbClr val="3C2B32"/>
                  </a:solidFill>
                  <a:cs typeface="Verdana"/>
                </a:rPr>
                <a:t>money </a:t>
              </a:r>
              <a:r>
                <a:rPr sz="2000" i="1" spc="-30" dirty="0">
                  <a:solidFill>
                    <a:srgbClr val="3C2B32"/>
                  </a:solidFill>
                  <a:cs typeface="Verdana"/>
                </a:rPr>
                <a:t>card </a:t>
              </a:r>
              <a:r>
                <a:rPr sz="2000" i="1" spc="-65" dirty="0">
                  <a:solidFill>
                    <a:srgbClr val="3C2B32"/>
                  </a:solidFill>
                  <a:cs typeface="Verdana"/>
                </a:rPr>
                <a:t>to </a:t>
              </a:r>
              <a:r>
                <a:rPr sz="2000" i="1" spc="-60" dirty="0">
                  <a:solidFill>
                    <a:srgbClr val="3C2B32"/>
                  </a:solidFill>
                  <a:cs typeface="Verdana"/>
                </a:rPr>
                <a:t>represent </a:t>
              </a:r>
              <a:r>
                <a:rPr sz="2000" i="1" spc="-70" dirty="0">
                  <a:solidFill>
                    <a:srgbClr val="3C2B32"/>
                  </a:solidFill>
                  <a:cs typeface="Verdana"/>
                </a:rPr>
                <a:t>the </a:t>
              </a:r>
              <a:r>
                <a:rPr sz="2000" i="1" spc="-35" dirty="0">
                  <a:solidFill>
                    <a:srgbClr val="3C2B32"/>
                  </a:solidFill>
                  <a:cs typeface="Verdana"/>
                </a:rPr>
                <a:t>less</a:t>
              </a:r>
              <a:r>
                <a:rPr sz="2000" i="1" spc="-305" dirty="0">
                  <a:solidFill>
                    <a:srgbClr val="3C2B32"/>
                  </a:solidFill>
                  <a:cs typeface="Verdana"/>
                </a:rPr>
                <a:t> </a:t>
              </a:r>
              <a:r>
                <a:rPr sz="2000" i="1" spc="-75" dirty="0">
                  <a:solidFill>
                    <a:srgbClr val="3C2B32"/>
                  </a:solidFill>
                  <a:cs typeface="Verdana"/>
                </a:rPr>
                <a:t>than </a:t>
              </a:r>
              <a:r>
                <a:rPr sz="2000" i="1" spc="-350" dirty="0">
                  <a:solidFill>
                    <a:srgbClr val="3C2B32"/>
                  </a:solidFill>
                  <a:cs typeface="Verdana"/>
                </a:rPr>
                <a:t>1 </a:t>
              </a:r>
              <a:r>
                <a:rPr lang="en-US" sz="2000" i="1" spc="-350" dirty="0">
                  <a:solidFill>
                    <a:srgbClr val="3C2B32"/>
                  </a:solidFill>
                  <a:cs typeface="Verdana"/>
                </a:rPr>
                <a:t>                </a:t>
              </a:r>
              <a:r>
                <a:rPr sz="2000" i="1" spc="-50" dirty="0">
                  <a:solidFill>
                    <a:srgbClr val="3C2B32"/>
                  </a:solidFill>
                  <a:cs typeface="Verdana"/>
                </a:rPr>
                <a:t>percent </a:t>
              </a:r>
              <a:r>
                <a:rPr sz="2000" i="1" spc="-45" dirty="0">
                  <a:solidFill>
                    <a:srgbClr val="3C2B32"/>
                  </a:solidFill>
                  <a:cs typeface="Verdana"/>
                </a:rPr>
                <a:t>of </a:t>
              </a:r>
              <a:r>
                <a:rPr sz="2000" i="1" spc="-55" dirty="0">
                  <a:solidFill>
                    <a:srgbClr val="3C2B32"/>
                  </a:solidFill>
                  <a:cs typeface="Verdana"/>
                </a:rPr>
                <a:t>African Americans </a:t>
              </a:r>
              <a:r>
                <a:rPr sz="2000" i="1" spc="-80" dirty="0">
                  <a:solidFill>
                    <a:srgbClr val="3C2B32"/>
                  </a:solidFill>
                  <a:cs typeface="Verdana"/>
                </a:rPr>
                <a:t>who </a:t>
              </a:r>
              <a:r>
                <a:rPr sz="2000" i="1" spc="-75" dirty="0">
                  <a:solidFill>
                    <a:srgbClr val="3C2B32"/>
                  </a:solidFill>
                  <a:cs typeface="Verdana"/>
                </a:rPr>
                <a:t>were </a:t>
              </a:r>
              <a:r>
                <a:rPr sz="2000" i="1" spc="-35" dirty="0">
                  <a:solidFill>
                    <a:srgbClr val="3C2B32"/>
                  </a:solidFill>
                  <a:cs typeface="Verdana"/>
                </a:rPr>
                <a:t>able </a:t>
              </a:r>
              <a:r>
                <a:rPr sz="2000" i="1" spc="-65" dirty="0">
                  <a:solidFill>
                    <a:srgbClr val="3C2B32"/>
                  </a:solidFill>
                  <a:cs typeface="Verdana"/>
                </a:rPr>
                <a:t>to </a:t>
              </a:r>
              <a:r>
                <a:rPr sz="2000" i="1" spc="-80" dirty="0">
                  <a:solidFill>
                    <a:srgbClr val="3C2B32"/>
                  </a:solidFill>
                  <a:cs typeface="Verdana"/>
                </a:rPr>
                <a:t>own </a:t>
              </a:r>
              <a:r>
                <a:rPr sz="2000" i="1" spc="-45" dirty="0">
                  <a:solidFill>
                    <a:srgbClr val="3C2B32"/>
                  </a:solidFill>
                  <a:cs typeface="Verdana"/>
                </a:rPr>
                <a:t>land and </a:t>
              </a:r>
              <a:r>
                <a:rPr sz="2000" i="1" spc="-70" dirty="0">
                  <a:solidFill>
                    <a:srgbClr val="3C2B32"/>
                  </a:solidFill>
                  <a:cs typeface="Verdana"/>
                </a:rPr>
                <a:t>not </a:t>
              </a:r>
              <a:r>
                <a:rPr sz="2000" i="1" spc="-30" dirty="0">
                  <a:solidFill>
                    <a:srgbClr val="3C2B32"/>
                  </a:solidFill>
                  <a:cs typeface="Verdana"/>
                </a:rPr>
                <a:t>face </a:t>
              </a:r>
              <a:r>
                <a:rPr sz="2000" i="1" spc="-35" dirty="0">
                  <a:solidFill>
                    <a:srgbClr val="3C2B32"/>
                  </a:solidFill>
                  <a:cs typeface="Verdana"/>
                </a:rPr>
                <a:t>debt </a:t>
              </a:r>
              <a:r>
                <a:rPr sz="2000" i="1" spc="-65" dirty="0">
                  <a:solidFill>
                    <a:srgbClr val="3C2B32"/>
                  </a:solidFill>
                  <a:cs typeface="Verdana"/>
                </a:rPr>
                <a:t>after </a:t>
              </a:r>
              <a:r>
                <a:rPr sz="2000" i="1" spc="-95" dirty="0">
                  <a:solidFill>
                    <a:srgbClr val="3C2B32"/>
                  </a:solidFill>
                  <a:cs typeface="Verdana"/>
                </a:rPr>
                <a:t>slavery. </a:t>
              </a:r>
              <a:r>
                <a:rPr sz="2000" i="1" spc="-90" dirty="0">
                  <a:solidFill>
                    <a:srgbClr val="3C2B32"/>
                  </a:solidFill>
                  <a:cs typeface="Verdana"/>
                </a:rPr>
                <a:t>Unfortunately,  </a:t>
              </a:r>
              <a:r>
                <a:rPr lang="en-US" sz="2000" i="1" spc="-25" dirty="0">
                  <a:solidFill>
                    <a:srgbClr val="3C2B32"/>
                  </a:solidFill>
                  <a:cs typeface="Verdana"/>
                </a:rPr>
                <a:t>B</a:t>
              </a:r>
              <a:r>
                <a:rPr sz="2000" i="1" spc="-25" dirty="0">
                  <a:solidFill>
                    <a:srgbClr val="3C2B32"/>
                  </a:solidFill>
                  <a:cs typeface="Verdana"/>
                </a:rPr>
                <a:t>lack </a:t>
              </a:r>
              <a:r>
                <a:rPr sz="2000" i="1" spc="-50" dirty="0">
                  <a:solidFill>
                    <a:srgbClr val="3C2B32"/>
                  </a:solidFill>
                  <a:cs typeface="Verdana"/>
                </a:rPr>
                <a:t>participants should </a:t>
              </a:r>
              <a:r>
                <a:rPr sz="2000" i="1" spc="-40" dirty="0">
                  <a:solidFill>
                    <a:srgbClr val="3C2B32"/>
                  </a:solidFill>
                  <a:cs typeface="Verdana"/>
                </a:rPr>
                <a:t>also </a:t>
              </a:r>
              <a:r>
                <a:rPr lang="en-US" sz="2000" i="1" spc="-20" dirty="0">
                  <a:solidFill>
                    <a:srgbClr val="3C2B32"/>
                  </a:solidFill>
                  <a:cs typeface="Verdana"/>
                </a:rPr>
                <a:t>add </a:t>
              </a:r>
              <a:r>
                <a:rPr sz="2000" i="1" spc="-75" dirty="0">
                  <a:solidFill>
                    <a:srgbClr val="3C2B32"/>
                  </a:solidFill>
                  <a:cs typeface="Verdana"/>
                </a:rPr>
                <a:t>four </a:t>
              </a:r>
              <a:r>
                <a:rPr sz="2000" i="1" spc="-55" dirty="0">
                  <a:solidFill>
                    <a:srgbClr val="3C2B32"/>
                  </a:solidFill>
                  <a:cs typeface="Verdana"/>
                </a:rPr>
                <a:t>lost </a:t>
              </a:r>
              <a:r>
                <a:rPr sz="2000" i="1" spc="-60" dirty="0">
                  <a:solidFill>
                    <a:srgbClr val="3C2B32"/>
                  </a:solidFill>
                  <a:cs typeface="Verdana"/>
                </a:rPr>
                <a:t>opportunity </a:t>
              </a:r>
              <a:r>
                <a:rPr sz="2000" i="1" spc="-30" dirty="0">
                  <a:solidFill>
                    <a:srgbClr val="3C2B32"/>
                  </a:solidFill>
                  <a:cs typeface="Verdana"/>
                </a:rPr>
                <a:t>cards </a:t>
              </a:r>
              <a:r>
                <a:rPr sz="2000" i="1" spc="-70" dirty="0">
                  <a:solidFill>
                    <a:srgbClr val="3C2B32"/>
                  </a:solidFill>
                  <a:cs typeface="Verdana"/>
                </a:rPr>
                <a:t>for the </a:t>
              </a:r>
              <a:r>
                <a:rPr sz="2000" i="1" spc="-105" dirty="0">
                  <a:solidFill>
                    <a:srgbClr val="3C2B32"/>
                  </a:solidFill>
                  <a:cs typeface="Verdana"/>
                </a:rPr>
                <a:t>4 </a:t>
              </a:r>
              <a:r>
                <a:rPr sz="2000" i="1" spc="-70" dirty="0">
                  <a:solidFill>
                    <a:srgbClr val="3C2B32"/>
                  </a:solidFill>
                  <a:cs typeface="Verdana"/>
                </a:rPr>
                <a:t>million </a:t>
              </a:r>
              <a:r>
                <a:rPr sz="2000" i="1" spc="-55" dirty="0">
                  <a:solidFill>
                    <a:srgbClr val="3C2B32"/>
                  </a:solidFill>
                  <a:cs typeface="Verdana"/>
                </a:rPr>
                <a:t>African  Americans </a:t>
              </a:r>
              <a:r>
                <a:rPr sz="2000" i="1" spc="-80" dirty="0">
                  <a:solidFill>
                    <a:srgbClr val="3C2B32"/>
                  </a:solidFill>
                  <a:cs typeface="Verdana"/>
                </a:rPr>
                <a:t>who </a:t>
              </a:r>
              <a:r>
                <a:rPr sz="2000" i="1" spc="-45" dirty="0">
                  <a:solidFill>
                    <a:srgbClr val="3C2B32"/>
                  </a:solidFill>
                  <a:cs typeface="Verdana"/>
                </a:rPr>
                <a:t>had </a:t>
              </a:r>
              <a:r>
                <a:rPr sz="2000" i="1" spc="-65" dirty="0">
                  <a:solidFill>
                    <a:srgbClr val="3C2B32"/>
                  </a:solidFill>
                  <a:cs typeface="Verdana"/>
                </a:rPr>
                <a:t>to </a:t>
              </a:r>
              <a:r>
                <a:rPr sz="2000" i="1" spc="-45" dirty="0">
                  <a:solidFill>
                    <a:srgbClr val="3C2B32"/>
                  </a:solidFill>
                  <a:cs typeface="Verdana"/>
                </a:rPr>
                <a:t>sharecrop and </a:t>
              </a:r>
              <a:r>
                <a:rPr sz="2000" i="1" spc="-75" dirty="0">
                  <a:solidFill>
                    <a:srgbClr val="3C2B32"/>
                  </a:solidFill>
                  <a:cs typeface="Verdana"/>
                </a:rPr>
                <a:t>were </a:t>
              </a:r>
              <a:r>
                <a:rPr sz="2000" i="1" spc="-35" dirty="0">
                  <a:solidFill>
                    <a:srgbClr val="3C2B32"/>
                  </a:solidFill>
                  <a:cs typeface="Verdana"/>
                </a:rPr>
                <a:t>denied </a:t>
              </a:r>
              <a:r>
                <a:rPr sz="2000" i="1" spc="-70" dirty="0">
                  <a:solidFill>
                    <a:srgbClr val="3C2B32"/>
                  </a:solidFill>
                  <a:cs typeface="Verdana"/>
                </a:rPr>
                <a:t>the </a:t>
              </a:r>
              <a:r>
                <a:rPr sz="2000" i="1" spc="-65" dirty="0">
                  <a:solidFill>
                    <a:srgbClr val="3C2B32"/>
                  </a:solidFill>
                  <a:cs typeface="Verdana"/>
                </a:rPr>
                <a:t>initial </a:t>
              </a:r>
              <a:r>
                <a:rPr sz="2000" i="1" spc="-55" dirty="0">
                  <a:solidFill>
                    <a:srgbClr val="3C2B32"/>
                  </a:solidFill>
                  <a:cs typeface="Verdana"/>
                </a:rPr>
                <a:t>promise </a:t>
              </a:r>
              <a:r>
                <a:rPr sz="2000" i="1" spc="-45" dirty="0">
                  <a:solidFill>
                    <a:srgbClr val="3C2B32"/>
                  </a:solidFill>
                  <a:cs typeface="Verdana"/>
                </a:rPr>
                <a:t>of land </a:t>
              </a:r>
              <a:r>
                <a:rPr sz="2000" i="1" spc="-75" dirty="0">
                  <a:solidFill>
                    <a:srgbClr val="3C2B32"/>
                  </a:solidFill>
                  <a:cs typeface="Verdana"/>
                </a:rPr>
                <a:t>ownership.  </a:t>
              </a:r>
              <a:r>
                <a:rPr sz="2000" i="1" spc="-70" dirty="0">
                  <a:solidFill>
                    <a:srgbClr val="3C2B32"/>
                  </a:solidFill>
                  <a:cs typeface="Verdana"/>
                </a:rPr>
                <a:t>Buying </a:t>
              </a:r>
              <a:r>
                <a:rPr sz="2000" i="1" spc="-90" dirty="0">
                  <a:solidFill>
                    <a:srgbClr val="3C2B32"/>
                  </a:solidFill>
                  <a:cs typeface="Verdana"/>
                </a:rPr>
                <a:t>farm </a:t>
              </a:r>
              <a:r>
                <a:rPr sz="2000" i="1" spc="-40" dirty="0">
                  <a:solidFill>
                    <a:srgbClr val="3C2B32"/>
                  </a:solidFill>
                  <a:cs typeface="Verdana"/>
                </a:rPr>
                <a:t>supplies </a:t>
              </a:r>
              <a:r>
                <a:rPr sz="2000" i="1" spc="-85" dirty="0">
                  <a:solidFill>
                    <a:srgbClr val="3C2B32"/>
                  </a:solidFill>
                  <a:cs typeface="Verdana"/>
                </a:rPr>
                <a:t>from </a:t>
              </a:r>
              <a:r>
                <a:rPr sz="2000" i="1" spc="-70" dirty="0">
                  <a:solidFill>
                    <a:srgbClr val="3C2B32"/>
                  </a:solidFill>
                  <a:cs typeface="Verdana"/>
                </a:rPr>
                <a:t>the </a:t>
              </a:r>
              <a:r>
                <a:rPr sz="2000" i="1" spc="-60" dirty="0">
                  <a:solidFill>
                    <a:srgbClr val="3C2B32"/>
                  </a:solidFill>
                  <a:cs typeface="Verdana"/>
                </a:rPr>
                <a:t>landowner </a:t>
              </a:r>
              <a:r>
                <a:rPr sz="2000" i="1" spc="-75" dirty="0">
                  <a:solidFill>
                    <a:srgbClr val="3C2B32"/>
                  </a:solidFill>
                  <a:cs typeface="Verdana"/>
                </a:rPr>
                <a:t>at </a:t>
              </a:r>
              <a:r>
                <a:rPr sz="2000" i="1" spc="-60" dirty="0">
                  <a:solidFill>
                    <a:srgbClr val="3C2B32"/>
                  </a:solidFill>
                  <a:cs typeface="Verdana"/>
                </a:rPr>
                <a:t>higher </a:t>
              </a:r>
              <a:r>
                <a:rPr sz="2000" i="1" spc="-55" dirty="0">
                  <a:solidFill>
                    <a:srgbClr val="3C2B32"/>
                  </a:solidFill>
                  <a:cs typeface="Verdana"/>
                </a:rPr>
                <a:t>prices, </a:t>
              </a:r>
              <a:r>
                <a:rPr sz="2000" i="1" spc="-70" dirty="0">
                  <a:solidFill>
                    <a:srgbClr val="3C2B32"/>
                  </a:solidFill>
                  <a:cs typeface="Verdana"/>
                </a:rPr>
                <a:t>only </a:t>
              </a:r>
              <a:r>
                <a:rPr sz="2000" i="1" spc="-65" dirty="0">
                  <a:solidFill>
                    <a:srgbClr val="3C2B32"/>
                  </a:solidFill>
                  <a:cs typeface="Verdana"/>
                </a:rPr>
                <a:t>to </a:t>
              </a:r>
              <a:r>
                <a:rPr sz="2000" i="1" spc="-40" dirty="0">
                  <a:solidFill>
                    <a:srgbClr val="3C2B32"/>
                  </a:solidFill>
                  <a:cs typeface="Verdana"/>
                </a:rPr>
                <a:t>sell </a:t>
              </a:r>
              <a:r>
                <a:rPr sz="2000" i="1" spc="-70" dirty="0">
                  <a:solidFill>
                    <a:srgbClr val="3C2B32"/>
                  </a:solidFill>
                  <a:cs typeface="Verdana"/>
                </a:rPr>
                <a:t>their </a:t>
              </a:r>
              <a:r>
                <a:rPr sz="2000" i="1" spc="-30" dirty="0">
                  <a:solidFill>
                    <a:srgbClr val="3C2B32"/>
                  </a:solidFill>
                  <a:cs typeface="Verdana"/>
                </a:rPr>
                <a:t>crops </a:t>
              </a:r>
              <a:r>
                <a:rPr sz="2000" i="1" spc="-20" dirty="0">
                  <a:solidFill>
                    <a:srgbClr val="3C2B32"/>
                  </a:solidFill>
                  <a:cs typeface="Verdana"/>
                </a:rPr>
                <a:t>back </a:t>
              </a:r>
              <a:r>
                <a:rPr sz="2000" i="1" spc="-75" dirty="0">
                  <a:solidFill>
                    <a:srgbClr val="3C2B32"/>
                  </a:solidFill>
                  <a:cs typeface="Verdana"/>
                </a:rPr>
                <a:t>at  </a:t>
              </a:r>
              <a:r>
                <a:rPr sz="2000" i="1" spc="-70" dirty="0">
                  <a:solidFill>
                    <a:srgbClr val="3C2B32"/>
                  </a:solidFill>
                  <a:cs typeface="Verdana"/>
                </a:rPr>
                <a:t>lower </a:t>
              </a:r>
              <a:r>
                <a:rPr sz="2000" i="1" spc="-55" dirty="0">
                  <a:solidFill>
                    <a:srgbClr val="3C2B32"/>
                  </a:solidFill>
                  <a:cs typeface="Verdana"/>
                </a:rPr>
                <a:t>prices, </a:t>
              </a:r>
              <a:r>
                <a:rPr sz="2000" i="1" spc="-60" dirty="0">
                  <a:solidFill>
                    <a:srgbClr val="3C2B32"/>
                  </a:solidFill>
                  <a:cs typeface="Verdana"/>
                </a:rPr>
                <a:t>resulted </a:t>
              </a:r>
              <a:r>
                <a:rPr sz="2000" i="1" spc="-65" dirty="0">
                  <a:solidFill>
                    <a:srgbClr val="3C2B32"/>
                  </a:solidFill>
                  <a:cs typeface="Verdana"/>
                </a:rPr>
                <a:t>in </a:t>
              </a:r>
              <a:r>
                <a:rPr sz="2000" i="1" spc="-55" dirty="0">
                  <a:solidFill>
                    <a:srgbClr val="3C2B32"/>
                  </a:solidFill>
                  <a:cs typeface="Verdana"/>
                </a:rPr>
                <a:t>African Americans </a:t>
              </a:r>
              <a:r>
                <a:rPr sz="2000" i="1" spc="-40" dirty="0">
                  <a:solidFill>
                    <a:srgbClr val="3C2B32"/>
                  </a:solidFill>
                  <a:cs typeface="Verdana"/>
                </a:rPr>
                <a:t>facing </a:t>
              </a:r>
              <a:r>
                <a:rPr sz="2000" i="1" spc="-60" dirty="0">
                  <a:solidFill>
                    <a:srgbClr val="3C2B32"/>
                  </a:solidFill>
                  <a:cs typeface="Verdana"/>
                </a:rPr>
                <a:t>higher </a:t>
              </a:r>
              <a:r>
                <a:rPr sz="2000" i="1" spc="-55" dirty="0">
                  <a:solidFill>
                    <a:srgbClr val="3C2B32"/>
                  </a:solidFill>
                  <a:cs typeface="Verdana"/>
                </a:rPr>
                <a:t>levels </a:t>
              </a:r>
              <a:r>
                <a:rPr sz="2000" i="1" spc="-45" dirty="0">
                  <a:solidFill>
                    <a:srgbClr val="3C2B32"/>
                  </a:solidFill>
                  <a:cs typeface="Verdana"/>
                </a:rPr>
                <a:t>of </a:t>
              </a:r>
              <a:r>
                <a:rPr sz="2000" i="1" spc="-35" dirty="0">
                  <a:solidFill>
                    <a:srgbClr val="3C2B32"/>
                  </a:solidFill>
                  <a:cs typeface="Verdana"/>
                </a:rPr>
                <a:t>debt </a:t>
              </a:r>
              <a:r>
                <a:rPr sz="2000" i="1" spc="-45" dirty="0">
                  <a:solidFill>
                    <a:srgbClr val="3C2B32"/>
                  </a:solidFill>
                  <a:cs typeface="Verdana"/>
                </a:rPr>
                <a:t>and </a:t>
              </a:r>
              <a:r>
                <a:rPr sz="2000" i="1" spc="-60" dirty="0">
                  <a:solidFill>
                    <a:srgbClr val="3C2B32"/>
                  </a:solidFill>
                  <a:cs typeface="Verdana"/>
                </a:rPr>
                <a:t>higher </a:t>
              </a:r>
              <a:r>
                <a:rPr sz="2000" i="1" spc="-65" dirty="0">
                  <a:solidFill>
                    <a:srgbClr val="3C2B32"/>
                  </a:solidFill>
                  <a:cs typeface="Verdana"/>
                </a:rPr>
                <a:t>rates  </a:t>
              </a:r>
              <a:r>
                <a:rPr sz="2000" i="1" spc="-45" dirty="0">
                  <a:solidFill>
                    <a:srgbClr val="3C2B32"/>
                  </a:solidFill>
                  <a:cs typeface="Verdana"/>
                </a:rPr>
                <a:t>of</a:t>
              </a:r>
              <a:r>
                <a:rPr sz="2000" i="1" spc="-75" dirty="0">
                  <a:solidFill>
                    <a:srgbClr val="3C2B32"/>
                  </a:solidFill>
                  <a:cs typeface="Verdana"/>
                </a:rPr>
                <a:t> </a:t>
              </a:r>
              <a:r>
                <a:rPr sz="2000" i="1" spc="-90" dirty="0">
                  <a:solidFill>
                    <a:srgbClr val="3C2B32"/>
                  </a:solidFill>
                  <a:cs typeface="Verdana"/>
                </a:rPr>
                <a:t>hunger.</a:t>
              </a:r>
              <a:endParaRPr sz="200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7640714" y="8725657"/>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
        <p:nvSpPr>
          <p:cNvPr id="3" name="Rectangle 2"/>
          <p:cNvSpPr/>
          <p:nvPr/>
        </p:nvSpPr>
        <p:spPr>
          <a:xfrm>
            <a:off x="2277978" y="3599321"/>
            <a:ext cx="7446357" cy="235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311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7978" y="676727"/>
            <a:ext cx="7475621" cy="5273585"/>
            <a:chOff x="671770" y="504809"/>
            <a:chExt cx="6389370" cy="4250244"/>
          </a:xfrm>
        </p:grpSpPr>
        <p:sp>
          <p:nvSpPr>
            <p:cNvPr id="5" name="object 5">
              <a:extLst>
                <a:ext uri="{FF2B5EF4-FFF2-40B4-BE49-F238E27FC236}">
                  <a16:creationId xmlns:a16="http://schemas.microsoft.com/office/drawing/2014/main" id="{CA2BF1CF-C39F-462D-85E9-1E87BDB47E7A}"/>
                </a:ext>
              </a:extLst>
            </p:cNvPr>
            <p:cNvSpPr txBox="1"/>
            <p:nvPr/>
          </p:nvSpPr>
          <p:spPr>
            <a:xfrm>
              <a:off x="671770" y="504809"/>
              <a:ext cx="6389370" cy="2355464"/>
            </a:xfrm>
            <a:prstGeom prst="rect">
              <a:avLst/>
            </a:prstGeom>
          </p:spPr>
          <p:txBody>
            <a:bodyPr vert="horz" wrap="square" lIns="0" tIns="130810" rIns="0" bIns="0" rtlCol="0">
              <a:spAutoFit/>
            </a:bodyPr>
            <a:lstStyle/>
            <a:p>
              <a:pPr marL="12700">
                <a:spcBef>
                  <a:spcPts val="1030"/>
                </a:spcBef>
              </a:pPr>
              <a:r>
                <a:rPr sz="2400" spc="-40" dirty="0">
                  <a:solidFill>
                    <a:srgbClr val="E5801C"/>
                  </a:solidFill>
                  <a:latin typeface="Trebuchet MS"/>
                  <a:cs typeface="Trebuchet MS"/>
                </a:rPr>
                <a:t>Policy </a:t>
              </a:r>
              <a:r>
                <a:rPr sz="2400" spc="-190" dirty="0">
                  <a:solidFill>
                    <a:srgbClr val="E5801C"/>
                  </a:solidFill>
                  <a:latin typeface="Trebuchet MS"/>
                  <a:cs typeface="Trebuchet MS"/>
                </a:rPr>
                <a:t>#1 </a:t>
              </a:r>
              <a:r>
                <a:rPr sz="2400" b="1" spc="-240" dirty="0">
                  <a:solidFill>
                    <a:srgbClr val="E5801C"/>
                  </a:solidFill>
                  <a:latin typeface="Verdana"/>
                  <a:cs typeface="Verdana"/>
                </a:rPr>
                <a:t>Andrew </a:t>
              </a:r>
              <a:r>
                <a:rPr sz="2400" b="1" spc="-210" dirty="0">
                  <a:solidFill>
                    <a:srgbClr val="E5801C"/>
                  </a:solidFill>
                  <a:latin typeface="Verdana"/>
                  <a:cs typeface="Verdana"/>
                </a:rPr>
                <a:t>Johnson’s </a:t>
              </a:r>
              <a:r>
                <a:rPr sz="2400" b="1" spc="-185" dirty="0">
                  <a:solidFill>
                    <a:srgbClr val="E5801C"/>
                  </a:solidFill>
                  <a:latin typeface="Verdana"/>
                  <a:cs typeface="Verdana"/>
                </a:rPr>
                <a:t>Land </a:t>
              </a:r>
              <a:r>
                <a:rPr sz="2400" b="1" spc="-165" dirty="0">
                  <a:solidFill>
                    <a:srgbClr val="E5801C"/>
                  </a:solidFill>
                  <a:latin typeface="Verdana"/>
                  <a:cs typeface="Verdana"/>
                </a:rPr>
                <a:t>Policies </a:t>
              </a:r>
              <a:r>
                <a:rPr sz="2400" b="1" spc="-195" dirty="0">
                  <a:solidFill>
                    <a:srgbClr val="E5801C"/>
                  </a:solidFill>
                  <a:latin typeface="Verdana"/>
                  <a:cs typeface="Verdana"/>
                </a:rPr>
                <a:t>and</a:t>
              </a:r>
              <a:r>
                <a:rPr sz="2400" b="1" spc="-100" dirty="0">
                  <a:solidFill>
                    <a:srgbClr val="E5801C"/>
                  </a:solidFill>
                  <a:latin typeface="Verdana"/>
                  <a:cs typeface="Verdana"/>
                </a:rPr>
                <a:t> </a:t>
              </a:r>
              <a:r>
                <a:rPr sz="2400" b="1" spc="-190" dirty="0">
                  <a:solidFill>
                    <a:srgbClr val="E5801C"/>
                  </a:solidFill>
                  <a:latin typeface="Verdana"/>
                  <a:cs typeface="Verdana"/>
                </a:rPr>
                <a:t>Sharecropping</a:t>
              </a:r>
              <a:endParaRPr sz="2400" dirty="0">
                <a:latin typeface="Verdana"/>
                <a:cs typeface="Verdana"/>
              </a:endParaRPr>
            </a:p>
            <a:p>
              <a:pPr marL="91440" marR="227965">
                <a:lnSpc>
                  <a:spcPts val="1700"/>
                </a:lnSpc>
                <a:spcBef>
                  <a:spcPts val="690"/>
                </a:spcBef>
              </a:pPr>
              <a:r>
                <a:rPr sz="2000" spc="-45" dirty="0">
                  <a:solidFill>
                    <a:srgbClr val="3C2B32"/>
                  </a:solidFill>
                  <a:cs typeface="Verdana"/>
                </a:rPr>
                <a:t>After </a:t>
              </a:r>
              <a:r>
                <a:rPr sz="2000" spc="-40" dirty="0">
                  <a:solidFill>
                    <a:srgbClr val="3C2B32"/>
                  </a:solidFill>
                  <a:cs typeface="Verdana"/>
                </a:rPr>
                <a:t>the </a:t>
              </a:r>
              <a:r>
                <a:rPr sz="2000" spc="-35" dirty="0">
                  <a:solidFill>
                    <a:srgbClr val="3C2B32"/>
                  </a:solidFill>
                  <a:cs typeface="Verdana"/>
                </a:rPr>
                <a:t>Civil </a:t>
              </a:r>
              <a:r>
                <a:rPr sz="2000" spc="-114" dirty="0">
                  <a:solidFill>
                    <a:srgbClr val="3C2B32"/>
                  </a:solidFill>
                  <a:cs typeface="Verdana"/>
                </a:rPr>
                <a:t>War, </a:t>
              </a:r>
              <a:r>
                <a:rPr sz="2000" spc="-45" dirty="0">
                  <a:solidFill>
                    <a:srgbClr val="3C2B32"/>
                  </a:solidFill>
                  <a:cs typeface="Verdana"/>
                </a:rPr>
                <a:t>only </a:t>
              </a:r>
              <a:r>
                <a:rPr sz="2000" spc="-65" dirty="0">
                  <a:solidFill>
                    <a:srgbClr val="3C2B32"/>
                  </a:solidFill>
                  <a:cs typeface="Verdana"/>
                </a:rPr>
                <a:t>30,000 </a:t>
              </a:r>
              <a:r>
                <a:rPr sz="2000" spc="-30" dirty="0">
                  <a:solidFill>
                    <a:srgbClr val="3C2B32"/>
                  </a:solidFill>
                  <a:cs typeface="Verdana"/>
                </a:rPr>
                <a:t>African </a:t>
              </a:r>
              <a:r>
                <a:rPr sz="2000" spc="-25" dirty="0">
                  <a:solidFill>
                    <a:srgbClr val="3C2B32"/>
                  </a:solidFill>
                  <a:cs typeface="Verdana"/>
                </a:rPr>
                <a:t>Americans owned </a:t>
              </a:r>
              <a:r>
                <a:rPr sz="2000" spc="-40" dirty="0">
                  <a:solidFill>
                    <a:srgbClr val="3C2B32"/>
                  </a:solidFill>
                  <a:cs typeface="Verdana"/>
                </a:rPr>
                <a:t>small </a:t>
              </a:r>
              <a:r>
                <a:rPr sz="2000" spc="-20" dirty="0">
                  <a:solidFill>
                    <a:srgbClr val="3C2B32"/>
                  </a:solidFill>
                  <a:cs typeface="Verdana"/>
                </a:rPr>
                <a:t>plots of </a:t>
              </a:r>
              <a:r>
                <a:rPr sz="2000" spc="-50" dirty="0">
                  <a:solidFill>
                    <a:srgbClr val="3C2B32"/>
                  </a:solidFill>
                  <a:cs typeface="Verdana"/>
                </a:rPr>
                <a:t>land, </a:t>
              </a:r>
              <a:r>
                <a:rPr sz="2000" spc="-10" dirty="0">
                  <a:solidFill>
                    <a:srgbClr val="3C2B32"/>
                  </a:solidFill>
                  <a:cs typeface="Verdana"/>
                </a:rPr>
                <a:t>compared </a:t>
              </a:r>
              <a:r>
                <a:rPr sz="2000" spc="-40" dirty="0">
                  <a:solidFill>
                    <a:srgbClr val="3C2B32"/>
                  </a:solidFill>
                  <a:cs typeface="Verdana"/>
                </a:rPr>
                <a:t>to  </a:t>
              </a:r>
              <a:r>
                <a:rPr sz="2000" spc="-70" dirty="0">
                  <a:solidFill>
                    <a:srgbClr val="3C2B32"/>
                  </a:solidFill>
                  <a:cs typeface="Verdana"/>
                </a:rPr>
                <a:t>4 </a:t>
              </a:r>
              <a:r>
                <a:rPr sz="2000" spc="-45" dirty="0">
                  <a:solidFill>
                    <a:srgbClr val="3C2B32"/>
                  </a:solidFill>
                  <a:cs typeface="Verdana"/>
                </a:rPr>
                <a:t>million who </a:t>
              </a:r>
              <a:r>
                <a:rPr sz="2000" spc="-5" dirty="0">
                  <a:solidFill>
                    <a:srgbClr val="3C2B32"/>
                  </a:solidFill>
                  <a:cs typeface="Verdana"/>
                </a:rPr>
                <a:t>did </a:t>
              </a:r>
              <a:r>
                <a:rPr sz="2000" spc="-45" dirty="0">
                  <a:solidFill>
                    <a:srgbClr val="3C2B32"/>
                  </a:solidFill>
                  <a:cs typeface="Verdana"/>
                </a:rPr>
                <a:t>not </a:t>
              </a:r>
              <a:r>
                <a:rPr sz="2000" spc="5" dirty="0">
                  <a:solidFill>
                    <a:srgbClr val="3C2B32"/>
                  </a:solidFill>
                  <a:cs typeface="Verdana"/>
                </a:rPr>
                <a:t>because </a:t>
              </a:r>
              <a:r>
                <a:rPr sz="2000" spc="-35" dirty="0">
                  <a:solidFill>
                    <a:srgbClr val="3C2B32"/>
                  </a:solidFill>
                  <a:cs typeface="Verdana"/>
                </a:rPr>
                <a:t>an </a:t>
              </a:r>
              <a:r>
                <a:rPr sz="2000" spc="-135" dirty="0">
                  <a:solidFill>
                    <a:srgbClr val="3C2B32"/>
                  </a:solidFill>
                  <a:cs typeface="Verdana"/>
                </a:rPr>
                <a:t>1865 </a:t>
              </a:r>
              <a:r>
                <a:rPr sz="2000" spc="-25" dirty="0">
                  <a:solidFill>
                    <a:srgbClr val="3C2B32"/>
                  </a:solidFill>
                  <a:cs typeface="Verdana"/>
                </a:rPr>
                <a:t>federal </a:t>
              </a:r>
              <a:r>
                <a:rPr sz="2000" spc="-45" dirty="0">
                  <a:solidFill>
                    <a:srgbClr val="3C2B32"/>
                  </a:solidFill>
                  <a:cs typeface="Verdana"/>
                </a:rPr>
                <a:t>law </a:t>
              </a:r>
              <a:r>
                <a:rPr sz="2000" spc="-5" dirty="0">
                  <a:solidFill>
                    <a:srgbClr val="3C2B32"/>
                  </a:solidFill>
                  <a:cs typeface="Verdana"/>
                </a:rPr>
                <a:t>rescinded </a:t>
              </a:r>
              <a:r>
                <a:rPr sz="2000" spc="-40" dirty="0">
                  <a:solidFill>
                    <a:srgbClr val="3C2B32"/>
                  </a:solidFill>
                  <a:cs typeface="Verdana"/>
                </a:rPr>
                <a:t>the </a:t>
              </a:r>
              <a:r>
                <a:rPr sz="2000" spc="-50" dirty="0">
                  <a:solidFill>
                    <a:srgbClr val="3C2B32"/>
                  </a:solidFill>
                  <a:cs typeface="Verdana"/>
                </a:rPr>
                <a:t>government’s </a:t>
              </a:r>
              <a:r>
                <a:rPr sz="2000" spc="-25" dirty="0">
                  <a:solidFill>
                    <a:srgbClr val="3C2B32"/>
                  </a:solidFill>
                  <a:cs typeface="Verdana"/>
                </a:rPr>
                <a:t>promise </a:t>
              </a:r>
              <a:r>
                <a:rPr sz="2000" spc="-20" dirty="0">
                  <a:solidFill>
                    <a:srgbClr val="3C2B32"/>
                  </a:solidFill>
                  <a:cs typeface="Verdana"/>
                </a:rPr>
                <a:t>of  </a:t>
              </a:r>
              <a:r>
                <a:rPr sz="2000" spc="-45" dirty="0">
                  <a:solidFill>
                    <a:srgbClr val="3C2B32"/>
                  </a:solidFill>
                  <a:cs typeface="Verdana"/>
                </a:rPr>
                <a:t>40 </a:t>
              </a:r>
              <a:r>
                <a:rPr sz="2000" spc="-10" dirty="0">
                  <a:solidFill>
                    <a:srgbClr val="3C2B32"/>
                  </a:solidFill>
                  <a:cs typeface="Verdana"/>
                </a:rPr>
                <a:t>acres </a:t>
              </a:r>
              <a:r>
                <a:rPr sz="2000" spc="-20" dirty="0">
                  <a:solidFill>
                    <a:srgbClr val="3C2B32"/>
                  </a:solidFill>
                  <a:cs typeface="Verdana"/>
                </a:rPr>
                <a:t>of land </a:t>
              </a:r>
              <a:r>
                <a:rPr sz="2000" spc="-45" dirty="0">
                  <a:solidFill>
                    <a:srgbClr val="3C2B32"/>
                  </a:solidFill>
                  <a:cs typeface="Verdana"/>
                </a:rPr>
                <a:t>for </a:t>
              </a:r>
              <a:r>
                <a:rPr sz="2000" spc="-50" dirty="0">
                  <a:solidFill>
                    <a:srgbClr val="3C2B32"/>
                  </a:solidFill>
                  <a:cs typeface="Verdana"/>
                </a:rPr>
                <a:t>former slaves. </a:t>
              </a:r>
              <a:r>
                <a:rPr sz="2000" spc="-20" dirty="0">
                  <a:solidFill>
                    <a:srgbClr val="3C2B32"/>
                  </a:solidFill>
                  <a:cs typeface="Verdana"/>
                </a:rPr>
                <a:t>These </a:t>
              </a:r>
              <a:r>
                <a:rPr sz="2000" spc="-70" dirty="0">
                  <a:solidFill>
                    <a:srgbClr val="3C2B32"/>
                  </a:solidFill>
                  <a:cs typeface="Verdana"/>
                </a:rPr>
                <a:t>4 </a:t>
              </a:r>
              <a:r>
                <a:rPr sz="2000" spc="-45" dirty="0">
                  <a:solidFill>
                    <a:srgbClr val="3C2B32"/>
                  </a:solidFill>
                  <a:cs typeface="Verdana"/>
                </a:rPr>
                <a:t>million </a:t>
              </a:r>
              <a:r>
                <a:rPr sz="2000" spc="-5" dirty="0">
                  <a:solidFill>
                    <a:srgbClr val="3C2B32"/>
                  </a:solidFill>
                  <a:cs typeface="Verdana"/>
                </a:rPr>
                <a:t>blacks </a:t>
              </a:r>
              <a:r>
                <a:rPr sz="2000" spc="-35" dirty="0">
                  <a:solidFill>
                    <a:srgbClr val="3C2B32"/>
                  </a:solidFill>
                  <a:cs typeface="Verdana"/>
                </a:rPr>
                <a:t>largely </a:t>
              </a:r>
              <a:r>
                <a:rPr sz="2000" spc="-25" dirty="0">
                  <a:solidFill>
                    <a:srgbClr val="3C2B32"/>
                  </a:solidFill>
                  <a:cs typeface="Verdana"/>
                </a:rPr>
                <a:t>resorted </a:t>
              </a:r>
              <a:r>
                <a:rPr sz="2000" spc="-40" dirty="0">
                  <a:solidFill>
                    <a:srgbClr val="3C2B32"/>
                  </a:solidFill>
                  <a:cs typeface="Verdana"/>
                </a:rPr>
                <a:t>to </a:t>
              </a:r>
              <a:r>
                <a:rPr sz="2000" spc="-45" dirty="0">
                  <a:solidFill>
                    <a:srgbClr val="3C2B32"/>
                  </a:solidFill>
                  <a:cs typeface="Verdana"/>
                </a:rPr>
                <a:t>renting </a:t>
              </a:r>
              <a:r>
                <a:rPr sz="2000" spc="-40" dirty="0">
                  <a:solidFill>
                    <a:srgbClr val="3C2B32"/>
                  </a:solidFill>
                  <a:cs typeface="Verdana"/>
                </a:rPr>
                <a:t>the  </a:t>
              </a:r>
              <a:r>
                <a:rPr sz="2000" spc="-60" dirty="0">
                  <a:solidFill>
                    <a:srgbClr val="3C2B32"/>
                  </a:solidFill>
                  <a:cs typeface="Verdana"/>
                </a:rPr>
                <a:t>farm </a:t>
              </a:r>
              <a:r>
                <a:rPr sz="2000" spc="-20" dirty="0">
                  <a:solidFill>
                    <a:srgbClr val="3C2B32"/>
                  </a:solidFill>
                  <a:cs typeface="Verdana"/>
                </a:rPr>
                <a:t>land of </a:t>
              </a:r>
              <a:r>
                <a:rPr sz="2000" spc="-50" dirty="0">
                  <a:solidFill>
                    <a:srgbClr val="3C2B32"/>
                  </a:solidFill>
                  <a:cs typeface="Verdana"/>
                </a:rPr>
                <a:t>their </a:t>
              </a:r>
              <a:r>
                <a:rPr sz="2000" spc="-35" dirty="0">
                  <a:solidFill>
                    <a:srgbClr val="3C2B32"/>
                  </a:solidFill>
                  <a:cs typeface="Verdana"/>
                </a:rPr>
                <a:t>previous </a:t>
              </a:r>
              <a:r>
                <a:rPr sz="2000" spc="-45" dirty="0">
                  <a:solidFill>
                    <a:srgbClr val="3C2B32"/>
                  </a:solidFill>
                  <a:cs typeface="Verdana"/>
                </a:rPr>
                <a:t>master in </a:t>
              </a:r>
              <a:r>
                <a:rPr sz="2000" spc="-20" dirty="0">
                  <a:solidFill>
                    <a:srgbClr val="3C2B32"/>
                  </a:solidFill>
                  <a:cs typeface="Verdana"/>
                </a:rPr>
                <a:t>exchange </a:t>
              </a:r>
              <a:r>
                <a:rPr sz="2000" spc="-45" dirty="0">
                  <a:solidFill>
                    <a:srgbClr val="3C2B32"/>
                  </a:solidFill>
                  <a:cs typeface="Verdana"/>
                </a:rPr>
                <a:t>for </a:t>
              </a:r>
              <a:r>
                <a:rPr sz="2000" spc="-20" dirty="0">
                  <a:solidFill>
                    <a:srgbClr val="3C2B32"/>
                  </a:solidFill>
                  <a:cs typeface="Verdana"/>
                </a:rPr>
                <a:t>a </a:t>
              </a:r>
              <a:r>
                <a:rPr sz="2000" spc="-65" dirty="0">
                  <a:solidFill>
                    <a:srgbClr val="3C2B32"/>
                  </a:solidFill>
                  <a:cs typeface="Verdana"/>
                </a:rPr>
                <a:t>“share” </a:t>
              </a:r>
              <a:r>
                <a:rPr sz="2000" spc="-20" dirty="0">
                  <a:solidFill>
                    <a:srgbClr val="3C2B32"/>
                  </a:solidFill>
                  <a:cs typeface="Verdana"/>
                </a:rPr>
                <a:t>of </a:t>
              </a:r>
              <a:r>
                <a:rPr sz="2000" spc="-50" dirty="0">
                  <a:solidFill>
                    <a:srgbClr val="3C2B32"/>
                  </a:solidFill>
                  <a:cs typeface="Verdana"/>
                </a:rPr>
                <a:t>their </a:t>
              </a:r>
              <a:r>
                <a:rPr sz="2000" spc="-45" dirty="0">
                  <a:solidFill>
                    <a:srgbClr val="3C2B32"/>
                  </a:solidFill>
                  <a:cs typeface="Verdana"/>
                </a:rPr>
                <a:t>crop. </a:t>
              </a:r>
              <a:r>
                <a:rPr sz="2000" spc="-40" dirty="0">
                  <a:solidFill>
                    <a:srgbClr val="3C2B32"/>
                  </a:solidFill>
                  <a:cs typeface="Verdana"/>
                </a:rPr>
                <a:t>This </a:t>
              </a:r>
              <a:r>
                <a:rPr sz="2000" spc="-45" dirty="0">
                  <a:solidFill>
                    <a:srgbClr val="3C2B32"/>
                  </a:solidFill>
                  <a:cs typeface="Verdana"/>
                </a:rPr>
                <a:t>system </a:t>
              </a:r>
              <a:r>
                <a:rPr sz="2000" spc="-20" dirty="0">
                  <a:solidFill>
                    <a:srgbClr val="3C2B32"/>
                  </a:solidFill>
                  <a:cs typeface="Verdana"/>
                </a:rPr>
                <a:t>of  </a:t>
              </a:r>
              <a:r>
                <a:rPr sz="2000" spc="-35" dirty="0">
                  <a:solidFill>
                    <a:srgbClr val="3C2B32"/>
                  </a:solidFill>
                  <a:cs typeface="Verdana"/>
                </a:rPr>
                <a:t>“sharecropping” </a:t>
              </a:r>
              <a:r>
                <a:rPr sz="2000" spc="-25" dirty="0">
                  <a:solidFill>
                    <a:srgbClr val="3C2B32"/>
                  </a:solidFill>
                  <a:cs typeface="Verdana"/>
                </a:rPr>
                <a:t>tied </a:t>
              </a:r>
              <a:r>
                <a:rPr sz="2000" spc="-45" dirty="0">
                  <a:solidFill>
                    <a:srgbClr val="3C2B32"/>
                  </a:solidFill>
                  <a:cs typeface="Verdana"/>
                </a:rPr>
                <a:t>farmers </a:t>
              </a:r>
              <a:r>
                <a:rPr sz="2000" spc="-40" dirty="0">
                  <a:solidFill>
                    <a:srgbClr val="3C2B32"/>
                  </a:solidFill>
                  <a:cs typeface="Verdana"/>
                </a:rPr>
                <a:t>to </a:t>
              </a:r>
              <a:r>
                <a:rPr sz="2000" spc="-50" dirty="0">
                  <a:solidFill>
                    <a:srgbClr val="3C2B32"/>
                  </a:solidFill>
                  <a:cs typeface="Verdana"/>
                </a:rPr>
                <a:t>their former </a:t>
              </a:r>
              <a:r>
                <a:rPr sz="2000" spc="-45" dirty="0">
                  <a:solidFill>
                    <a:srgbClr val="3C2B32"/>
                  </a:solidFill>
                  <a:cs typeface="Verdana"/>
                </a:rPr>
                <a:t>master </a:t>
              </a:r>
              <a:r>
                <a:rPr sz="2000" spc="5" dirty="0">
                  <a:solidFill>
                    <a:srgbClr val="3C2B32"/>
                  </a:solidFill>
                  <a:cs typeface="Verdana"/>
                </a:rPr>
                <a:t>because </a:t>
              </a:r>
              <a:r>
                <a:rPr sz="2000" spc="-50" dirty="0">
                  <a:solidFill>
                    <a:srgbClr val="3C2B32"/>
                  </a:solidFill>
                  <a:cs typeface="Verdana"/>
                </a:rPr>
                <a:t>they </a:t>
              </a:r>
              <a:r>
                <a:rPr sz="2000" spc="-45" dirty="0">
                  <a:solidFill>
                    <a:srgbClr val="3C2B32"/>
                  </a:solidFill>
                  <a:cs typeface="Verdana"/>
                </a:rPr>
                <a:t>were </a:t>
              </a:r>
              <a:r>
                <a:rPr sz="2000" spc="-30" dirty="0">
                  <a:solidFill>
                    <a:srgbClr val="3C2B32"/>
                  </a:solidFill>
                  <a:cs typeface="Verdana"/>
                </a:rPr>
                <a:t>legally </a:t>
              </a:r>
              <a:r>
                <a:rPr sz="2000" spc="-15" dirty="0">
                  <a:solidFill>
                    <a:srgbClr val="3C2B32"/>
                  </a:solidFill>
                  <a:cs typeface="Verdana"/>
                </a:rPr>
                <a:t>obligated</a:t>
              </a:r>
              <a:r>
                <a:rPr sz="2000" spc="-145" dirty="0">
                  <a:solidFill>
                    <a:srgbClr val="3C2B32"/>
                  </a:solidFill>
                  <a:cs typeface="Verdana"/>
                </a:rPr>
                <a:t> </a:t>
              </a:r>
              <a:r>
                <a:rPr sz="2000" spc="-40" dirty="0">
                  <a:solidFill>
                    <a:srgbClr val="3C2B32"/>
                  </a:solidFill>
                  <a:cs typeface="Verdana"/>
                </a:rPr>
                <a:t>to</a:t>
              </a:r>
              <a:r>
                <a:rPr lang="en-US" sz="2000" dirty="0">
                  <a:cs typeface="Verdana"/>
                </a:rPr>
                <a:t> </a:t>
              </a:r>
              <a:r>
                <a:rPr sz="2000" spc="-40" dirty="0">
                  <a:solidFill>
                    <a:srgbClr val="3C2B32"/>
                  </a:solidFill>
                  <a:cs typeface="Verdana"/>
                </a:rPr>
                <a:t>BUY </a:t>
              </a:r>
              <a:r>
                <a:rPr sz="2000" spc="-35" dirty="0">
                  <a:solidFill>
                    <a:srgbClr val="3C2B32"/>
                  </a:solidFill>
                  <a:cs typeface="Verdana"/>
                </a:rPr>
                <a:t>all </a:t>
              </a:r>
              <a:r>
                <a:rPr sz="2000" spc="-45" dirty="0">
                  <a:solidFill>
                    <a:srgbClr val="3C2B32"/>
                  </a:solidFill>
                  <a:cs typeface="Verdana"/>
                </a:rPr>
                <a:t>farming </a:t>
              </a:r>
              <a:r>
                <a:rPr sz="2000" spc="-40" dirty="0">
                  <a:solidFill>
                    <a:srgbClr val="3C2B32"/>
                  </a:solidFill>
                  <a:cs typeface="Verdana"/>
                </a:rPr>
                <a:t>materials </a:t>
              </a:r>
              <a:r>
                <a:rPr sz="2000" spc="-60" dirty="0">
                  <a:solidFill>
                    <a:srgbClr val="3C2B32"/>
                  </a:solidFill>
                  <a:cs typeface="Verdana"/>
                </a:rPr>
                <a:t>(usually </a:t>
              </a:r>
              <a:r>
                <a:rPr sz="2000" spc="-50" dirty="0">
                  <a:solidFill>
                    <a:srgbClr val="3C2B32"/>
                  </a:solidFill>
                  <a:cs typeface="Verdana"/>
                </a:rPr>
                <a:t>at </a:t>
              </a:r>
              <a:r>
                <a:rPr sz="2000" spc="-35" dirty="0">
                  <a:solidFill>
                    <a:srgbClr val="3C2B32"/>
                  </a:solidFill>
                  <a:cs typeface="Verdana"/>
                </a:rPr>
                <a:t>higher </a:t>
              </a:r>
              <a:r>
                <a:rPr sz="2000" spc="-30" dirty="0">
                  <a:solidFill>
                    <a:srgbClr val="3C2B32"/>
                  </a:solidFill>
                  <a:cs typeface="Verdana"/>
                </a:rPr>
                <a:t>prices) </a:t>
              </a:r>
              <a:r>
                <a:rPr sz="2000" spc="-15" dirty="0">
                  <a:solidFill>
                    <a:srgbClr val="3C2B32"/>
                  </a:solidFill>
                  <a:cs typeface="Verdana"/>
                </a:rPr>
                <a:t>and</a:t>
              </a:r>
              <a:r>
                <a:rPr lang="en-US" sz="2000" spc="-15" dirty="0">
                  <a:solidFill>
                    <a:srgbClr val="3C2B32"/>
                  </a:solidFill>
                  <a:cs typeface="Verdana"/>
                </a:rPr>
                <a:t> </a:t>
              </a:r>
              <a:r>
                <a:rPr sz="2000" spc="-15" dirty="0">
                  <a:solidFill>
                    <a:srgbClr val="3C2B32"/>
                  </a:solidFill>
                  <a:cs typeface="Verdana"/>
                </a:rPr>
                <a:t>SELL </a:t>
              </a:r>
              <a:r>
                <a:rPr sz="2000" spc="-50" dirty="0">
                  <a:solidFill>
                    <a:srgbClr val="3C2B32"/>
                  </a:solidFill>
                  <a:cs typeface="Verdana"/>
                </a:rPr>
                <a:t>their </a:t>
              </a:r>
              <a:r>
                <a:rPr sz="2000" spc="-45" dirty="0">
                  <a:solidFill>
                    <a:srgbClr val="3C2B32"/>
                  </a:solidFill>
                  <a:cs typeface="Verdana"/>
                </a:rPr>
                <a:t>farming </a:t>
              </a:r>
              <a:r>
                <a:rPr sz="2000" spc="-5" dirty="0">
                  <a:solidFill>
                    <a:srgbClr val="3C2B32"/>
                  </a:solidFill>
                  <a:cs typeface="Verdana"/>
                </a:rPr>
                <a:t>crops </a:t>
              </a:r>
              <a:r>
                <a:rPr sz="2000" spc="-25" dirty="0">
                  <a:solidFill>
                    <a:srgbClr val="3C2B32"/>
                  </a:solidFill>
                  <a:cs typeface="Verdana"/>
                </a:rPr>
                <a:t>solely </a:t>
              </a:r>
              <a:r>
                <a:rPr sz="2000" spc="-40" dirty="0">
                  <a:solidFill>
                    <a:srgbClr val="3C2B32"/>
                  </a:solidFill>
                  <a:cs typeface="Verdana"/>
                </a:rPr>
                <a:t>to</a:t>
              </a:r>
              <a:r>
                <a:rPr sz="2000" spc="-185" dirty="0">
                  <a:solidFill>
                    <a:srgbClr val="3C2B32"/>
                  </a:solidFill>
                  <a:cs typeface="Verdana"/>
                </a:rPr>
                <a:t> </a:t>
              </a:r>
              <a:r>
                <a:rPr sz="2000" spc="-50" dirty="0">
                  <a:solidFill>
                    <a:srgbClr val="3C2B32"/>
                  </a:solidFill>
                  <a:cs typeface="Verdana"/>
                </a:rPr>
                <a:t>their</a:t>
              </a:r>
              <a:r>
                <a:rPr lang="en-US" sz="2000" dirty="0">
                  <a:cs typeface="Verdana"/>
                </a:rPr>
                <a:t> </a:t>
              </a:r>
              <a:r>
                <a:rPr sz="2000" spc="-50" dirty="0">
                  <a:solidFill>
                    <a:srgbClr val="3C2B32"/>
                  </a:solidFill>
                  <a:cs typeface="Verdana"/>
                </a:rPr>
                <a:t>former </a:t>
              </a:r>
              <a:r>
                <a:rPr sz="2000" spc="-45" dirty="0">
                  <a:solidFill>
                    <a:srgbClr val="3C2B32"/>
                  </a:solidFill>
                  <a:cs typeface="Verdana"/>
                </a:rPr>
                <a:t>master </a:t>
              </a:r>
              <a:r>
                <a:rPr sz="2000" spc="-60" dirty="0">
                  <a:solidFill>
                    <a:srgbClr val="3C2B32"/>
                  </a:solidFill>
                  <a:cs typeface="Verdana"/>
                </a:rPr>
                <a:t>(usually </a:t>
              </a:r>
              <a:r>
                <a:rPr sz="2000" spc="-50" dirty="0">
                  <a:solidFill>
                    <a:srgbClr val="3C2B32"/>
                  </a:solidFill>
                  <a:cs typeface="Verdana"/>
                </a:rPr>
                <a:t>at </a:t>
              </a:r>
              <a:r>
                <a:rPr sz="2000" spc="-45" dirty="0">
                  <a:solidFill>
                    <a:srgbClr val="3C2B32"/>
                  </a:solidFill>
                  <a:cs typeface="Verdana"/>
                </a:rPr>
                <a:t>lower</a:t>
              </a:r>
              <a:r>
                <a:rPr sz="2000" spc="-70" dirty="0">
                  <a:solidFill>
                    <a:srgbClr val="3C2B32"/>
                  </a:solidFill>
                  <a:cs typeface="Verdana"/>
                </a:rPr>
                <a:t> </a:t>
              </a:r>
              <a:r>
                <a:rPr sz="2000" spc="-45" dirty="0">
                  <a:solidFill>
                    <a:srgbClr val="3C2B32"/>
                  </a:solidFill>
                  <a:cs typeface="Verdana"/>
                </a:rPr>
                <a:t>prices).</a:t>
              </a:r>
              <a:endParaRPr sz="2000" dirty="0">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728757" y="2884500"/>
              <a:ext cx="1154732" cy="165368"/>
            </a:xfrm>
            <a:prstGeom prst="rect">
              <a:avLst/>
            </a:prstGeom>
            <a:solidFill>
              <a:srgbClr val="E5801C"/>
            </a:solidFill>
          </p:spPr>
          <p:txBody>
            <a:bodyPr vert="horz" wrap="square" lIns="0" tIns="0" rIns="0" bIns="0" rtlCol="0">
              <a:spAutoFit/>
            </a:bodyPr>
            <a:lstStyle/>
            <a:p>
              <a:pPr marL="171450">
                <a:lnSpc>
                  <a:spcPts val="1614"/>
                </a:lnSpc>
              </a:pPr>
              <a:r>
                <a:rPr sz="1600" b="1" spc="-200" dirty="0">
                  <a:solidFill>
                    <a:srgbClr val="FFFFFF"/>
                  </a:solidFill>
                  <a:latin typeface="Verdana"/>
                  <a:cs typeface="Verdana"/>
                </a:rPr>
                <a:t>ACTION</a:t>
              </a:r>
              <a:endParaRPr sz="16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746497" y="3015585"/>
              <a:ext cx="6195060" cy="1739468"/>
            </a:xfrm>
            <a:prstGeom prst="rect">
              <a:avLst/>
            </a:prstGeom>
          </p:spPr>
          <p:txBody>
            <a:bodyPr vert="horz" wrap="square" lIns="0" tIns="54610" rIns="0" bIns="0" rtlCol="0">
              <a:spAutoFit/>
            </a:bodyPr>
            <a:lstStyle/>
            <a:p>
              <a:pPr marL="12700">
                <a:spcBef>
                  <a:spcPts val="430"/>
                </a:spcBef>
              </a:pPr>
              <a:r>
                <a:rPr sz="2000" b="1" spc="-90" dirty="0">
                  <a:solidFill>
                    <a:srgbClr val="83A2A3"/>
                  </a:solidFill>
                  <a:latin typeface="Verdana"/>
                  <a:cs typeface="Verdana"/>
                </a:rPr>
                <a:t>Black</a:t>
              </a:r>
              <a:r>
                <a:rPr sz="2000" b="1" spc="-40" dirty="0">
                  <a:solidFill>
                    <a:srgbClr val="83A2A3"/>
                  </a:solidFill>
                  <a:latin typeface="Verdana"/>
                  <a:cs typeface="Verdana"/>
                </a:rPr>
                <a:t> </a:t>
              </a:r>
              <a:r>
                <a:rPr sz="2000" b="1" spc="-105" dirty="0">
                  <a:solidFill>
                    <a:srgbClr val="83A2A3"/>
                  </a:solidFill>
                  <a:latin typeface="Verdana"/>
                  <a:cs typeface="Verdana"/>
                </a:rPr>
                <a:t>participants</a:t>
              </a:r>
              <a:endParaRPr sz="2000" dirty="0">
                <a:latin typeface="Verdana"/>
                <a:cs typeface="Verdana"/>
              </a:endParaRPr>
            </a:p>
            <a:p>
              <a:pPr marL="211454" marR="5080" indent="-199390">
                <a:lnSpc>
                  <a:spcPts val="1700"/>
                </a:lnSpc>
                <a:spcBef>
                  <a:spcPts val="409"/>
                </a:spcBef>
                <a:buSzPct val="95652"/>
                <a:buFont typeface="Verdana"/>
                <a:buChar char="•"/>
                <a:tabLst>
                  <a:tab pos="212090" algn="l"/>
                  <a:tab pos="212725" algn="l"/>
                </a:tabLst>
              </a:pPr>
              <a:r>
                <a:rPr lang="en-US" sz="2000" i="1" spc="-20" dirty="0">
                  <a:solidFill>
                    <a:srgbClr val="3C2B32"/>
                  </a:solidFill>
                  <a:cs typeface="Verdana"/>
                </a:rPr>
                <a:t>Add </a:t>
              </a:r>
              <a:r>
                <a:rPr sz="2000" i="1" spc="-45" dirty="0">
                  <a:solidFill>
                    <a:srgbClr val="3C2B32"/>
                  </a:solidFill>
                  <a:cs typeface="Verdana"/>
                </a:rPr>
                <a:t>one land </a:t>
              </a:r>
              <a:r>
                <a:rPr sz="2000" i="1" spc="-30" dirty="0">
                  <a:solidFill>
                    <a:srgbClr val="3C2B32"/>
                  </a:solidFill>
                  <a:cs typeface="Verdana"/>
                </a:rPr>
                <a:t>card </a:t>
              </a:r>
              <a:r>
                <a:rPr sz="2000" i="1" spc="-45" dirty="0">
                  <a:solidFill>
                    <a:srgbClr val="3C2B32"/>
                  </a:solidFill>
                  <a:cs typeface="Verdana"/>
                </a:rPr>
                <a:t>and one </a:t>
              </a:r>
              <a:r>
                <a:rPr sz="2000" i="1" spc="-75" dirty="0">
                  <a:solidFill>
                    <a:srgbClr val="3C2B32"/>
                  </a:solidFill>
                  <a:cs typeface="Verdana"/>
                </a:rPr>
                <a:t>money </a:t>
              </a:r>
              <a:r>
                <a:rPr sz="2000" i="1" spc="-30" dirty="0">
                  <a:solidFill>
                    <a:srgbClr val="3C2B32"/>
                  </a:solidFill>
                  <a:cs typeface="Verdana"/>
                </a:rPr>
                <a:t>card </a:t>
              </a:r>
              <a:r>
                <a:rPr sz="2000" i="1" spc="-65" dirty="0">
                  <a:solidFill>
                    <a:srgbClr val="3C2B32"/>
                  </a:solidFill>
                  <a:cs typeface="Verdana"/>
                </a:rPr>
                <a:t>to </a:t>
              </a:r>
              <a:r>
                <a:rPr sz="2000" i="1" spc="-60" dirty="0">
                  <a:solidFill>
                    <a:srgbClr val="3C2B32"/>
                  </a:solidFill>
                  <a:cs typeface="Verdana"/>
                </a:rPr>
                <a:t>represent </a:t>
              </a:r>
              <a:r>
                <a:rPr sz="2000" i="1" spc="-70" dirty="0">
                  <a:solidFill>
                    <a:srgbClr val="3C2B32"/>
                  </a:solidFill>
                  <a:cs typeface="Verdana"/>
                </a:rPr>
                <a:t>the </a:t>
              </a:r>
              <a:r>
                <a:rPr sz="2000" i="1" spc="-35" dirty="0">
                  <a:solidFill>
                    <a:srgbClr val="3C2B32"/>
                  </a:solidFill>
                  <a:cs typeface="Verdana"/>
                </a:rPr>
                <a:t>less</a:t>
              </a:r>
              <a:r>
                <a:rPr sz="2000" i="1" spc="-305" dirty="0">
                  <a:solidFill>
                    <a:srgbClr val="3C2B32"/>
                  </a:solidFill>
                  <a:cs typeface="Verdana"/>
                </a:rPr>
                <a:t> </a:t>
              </a:r>
              <a:r>
                <a:rPr sz="2000" i="1" spc="-75" dirty="0">
                  <a:solidFill>
                    <a:srgbClr val="3C2B32"/>
                  </a:solidFill>
                  <a:cs typeface="Verdana"/>
                </a:rPr>
                <a:t>than </a:t>
              </a:r>
              <a:r>
                <a:rPr sz="2000" i="1" spc="-350" dirty="0">
                  <a:solidFill>
                    <a:srgbClr val="3C2B32"/>
                  </a:solidFill>
                  <a:cs typeface="Verdana"/>
                </a:rPr>
                <a:t>1 </a:t>
              </a:r>
              <a:r>
                <a:rPr lang="en-US" sz="2000" i="1" spc="-350" dirty="0">
                  <a:solidFill>
                    <a:srgbClr val="3C2B32"/>
                  </a:solidFill>
                  <a:cs typeface="Verdana"/>
                </a:rPr>
                <a:t>                </a:t>
              </a:r>
              <a:r>
                <a:rPr sz="2000" i="1" spc="-50" dirty="0">
                  <a:solidFill>
                    <a:srgbClr val="3C2B32"/>
                  </a:solidFill>
                  <a:cs typeface="Verdana"/>
                </a:rPr>
                <a:t>percent </a:t>
              </a:r>
              <a:r>
                <a:rPr sz="2000" i="1" spc="-45" dirty="0">
                  <a:solidFill>
                    <a:srgbClr val="3C2B32"/>
                  </a:solidFill>
                  <a:cs typeface="Verdana"/>
                </a:rPr>
                <a:t>of </a:t>
              </a:r>
              <a:r>
                <a:rPr sz="2000" i="1" spc="-55" dirty="0">
                  <a:solidFill>
                    <a:srgbClr val="3C2B32"/>
                  </a:solidFill>
                  <a:cs typeface="Verdana"/>
                </a:rPr>
                <a:t>African Americans </a:t>
              </a:r>
              <a:r>
                <a:rPr sz="2000" i="1" spc="-80" dirty="0">
                  <a:solidFill>
                    <a:srgbClr val="3C2B32"/>
                  </a:solidFill>
                  <a:cs typeface="Verdana"/>
                </a:rPr>
                <a:t>who </a:t>
              </a:r>
              <a:r>
                <a:rPr sz="2000" i="1" spc="-75" dirty="0">
                  <a:solidFill>
                    <a:srgbClr val="3C2B32"/>
                  </a:solidFill>
                  <a:cs typeface="Verdana"/>
                </a:rPr>
                <a:t>were </a:t>
              </a:r>
              <a:r>
                <a:rPr sz="2000" i="1" spc="-35" dirty="0">
                  <a:solidFill>
                    <a:srgbClr val="3C2B32"/>
                  </a:solidFill>
                  <a:cs typeface="Verdana"/>
                </a:rPr>
                <a:t>able </a:t>
              </a:r>
              <a:r>
                <a:rPr sz="2000" i="1" spc="-65" dirty="0">
                  <a:solidFill>
                    <a:srgbClr val="3C2B32"/>
                  </a:solidFill>
                  <a:cs typeface="Verdana"/>
                </a:rPr>
                <a:t>to </a:t>
              </a:r>
              <a:r>
                <a:rPr sz="2000" i="1" spc="-80" dirty="0">
                  <a:solidFill>
                    <a:srgbClr val="3C2B32"/>
                  </a:solidFill>
                  <a:cs typeface="Verdana"/>
                </a:rPr>
                <a:t>own </a:t>
              </a:r>
              <a:r>
                <a:rPr sz="2000" i="1" spc="-45" dirty="0">
                  <a:solidFill>
                    <a:srgbClr val="3C2B32"/>
                  </a:solidFill>
                  <a:cs typeface="Verdana"/>
                </a:rPr>
                <a:t>land and </a:t>
              </a:r>
              <a:r>
                <a:rPr sz="2000" i="1" spc="-70" dirty="0">
                  <a:solidFill>
                    <a:srgbClr val="3C2B32"/>
                  </a:solidFill>
                  <a:cs typeface="Verdana"/>
                </a:rPr>
                <a:t>not </a:t>
              </a:r>
              <a:r>
                <a:rPr sz="2000" i="1" spc="-30" dirty="0">
                  <a:solidFill>
                    <a:srgbClr val="3C2B32"/>
                  </a:solidFill>
                  <a:cs typeface="Verdana"/>
                </a:rPr>
                <a:t>face </a:t>
              </a:r>
              <a:r>
                <a:rPr sz="2000" i="1" spc="-35" dirty="0">
                  <a:solidFill>
                    <a:srgbClr val="3C2B32"/>
                  </a:solidFill>
                  <a:cs typeface="Verdana"/>
                </a:rPr>
                <a:t>debt </a:t>
              </a:r>
              <a:r>
                <a:rPr sz="2000" i="1" spc="-65" dirty="0">
                  <a:solidFill>
                    <a:srgbClr val="3C2B32"/>
                  </a:solidFill>
                  <a:cs typeface="Verdana"/>
                </a:rPr>
                <a:t>after </a:t>
              </a:r>
              <a:r>
                <a:rPr sz="2000" i="1" spc="-95" dirty="0">
                  <a:solidFill>
                    <a:srgbClr val="3C2B32"/>
                  </a:solidFill>
                  <a:cs typeface="Verdana"/>
                </a:rPr>
                <a:t>slavery. </a:t>
              </a:r>
              <a:r>
                <a:rPr sz="2000" i="1" spc="-90" dirty="0">
                  <a:solidFill>
                    <a:srgbClr val="3C2B32"/>
                  </a:solidFill>
                  <a:cs typeface="Verdana"/>
                </a:rPr>
                <a:t>Unfortunately,  </a:t>
              </a:r>
              <a:r>
                <a:rPr lang="en-US" sz="2000" i="1" spc="-25" dirty="0">
                  <a:solidFill>
                    <a:srgbClr val="3C2B32"/>
                  </a:solidFill>
                  <a:cs typeface="Verdana"/>
                </a:rPr>
                <a:t>B</a:t>
              </a:r>
              <a:r>
                <a:rPr sz="2000" i="1" spc="-25" dirty="0">
                  <a:solidFill>
                    <a:srgbClr val="3C2B32"/>
                  </a:solidFill>
                  <a:cs typeface="Verdana"/>
                </a:rPr>
                <a:t>lack </a:t>
              </a:r>
              <a:r>
                <a:rPr sz="2000" i="1" spc="-50" dirty="0">
                  <a:solidFill>
                    <a:srgbClr val="3C2B32"/>
                  </a:solidFill>
                  <a:cs typeface="Verdana"/>
                </a:rPr>
                <a:t>participants should </a:t>
              </a:r>
              <a:r>
                <a:rPr sz="2000" i="1" spc="-40" dirty="0">
                  <a:solidFill>
                    <a:srgbClr val="3C2B32"/>
                  </a:solidFill>
                  <a:cs typeface="Verdana"/>
                </a:rPr>
                <a:t>also </a:t>
              </a:r>
              <a:r>
                <a:rPr lang="en-US" sz="2000" i="1" spc="-20" dirty="0">
                  <a:solidFill>
                    <a:srgbClr val="3C2B32"/>
                  </a:solidFill>
                  <a:cs typeface="Verdana"/>
                </a:rPr>
                <a:t>add </a:t>
              </a:r>
              <a:r>
                <a:rPr sz="2000" i="1" spc="-75" dirty="0">
                  <a:solidFill>
                    <a:srgbClr val="3C2B32"/>
                  </a:solidFill>
                  <a:cs typeface="Verdana"/>
                </a:rPr>
                <a:t>four </a:t>
              </a:r>
              <a:r>
                <a:rPr sz="2000" i="1" spc="-55" dirty="0">
                  <a:solidFill>
                    <a:srgbClr val="3C2B32"/>
                  </a:solidFill>
                  <a:cs typeface="Verdana"/>
                </a:rPr>
                <a:t>lost </a:t>
              </a:r>
              <a:r>
                <a:rPr sz="2000" i="1" spc="-60" dirty="0">
                  <a:solidFill>
                    <a:srgbClr val="3C2B32"/>
                  </a:solidFill>
                  <a:cs typeface="Verdana"/>
                </a:rPr>
                <a:t>opportunity </a:t>
              </a:r>
              <a:r>
                <a:rPr sz="2000" i="1" spc="-30" dirty="0">
                  <a:solidFill>
                    <a:srgbClr val="3C2B32"/>
                  </a:solidFill>
                  <a:cs typeface="Verdana"/>
                </a:rPr>
                <a:t>cards </a:t>
              </a:r>
              <a:r>
                <a:rPr sz="2000" i="1" spc="-70" dirty="0">
                  <a:solidFill>
                    <a:srgbClr val="3C2B32"/>
                  </a:solidFill>
                  <a:cs typeface="Verdana"/>
                </a:rPr>
                <a:t>for the </a:t>
              </a:r>
              <a:r>
                <a:rPr sz="2000" i="1" spc="-105" dirty="0">
                  <a:solidFill>
                    <a:srgbClr val="3C2B32"/>
                  </a:solidFill>
                  <a:cs typeface="Verdana"/>
                </a:rPr>
                <a:t>4 </a:t>
              </a:r>
              <a:r>
                <a:rPr sz="2000" i="1" spc="-70" dirty="0">
                  <a:solidFill>
                    <a:srgbClr val="3C2B32"/>
                  </a:solidFill>
                  <a:cs typeface="Verdana"/>
                </a:rPr>
                <a:t>million </a:t>
              </a:r>
              <a:r>
                <a:rPr sz="2000" i="1" spc="-55" dirty="0">
                  <a:solidFill>
                    <a:srgbClr val="3C2B32"/>
                  </a:solidFill>
                  <a:cs typeface="Verdana"/>
                </a:rPr>
                <a:t>African  Americans </a:t>
              </a:r>
              <a:r>
                <a:rPr sz="2000" i="1" spc="-80" dirty="0">
                  <a:solidFill>
                    <a:srgbClr val="3C2B32"/>
                  </a:solidFill>
                  <a:cs typeface="Verdana"/>
                </a:rPr>
                <a:t>who </a:t>
              </a:r>
              <a:r>
                <a:rPr sz="2000" i="1" spc="-45" dirty="0">
                  <a:solidFill>
                    <a:srgbClr val="3C2B32"/>
                  </a:solidFill>
                  <a:cs typeface="Verdana"/>
                </a:rPr>
                <a:t>had </a:t>
              </a:r>
              <a:r>
                <a:rPr sz="2000" i="1" spc="-65" dirty="0">
                  <a:solidFill>
                    <a:srgbClr val="3C2B32"/>
                  </a:solidFill>
                  <a:cs typeface="Verdana"/>
                </a:rPr>
                <a:t>to </a:t>
              </a:r>
              <a:r>
                <a:rPr sz="2000" i="1" spc="-45" dirty="0">
                  <a:solidFill>
                    <a:srgbClr val="3C2B32"/>
                  </a:solidFill>
                  <a:cs typeface="Verdana"/>
                </a:rPr>
                <a:t>sharecrop and </a:t>
              </a:r>
              <a:r>
                <a:rPr sz="2000" i="1" spc="-75" dirty="0">
                  <a:solidFill>
                    <a:srgbClr val="3C2B32"/>
                  </a:solidFill>
                  <a:cs typeface="Verdana"/>
                </a:rPr>
                <a:t>were </a:t>
              </a:r>
              <a:r>
                <a:rPr sz="2000" i="1" spc="-35" dirty="0">
                  <a:solidFill>
                    <a:srgbClr val="3C2B32"/>
                  </a:solidFill>
                  <a:cs typeface="Verdana"/>
                </a:rPr>
                <a:t>denied </a:t>
              </a:r>
              <a:r>
                <a:rPr sz="2000" i="1" spc="-70" dirty="0">
                  <a:solidFill>
                    <a:srgbClr val="3C2B32"/>
                  </a:solidFill>
                  <a:cs typeface="Verdana"/>
                </a:rPr>
                <a:t>the </a:t>
              </a:r>
              <a:r>
                <a:rPr sz="2000" i="1" spc="-65" dirty="0">
                  <a:solidFill>
                    <a:srgbClr val="3C2B32"/>
                  </a:solidFill>
                  <a:cs typeface="Verdana"/>
                </a:rPr>
                <a:t>initial </a:t>
              </a:r>
              <a:r>
                <a:rPr sz="2000" i="1" spc="-55" dirty="0">
                  <a:solidFill>
                    <a:srgbClr val="3C2B32"/>
                  </a:solidFill>
                  <a:cs typeface="Verdana"/>
                </a:rPr>
                <a:t>promise </a:t>
              </a:r>
              <a:r>
                <a:rPr sz="2000" i="1" spc="-45" dirty="0">
                  <a:solidFill>
                    <a:srgbClr val="3C2B32"/>
                  </a:solidFill>
                  <a:cs typeface="Verdana"/>
                </a:rPr>
                <a:t>of land </a:t>
              </a:r>
              <a:r>
                <a:rPr sz="2000" i="1" spc="-75" dirty="0">
                  <a:solidFill>
                    <a:srgbClr val="3C2B32"/>
                  </a:solidFill>
                  <a:cs typeface="Verdana"/>
                </a:rPr>
                <a:t>ownership.  </a:t>
              </a:r>
              <a:r>
                <a:rPr sz="2000" i="1" spc="-70" dirty="0">
                  <a:solidFill>
                    <a:srgbClr val="3C2B32"/>
                  </a:solidFill>
                  <a:cs typeface="Verdana"/>
                </a:rPr>
                <a:t>Buying </a:t>
              </a:r>
              <a:r>
                <a:rPr sz="2000" i="1" spc="-90" dirty="0">
                  <a:solidFill>
                    <a:srgbClr val="3C2B32"/>
                  </a:solidFill>
                  <a:cs typeface="Verdana"/>
                </a:rPr>
                <a:t>farm </a:t>
              </a:r>
              <a:r>
                <a:rPr sz="2000" i="1" spc="-40" dirty="0">
                  <a:solidFill>
                    <a:srgbClr val="3C2B32"/>
                  </a:solidFill>
                  <a:cs typeface="Verdana"/>
                </a:rPr>
                <a:t>supplies </a:t>
              </a:r>
              <a:r>
                <a:rPr sz="2000" i="1" spc="-85" dirty="0">
                  <a:solidFill>
                    <a:srgbClr val="3C2B32"/>
                  </a:solidFill>
                  <a:cs typeface="Verdana"/>
                </a:rPr>
                <a:t>from </a:t>
              </a:r>
              <a:r>
                <a:rPr sz="2000" i="1" spc="-70" dirty="0">
                  <a:solidFill>
                    <a:srgbClr val="3C2B32"/>
                  </a:solidFill>
                  <a:cs typeface="Verdana"/>
                </a:rPr>
                <a:t>the </a:t>
              </a:r>
              <a:r>
                <a:rPr sz="2000" i="1" spc="-60" dirty="0">
                  <a:solidFill>
                    <a:srgbClr val="3C2B32"/>
                  </a:solidFill>
                  <a:cs typeface="Verdana"/>
                </a:rPr>
                <a:t>landowner </a:t>
              </a:r>
              <a:r>
                <a:rPr sz="2000" i="1" spc="-75" dirty="0">
                  <a:solidFill>
                    <a:srgbClr val="3C2B32"/>
                  </a:solidFill>
                  <a:cs typeface="Verdana"/>
                </a:rPr>
                <a:t>at </a:t>
              </a:r>
              <a:r>
                <a:rPr sz="2000" i="1" spc="-60" dirty="0">
                  <a:solidFill>
                    <a:srgbClr val="3C2B32"/>
                  </a:solidFill>
                  <a:cs typeface="Verdana"/>
                </a:rPr>
                <a:t>higher </a:t>
              </a:r>
              <a:r>
                <a:rPr sz="2000" i="1" spc="-55" dirty="0">
                  <a:solidFill>
                    <a:srgbClr val="3C2B32"/>
                  </a:solidFill>
                  <a:cs typeface="Verdana"/>
                </a:rPr>
                <a:t>prices, </a:t>
              </a:r>
              <a:r>
                <a:rPr sz="2000" i="1" spc="-70" dirty="0">
                  <a:solidFill>
                    <a:srgbClr val="3C2B32"/>
                  </a:solidFill>
                  <a:cs typeface="Verdana"/>
                </a:rPr>
                <a:t>only </a:t>
              </a:r>
              <a:r>
                <a:rPr sz="2000" i="1" spc="-65" dirty="0">
                  <a:solidFill>
                    <a:srgbClr val="3C2B32"/>
                  </a:solidFill>
                  <a:cs typeface="Verdana"/>
                </a:rPr>
                <a:t>to </a:t>
              </a:r>
              <a:r>
                <a:rPr sz="2000" i="1" spc="-40" dirty="0">
                  <a:solidFill>
                    <a:srgbClr val="3C2B32"/>
                  </a:solidFill>
                  <a:cs typeface="Verdana"/>
                </a:rPr>
                <a:t>sell </a:t>
              </a:r>
              <a:r>
                <a:rPr sz="2000" i="1" spc="-70" dirty="0">
                  <a:solidFill>
                    <a:srgbClr val="3C2B32"/>
                  </a:solidFill>
                  <a:cs typeface="Verdana"/>
                </a:rPr>
                <a:t>their </a:t>
              </a:r>
              <a:r>
                <a:rPr sz="2000" i="1" spc="-30" dirty="0">
                  <a:solidFill>
                    <a:srgbClr val="3C2B32"/>
                  </a:solidFill>
                  <a:cs typeface="Verdana"/>
                </a:rPr>
                <a:t>crops </a:t>
              </a:r>
              <a:r>
                <a:rPr sz="2000" i="1" spc="-20" dirty="0">
                  <a:solidFill>
                    <a:srgbClr val="3C2B32"/>
                  </a:solidFill>
                  <a:cs typeface="Verdana"/>
                </a:rPr>
                <a:t>back </a:t>
              </a:r>
              <a:r>
                <a:rPr sz="2000" i="1" spc="-75" dirty="0">
                  <a:solidFill>
                    <a:srgbClr val="3C2B32"/>
                  </a:solidFill>
                  <a:cs typeface="Verdana"/>
                </a:rPr>
                <a:t>at  </a:t>
              </a:r>
              <a:r>
                <a:rPr sz="2000" i="1" spc="-70" dirty="0">
                  <a:solidFill>
                    <a:srgbClr val="3C2B32"/>
                  </a:solidFill>
                  <a:cs typeface="Verdana"/>
                </a:rPr>
                <a:t>lower </a:t>
              </a:r>
              <a:r>
                <a:rPr sz="2000" i="1" spc="-55" dirty="0">
                  <a:solidFill>
                    <a:srgbClr val="3C2B32"/>
                  </a:solidFill>
                  <a:cs typeface="Verdana"/>
                </a:rPr>
                <a:t>prices, </a:t>
              </a:r>
              <a:r>
                <a:rPr sz="2000" i="1" spc="-60" dirty="0">
                  <a:solidFill>
                    <a:srgbClr val="3C2B32"/>
                  </a:solidFill>
                  <a:cs typeface="Verdana"/>
                </a:rPr>
                <a:t>resulted </a:t>
              </a:r>
              <a:r>
                <a:rPr sz="2000" i="1" spc="-65" dirty="0">
                  <a:solidFill>
                    <a:srgbClr val="3C2B32"/>
                  </a:solidFill>
                  <a:cs typeface="Verdana"/>
                </a:rPr>
                <a:t>in </a:t>
              </a:r>
              <a:r>
                <a:rPr sz="2000" i="1" spc="-55" dirty="0">
                  <a:solidFill>
                    <a:srgbClr val="3C2B32"/>
                  </a:solidFill>
                  <a:cs typeface="Verdana"/>
                </a:rPr>
                <a:t>African Americans </a:t>
              </a:r>
              <a:r>
                <a:rPr sz="2000" i="1" spc="-40" dirty="0">
                  <a:solidFill>
                    <a:srgbClr val="3C2B32"/>
                  </a:solidFill>
                  <a:cs typeface="Verdana"/>
                </a:rPr>
                <a:t>facing </a:t>
              </a:r>
              <a:r>
                <a:rPr sz="2000" i="1" spc="-60" dirty="0">
                  <a:solidFill>
                    <a:srgbClr val="3C2B32"/>
                  </a:solidFill>
                  <a:cs typeface="Verdana"/>
                </a:rPr>
                <a:t>higher </a:t>
              </a:r>
              <a:r>
                <a:rPr sz="2000" i="1" spc="-55" dirty="0">
                  <a:solidFill>
                    <a:srgbClr val="3C2B32"/>
                  </a:solidFill>
                  <a:cs typeface="Verdana"/>
                </a:rPr>
                <a:t>levels </a:t>
              </a:r>
              <a:r>
                <a:rPr sz="2000" i="1" spc="-45" dirty="0">
                  <a:solidFill>
                    <a:srgbClr val="3C2B32"/>
                  </a:solidFill>
                  <a:cs typeface="Verdana"/>
                </a:rPr>
                <a:t>of </a:t>
              </a:r>
              <a:r>
                <a:rPr sz="2000" i="1" spc="-35" dirty="0">
                  <a:solidFill>
                    <a:srgbClr val="3C2B32"/>
                  </a:solidFill>
                  <a:cs typeface="Verdana"/>
                </a:rPr>
                <a:t>debt </a:t>
              </a:r>
              <a:r>
                <a:rPr sz="2000" i="1" spc="-45" dirty="0">
                  <a:solidFill>
                    <a:srgbClr val="3C2B32"/>
                  </a:solidFill>
                  <a:cs typeface="Verdana"/>
                </a:rPr>
                <a:t>and </a:t>
              </a:r>
              <a:r>
                <a:rPr sz="2000" i="1" spc="-60" dirty="0">
                  <a:solidFill>
                    <a:srgbClr val="3C2B32"/>
                  </a:solidFill>
                  <a:cs typeface="Verdana"/>
                </a:rPr>
                <a:t>higher </a:t>
              </a:r>
              <a:r>
                <a:rPr sz="2000" i="1" spc="-65" dirty="0">
                  <a:solidFill>
                    <a:srgbClr val="3C2B32"/>
                  </a:solidFill>
                  <a:cs typeface="Verdana"/>
                </a:rPr>
                <a:t>rates  </a:t>
              </a:r>
              <a:r>
                <a:rPr sz="2000" i="1" spc="-45" dirty="0">
                  <a:solidFill>
                    <a:srgbClr val="3C2B32"/>
                  </a:solidFill>
                  <a:cs typeface="Verdana"/>
                </a:rPr>
                <a:t>of</a:t>
              </a:r>
              <a:r>
                <a:rPr sz="2000" i="1" spc="-75" dirty="0">
                  <a:solidFill>
                    <a:srgbClr val="3C2B32"/>
                  </a:solidFill>
                  <a:cs typeface="Verdana"/>
                </a:rPr>
                <a:t> </a:t>
              </a:r>
              <a:r>
                <a:rPr sz="2000" i="1" spc="-90" dirty="0">
                  <a:solidFill>
                    <a:srgbClr val="3C2B32"/>
                  </a:solidFill>
                  <a:cs typeface="Verdana"/>
                </a:rPr>
                <a:t>hunger.</a:t>
              </a:r>
              <a:endParaRPr sz="200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7640714" y="8725657"/>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3188372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27C7A83-942A-4B10-9630-3A5AA1283718}"/>
              </a:ext>
            </a:extLst>
          </p:cNvPr>
          <p:cNvGrpSpPr/>
          <p:nvPr/>
        </p:nvGrpSpPr>
        <p:grpSpPr>
          <a:xfrm>
            <a:off x="3835976" y="363682"/>
            <a:ext cx="4660323" cy="2970068"/>
            <a:chOff x="533400" y="5334000"/>
            <a:chExt cx="6705600" cy="4191000"/>
          </a:xfrm>
        </p:grpSpPr>
        <p:sp>
          <p:nvSpPr>
            <p:cNvPr id="20" name="object 3">
              <a:extLst>
                <a:ext uri="{FF2B5EF4-FFF2-40B4-BE49-F238E27FC236}">
                  <a16:creationId xmlns:a16="http://schemas.microsoft.com/office/drawing/2014/main" id="{B1D8D31C-0277-4609-B368-EC8B4BBE9D1D}"/>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dirty="0"/>
            </a:p>
          </p:txBody>
        </p:sp>
        <p:sp>
          <p:nvSpPr>
            <p:cNvPr id="21" name="object 4">
              <a:extLst>
                <a:ext uri="{FF2B5EF4-FFF2-40B4-BE49-F238E27FC236}">
                  <a16:creationId xmlns:a16="http://schemas.microsoft.com/office/drawing/2014/main" id="{DB437225-33CA-48E2-92C7-828A188F7818}"/>
                </a:ext>
              </a:extLst>
            </p:cNvPr>
            <p:cNvSpPr txBox="1"/>
            <p:nvPr/>
          </p:nvSpPr>
          <p:spPr>
            <a:xfrm>
              <a:off x="564715" y="5368869"/>
              <a:ext cx="2743200" cy="496931"/>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Black Participants</a:t>
              </a:r>
              <a:endParaRPr sz="1909" b="1" dirty="0">
                <a:effectLst>
                  <a:outerShdw blurRad="38100" dist="38100" dir="2700000" algn="tl">
                    <a:srgbClr val="000000">
                      <a:alpha val="43137"/>
                    </a:srgbClr>
                  </a:outerShdw>
                </a:effectLst>
                <a:latin typeface="Verdana"/>
                <a:cs typeface="Verdana"/>
              </a:endParaRPr>
            </a:p>
          </p:txBody>
        </p:sp>
        <p:grpSp>
          <p:nvGrpSpPr>
            <p:cNvPr id="22" name="object 15">
              <a:extLst>
                <a:ext uri="{FF2B5EF4-FFF2-40B4-BE49-F238E27FC236}">
                  <a16:creationId xmlns:a16="http://schemas.microsoft.com/office/drawing/2014/main" id="{6A37A9C0-F105-492F-8FCD-1BDB3931C18B}"/>
                </a:ext>
              </a:extLst>
            </p:cNvPr>
            <p:cNvGrpSpPr/>
            <p:nvPr/>
          </p:nvGrpSpPr>
          <p:grpSpPr>
            <a:xfrm>
              <a:off x="1557223" y="5865799"/>
              <a:ext cx="5274996" cy="3285018"/>
              <a:chOff x="1557223" y="5865799"/>
              <a:chExt cx="5274996" cy="3285018"/>
            </a:xfrm>
          </p:grpSpPr>
          <p:sp>
            <p:nvSpPr>
              <p:cNvPr id="23" name="object 16">
                <a:extLst>
                  <a:ext uri="{FF2B5EF4-FFF2-40B4-BE49-F238E27FC236}">
                    <a16:creationId xmlns:a16="http://schemas.microsoft.com/office/drawing/2014/main" id="{CA5D2CF3-BCF3-4D51-9548-934C0369BB88}"/>
                  </a:ext>
                </a:extLst>
              </p:cNvPr>
              <p:cNvSpPr/>
              <p:nvPr/>
            </p:nvSpPr>
            <p:spPr>
              <a:xfrm>
                <a:off x="1557223" y="6239560"/>
                <a:ext cx="641515" cy="244411"/>
              </a:xfrm>
              <a:prstGeom prst="rect">
                <a:avLst/>
              </a:prstGeom>
              <a:blipFill>
                <a:blip r:embed="rId3" cstate="print"/>
                <a:stretch>
                  <a:fillRect/>
                </a:stretch>
              </a:blipFill>
            </p:spPr>
            <p:txBody>
              <a:bodyPr wrap="square" lIns="0" tIns="0" rIns="0" bIns="0" rtlCol="0"/>
              <a:lstStyle/>
              <a:p>
                <a:endParaRPr sz="1227"/>
              </a:p>
            </p:txBody>
          </p:sp>
          <p:sp>
            <p:nvSpPr>
              <p:cNvPr id="24" name="object 17">
                <a:extLst>
                  <a:ext uri="{FF2B5EF4-FFF2-40B4-BE49-F238E27FC236}">
                    <a16:creationId xmlns:a16="http://schemas.microsoft.com/office/drawing/2014/main" id="{EDC1F153-465E-422C-9FC7-8BBBDA91F7B6}"/>
                  </a:ext>
                </a:extLst>
              </p:cNvPr>
              <p:cNvSpPr/>
              <p:nvPr/>
            </p:nvSpPr>
            <p:spPr>
              <a:xfrm>
                <a:off x="2026615" y="5865799"/>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endParaRPr sz="1227"/>
              </a:p>
            </p:txBody>
          </p:sp>
          <p:sp>
            <p:nvSpPr>
              <p:cNvPr id="25" name="object 18">
                <a:extLst>
                  <a:ext uri="{FF2B5EF4-FFF2-40B4-BE49-F238E27FC236}">
                    <a16:creationId xmlns:a16="http://schemas.microsoft.com/office/drawing/2014/main" id="{0E2B40DA-905A-4AAA-94DE-EBE080C3DE9C}"/>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endParaRPr sz="1227"/>
              </a:p>
            </p:txBody>
          </p:sp>
          <p:sp>
            <p:nvSpPr>
              <p:cNvPr id="26" name="object 19">
                <a:extLst>
                  <a:ext uri="{FF2B5EF4-FFF2-40B4-BE49-F238E27FC236}">
                    <a16:creationId xmlns:a16="http://schemas.microsoft.com/office/drawing/2014/main" id="{2B688216-9FBB-4918-8517-5643DAD10745}"/>
                  </a:ext>
                </a:extLst>
              </p:cNvPr>
              <p:cNvSpPr/>
              <p:nvPr/>
            </p:nvSpPr>
            <p:spPr>
              <a:xfrm>
                <a:off x="6396367" y="8854969"/>
                <a:ext cx="325602" cy="295848"/>
              </a:xfrm>
              <a:prstGeom prst="rect">
                <a:avLst/>
              </a:prstGeom>
              <a:blipFill>
                <a:blip r:embed="rId4" cstate="print"/>
                <a:stretch>
                  <a:fillRect/>
                </a:stretch>
              </a:blipFill>
            </p:spPr>
            <p:txBody>
              <a:bodyPr wrap="square" lIns="0" tIns="0" rIns="0" bIns="0" rtlCol="0"/>
              <a:lstStyle/>
              <a:p>
                <a:endParaRPr sz="1227"/>
              </a:p>
            </p:txBody>
          </p:sp>
        </p:grpSp>
      </p:grpSp>
      <p:sp>
        <p:nvSpPr>
          <p:cNvPr id="28" name="object 4">
            <a:extLst>
              <a:ext uri="{FF2B5EF4-FFF2-40B4-BE49-F238E27FC236}">
                <a16:creationId xmlns:a16="http://schemas.microsoft.com/office/drawing/2014/main" id="{C9FA0467-998A-44A9-ABE6-9BC319B88B3A}"/>
              </a:ext>
            </a:extLst>
          </p:cNvPr>
          <p:cNvSpPr/>
          <p:nvPr/>
        </p:nvSpPr>
        <p:spPr>
          <a:xfrm>
            <a:off x="3810000" y="3476625"/>
            <a:ext cx="4705350" cy="3017693"/>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29" name="object 4">
            <a:extLst>
              <a:ext uri="{FF2B5EF4-FFF2-40B4-BE49-F238E27FC236}">
                <a16:creationId xmlns:a16="http://schemas.microsoft.com/office/drawing/2014/main" id="{F739F034-0074-4C71-B59A-233B3322D6BD}"/>
              </a:ext>
            </a:extLst>
          </p:cNvPr>
          <p:cNvSpPr txBox="1"/>
          <p:nvPr/>
        </p:nvSpPr>
        <p:spPr>
          <a:xfrm>
            <a:off x="3769820" y="3653907"/>
            <a:ext cx="1986447" cy="338817"/>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White Participants</a:t>
            </a:r>
            <a:endParaRPr sz="1909" b="1" dirty="0">
              <a:effectLst>
                <a:outerShdw blurRad="38100" dist="38100" dir="2700000" algn="tl">
                  <a:srgbClr val="000000">
                    <a:alpha val="43137"/>
                  </a:srgbClr>
                </a:outerShdw>
              </a:effectLst>
              <a:latin typeface="Verdana"/>
              <a:cs typeface="Verdana"/>
            </a:endParaRPr>
          </a:p>
        </p:txBody>
      </p:sp>
      <p:pic>
        <p:nvPicPr>
          <p:cNvPr id="30" name="Picture 29">
            <a:extLst>
              <a:ext uri="{FF2B5EF4-FFF2-40B4-BE49-F238E27FC236}">
                <a16:creationId xmlns:a16="http://schemas.microsoft.com/office/drawing/2014/main" id="{4348547C-E717-4275-AE41-9DBE82A46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3" y="2542922"/>
            <a:ext cx="1308716" cy="444212"/>
          </a:xfrm>
          <a:prstGeom prst="rect">
            <a:avLst/>
          </a:prstGeom>
        </p:spPr>
      </p:pic>
      <p:pic>
        <p:nvPicPr>
          <p:cNvPr id="31" name="Picture 30">
            <a:extLst>
              <a:ext uri="{FF2B5EF4-FFF2-40B4-BE49-F238E27FC236}">
                <a16:creationId xmlns:a16="http://schemas.microsoft.com/office/drawing/2014/main" id="{D92C1841-7848-4D91-8D8F-B9740D9F0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7016" y="1064432"/>
            <a:ext cx="1221307" cy="403947"/>
          </a:xfrm>
          <a:prstGeom prst="rect">
            <a:avLst/>
          </a:prstGeom>
        </p:spPr>
      </p:pic>
      <p:pic>
        <p:nvPicPr>
          <p:cNvPr id="32" name="Picture 31">
            <a:extLst>
              <a:ext uri="{FF2B5EF4-FFF2-40B4-BE49-F238E27FC236}">
                <a16:creationId xmlns:a16="http://schemas.microsoft.com/office/drawing/2014/main" id="{132C6BE4-68B4-4964-AA05-732601656D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5019" y="2655099"/>
            <a:ext cx="1305300" cy="444212"/>
          </a:xfrm>
          <a:prstGeom prst="rect">
            <a:avLst/>
          </a:prstGeom>
        </p:spPr>
      </p:pic>
      <p:pic>
        <p:nvPicPr>
          <p:cNvPr id="33" name="Picture 32">
            <a:extLst>
              <a:ext uri="{FF2B5EF4-FFF2-40B4-BE49-F238E27FC236}">
                <a16:creationId xmlns:a16="http://schemas.microsoft.com/office/drawing/2014/main" id="{EB7D7BE4-FC7E-43A5-9041-0146768488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099" y="1535098"/>
            <a:ext cx="1308716" cy="444212"/>
          </a:xfrm>
          <a:prstGeom prst="rect">
            <a:avLst/>
          </a:prstGeom>
        </p:spPr>
      </p:pic>
      <p:pic>
        <p:nvPicPr>
          <p:cNvPr id="34" name="Picture 33">
            <a:extLst>
              <a:ext uri="{FF2B5EF4-FFF2-40B4-BE49-F238E27FC236}">
                <a16:creationId xmlns:a16="http://schemas.microsoft.com/office/drawing/2014/main" id="{5397BD68-1A77-4C9A-BB6A-8AE4416AEC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3" y="1033798"/>
            <a:ext cx="1308716" cy="444212"/>
          </a:xfrm>
          <a:prstGeom prst="rect">
            <a:avLst/>
          </a:prstGeom>
        </p:spPr>
      </p:pic>
      <p:pic>
        <p:nvPicPr>
          <p:cNvPr id="35" name="Picture 34">
            <a:extLst>
              <a:ext uri="{FF2B5EF4-FFF2-40B4-BE49-F238E27FC236}">
                <a16:creationId xmlns:a16="http://schemas.microsoft.com/office/drawing/2014/main" id="{F4CABF8B-0BC3-4347-A412-CFC40F393B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099" y="2053104"/>
            <a:ext cx="1308716" cy="444212"/>
          </a:xfrm>
          <a:prstGeom prst="rect">
            <a:avLst/>
          </a:prstGeom>
        </p:spPr>
      </p:pic>
    </p:spTree>
    <p:extLst>
      <p:ext uri="{BB962C8B-B14F-4D97-AF65-F5344CB8AC3E}">
        <p14:creationId xmlns:p14="http://schemas.microsoft.com/office/powerpoint/2010/main" val="72545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524000" y="1122363"/>
            <a:ext cx="9474300" cy="2387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2"/>
              </a:buClr>
              <a:buSzPts val="8000"/>
              <a:buFont typeface="Calibri"/>
              <a:buNone/>
            </a:pPr>
            <a:r>
              <a:rPr lang="en-US" dirty="0"/>
              <a:t>The Racial Wealth Gap</a:t>
            </a:r>
            <a:endParaRPr dirty="0"/>
          </a:p>
        </p:txBody>
      </p:sp>
      <p:sp>
        <p:nvSpPr>
          <p:cNvPr id="89" name="Google Shape;89;p13"/>
          <p:cNvSpPr txBox="1">
            <a:spLocks noGrp="1"/>
          </p:cNvSpPr>
          <p:nvPr>
            <p:ph type="subTitle" idx="1"/>
          </p:nvPr>
        </p:nvSpPr>
        <p:spPr>
          <a:xfrm>
            <a:off x="1524000" y="3602038"/>
            <a:ext cx="9144000" cy="931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4400"/>
              <a:buNone/>
            </a:pPr>
            <a:r>
              <a:rPr lang="en-US" dirty="0"/>
              <a:t>VIRTUAL LEARNING SIMULATION</a:t>
            </a:r>
            <a:endParaRPr dirty="0"/>
          </a:p>
        </p:txBody>
      </p:sp>
      <p:sp>
        <p:nvSpPr>
          <p:cNvPr id="2" name="TextBox 1"/>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
        <p:nvSpPr>
          <p:cNvPr id="3" name="TextBox 2"/>
          <p:cNvSpPr txBox="1"/>
          <p:nvPr/>
        </p:nvSpPr>
        <p:spPr>
          <a:xfrm>
            <a:off x="0" y="4625813"/>
            <a:ext cx="12192000" cy="2369880"/>
          </a:xfrm>
          <a:prstGeom prst="rect">
            <a:avLst/>
          </a:prstGeom>
          <a:solidFill>
            <a:schemeClr val="bg1"/>
          </a:solidFill>
        </p:spPr>
        <p:txBody>
          <a:bodyPr wrap="square" rtlCol="0">
            <a:spAutoFit/>
          </a:bodyPr>
          <a:lstStyle/>
          <a:p>
            <a:r>
              <a:rPr lang="en-US" sz="3600" b="1" dirty="0">
                <a:solidFill>
                  <a:schemeClr val="accent2"/>
                </a:solidFill>
              </a:rPr>
              <a:t>NOTE: </a:t>
            </a:r>
            <a:r>
              <a:rPr lang="en-US" sz="2800" dirty="0"/>
              <a:t>We want to reaffirm that </a:t>
            </a:r>
            <a:r>
              <a:rPr lang="en-US" sz="2800" b="1" dirty="0"/>
              <a:t>this is a simulation </a:t>
            </a:r>
            <a:r>
              <a:rPr lang="en-US" sz="2800" dirty="0"/>
              <a:t>and </a:t>
            </a:r>
            <a:r>
              <a:rPr lang="en-US" sz="2800" b="1" dirty="0"/>
              <a:t>NOT A GAME</a:t>
            </a:r>
            <a:r>
              <a:rPr lang="en-US" sz="2800" dirty="0"/>
              <a:t>. We will be walking through a very sensitive historical journey. Therefore, we want to reiterate that what we are about to do is NOT A GAME. Instead, we want to invite you to refer to it as a simulation, experience, journey, or something to that affect. </a:t>
            </a:r>
          </a:p>
        </p:txBody>
      </p:sp>
      <p:sp>
        <p:nvSpPr>
          <p:cNvPr id="5" name="Rectangle 4"/>
          <p:cNvSpPr/>
          <p:nvPr/>
        </p:nvSpPr>
        <p:spPr>
          <a:xfrm>
            <a:off x="0" y="4541520"/>
            <a:ext cx="12192000" cy="6851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381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4AF0EA-A1A2-4755-BBAB-C2F94B3DA2CF}"/>
              </a:ext>
            </a:extLst>
          </p:cNvPr>
          <p:cNvGrpSpPr/>
          <p:nvPr/>
        </p:nvGrpSpPr>
        <p:grpSpPr>
          <a:xfrm>
            <a:off x="2148839" y="777240"/>
            <a:ext cx="8583931" cy="5292090"/>
            <a:chOff x="518023" y="5319360"/>
            <a:chExt cx="7205709" cy="4205640"/>
          </a:xfrm>
        </p:grpSpPr>
        <p:sp>
          <p:nvSpPr>
            <p:cNvPr id="5" name="object 3">
              <a:extLst>
                <a:ext uri="{FF2B5EF4-FFF2-40B4-BE49-F238E27FC236}">
                  <a16:creationId xmlns:a16="http://schemas.microsoft.com/office/drawing/2014/main" id="{A3396348-920B-435B-B744-4561808E241E}"/>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4">
              <a:extLst>
                <a:ext uri="{FF2B5EF4-FFF2-40B4-BE49-F238E27FC236}">
                  <a16:creationId xmlns:a16="http://schemas.microsoft.com/office/drawing/2014/main" id="{923FA8EB-CF28-448E-BEA6-AD2A283A8F14}"/>
                </a:ext>
              </a:extLst>
            </p:cNvPr>
            <p:cNvSpPr txBox="1"/>
            <p:nvPr/>
          </p:nvSpPr>
          <p:spPr>
            <a:xfrm>
              <a:off x="1076378" y="6707535"/>
              <a:ext cx="5647055" cy="1479266"/>
            </a:xfrm>
            <a:prstGeom prst="rect">
              <a:avLst/>
            </a:prstGeom>
          </p:spPr>
          <p:txBody>
            <a:bodyPr vert="horz" wrap="square" lIns="0" tIns="65405" rIns="0" bIns="0" rtlCol="0">
              <a:spAutoFit/>
            </a:bodyPr>
            <a:lstStyle/>
            <a:p>
              <a:pPr marL="0" marR="0" lvl="0" indent="0" algn="ctr" defTabSz="914400" eaLnBrk="1" fontAlgn="auto" latinLnBrk="0" hangingPunct="1">
                <a:lnSpc>
                  <a:spcPct val="100000"/>
                </a:lnSpc>
                <a:spcBef>
                  <a:spcPts val="515"/>
                </a:spcBef>
                <a:spcAft>
                  <a:spcPts val="0"/>
                </a:spcAft>
                <a:buClrTx/>
                <a:buSzTx/>
                <a:buFontTx/>
                <a:buNone/>
                <a:tabLst/>
                <a:defRPr/>
              </a:pPr>
              <a:r>
                <a:rPr kumimoji="0" sz="5000" b="1" i="0" u="none" strike="noStrike" kern="0" cap="none" spc="-470" normalizeH="0" baseline="0" noProof="0" dirty="0">
                  <a:ln>
                    <a:noFill/>
                  </a:ln>
                  <a:solidFill>
                    <a:srgbClr val="E5801C"/>
                  </a:solidFill>
                  <a:effectLst/>
                  <a:uLnTx/>
                  <a:uFillTx/>
                  <a:latin typeface="Verdana"/>
                  <a:cs typeface="Verdana"/>
                </a:rPr>
                <a:t>Policy</a:t>
              </a:r>
              <a:r>
                <a:rPr kumimoji="0" sz="5000" b="1" i="0" u="none" strike="noStrike" kern="0" cap="none" spc="-180"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a:t>
              </a:r>
              <a:r>
                <a:rPr kumimoji="0" lang="en-US" sz="5000" b="1" i="0" u="none" strike="noStrike" kern="0" cap="none" spc="-1515" normalizeH="0" baseline="0" noProof="0" dirty="0">
                  <a:ln>
                    <a:noFill/>
                  </a:ln>
                  <a:solidFill>
                    <a:srgbClr val="E5801C"/>
                  </a:solidFill>
                  <a:effectLst/>
                  <a:uLnTx/>
                  <a:uFillTx/>
                  <a:latin typeface="Verdana"/>
                  <a:cs typeface="Verdana"/>
                </a:rPr>
                <a:t>    2</a:t>
              </a:r>
              <a:endParaRPr kumimoji="0" sz="5000" b="0" i="0" u="none" strike="noStrike" kern="0" cap="none" spc="0" normalizeH="0" baseline="0" noProof="0" dirty="0">
                <a:ln>
                  <a:noFill/>
                </a:ln>
                <a:solidFill>
                  <a:prstClr val="black"/>
                </a:solidFill>
                <a:effectLst/>
                <a:uLnTx/>
                <a:uFillTx/>
                <a:latin typeface="Verdana"/>
                <a:cs typeface="Verdana"/>
              </a:endParaRPr>
            </a:p>
            <a:p>
              <a:pPr marL="12065" marR="5080" lvl="0" indent="0" algn="ctr" defTabSz="914400" eaLnBrk="1" fontAlgn="auto" latinLnBrk="0" hangingPunct="1">
                <a:lnSpc>
                  <a:spcPts val="3450"/>
                </a:lnSpc>
                <a:spcBef>
                  <a:spcPts val="490"/>
                </a:spcBef>
                <a:spcAft>
                  <a:spcPts val="0"/>
                </a:spcAft>
                <a:buClrTx/>
                <a:buSzTx/>
                <a:buFontTx/>
                <a:buNone/>
                <a:tabLst/>
                <a:defRPr/>
              </a:pPr>
              <a:r>
                <a:rPr kumimoji="0" sz="3000" b="0" i="0" u="none" strike="noStrike" kern="0" cap="none" spc="-160" normalizeH="0" baseline="0" noProof="0" dirty="0">
                  <a:ln>
                    <a:noFill/>
                  </a:ln>
                  <a:solidFill>
                    <a:srgbClr val="3C2B32"/>
                  </a:solidFill>
                  <a:effectLst/>
                  <a:uLnTx/>
                  <a:uFillTx/>
                  <a:latin typeface="Verdana"/>
                  <a:cs typeface="Verdana"/>
                </a:rPr>
                <a:t>Andrew </a:t>
              </a:r>
              <a:r>
                <a:rPr kumimoji="0" sz="3000" b="0" i="0" u="none" strike="noStrike" kern="0" cap="none" spc="-110" normalizeH="0" baseline="0" noProof="0" dirty="0">
                  <a:ln>
                    <a:noFill/>
                  </a:ln>
                  <a:solidFill>
                    <a:srgbClr val="3C2B32"/>
                  </a:solidFill>
                  <a:effectLst/>
                  <a:uLnTx/>
                  <a:uFillTx/>
                  <a:latin typeface="Verdana"/>
                  <a:cs typeface="Verdana"/>
                </a:rPr>
                <a:t>Johnson’s </a:t>
              </a:r>
              <a:r>
                <a:rPr kumimoji="0" sz="3000" b="0" i="0" u="none" strike="noStrike" kern="0" cap="none" spc="-75" normalizeH="0" baseline="0" noProof="0" dirty="0">
                  <a:ln>
                    <a:noFill/>
                  </a:ln>
                  <a:solidFill>
                    <a:srgbClr val="3C2B32"/>
                  </a:solidFill>
                  <a:effectLst/>
                  <a:uLnTx/>
                  <a:uFillTx/>
                  <a:latin typeface="Verdana"/>
                  <a:cs typeface="Verdana"/>
                </a:rPr>
                <a:t>Land</a:t>
              </a:r>
              <a:r>
                <a:rPr kumimoji="0" sz="3000" b="0" i="0" u="none" strike="noStrike" kern="0" cap="none" spc="-280" normalizeH="0" baseline="0" noProof="0" dirty="0">
                  <a:ln>
                    <a:noFill/>
                  </a:ln>
                  <a:solidFill>
                    <a:srgbClr val="3C2B32"/>
                  </a:solidFill>
                  <a:effectLst/>
                  <a:uLnTx/>
                  <a:uFillTx/>
                  <a:latin typeface="Verdana"/>
                  <a:cs typeface="Verdana"/>
                </a:rPr>
                <a:t> </a:t>
              </a:r>
              <a:r>
                <a:rPr kumimoji="0" sz="3000" b="0" i="0" u="none" strike="noStrike" kern="0" cap="none" spc="-55" normalizeH="0" baseline="0" noProof="0" dirty="0">
                  <a:ln>
                    <a:noFill/>
                  </a:ln>
                  <a:solidFill>
                    <a:srgbClr val="3C2B32"/>
                  </a:solidFill>
                  <a:effectLst/>
                  <a:uLnTx/>
                  <a:uFillTx/>
                  <a:latin typeface="Verdana"/>
                  <a:cs typeface="Verdana"/>
                </a:rPr>
                <a:t>Policies </a:t>
              </a:r>
              <a:endParaRPr kumimoji="0" lang="en-US" sz="3000" b="0" i="0" u="none" strike="noStrike" kern="0" cap="none" spc="-55" normalizeH="0" baseline="0" noProof="0" dirty="0">
                <a:ln>
                  <a:noFill/>
                </a:ln>
                <a:solidFill>
                  <a:srgbClr val="3C2B32"/>
                </a:solidFill>
                <a:effectLst/>
                <a:uLnTx/>
                <a:uFillTx/>
                <a:latin typeface="Verdana"/>
                <a:cs typeface="Verdana"/>
              </a:endParaRPr>
            </a:p>
            <a:p>
              <a:pPr marL="12065" marR="5080" lvl="0" indent="0" algn="ctr" defTabSz="914400" eaLnBrk="1" fontAlgn="auto" latinLnBrk="0" hangingPunct="1">
                <a:lnSpc>
                  <a:spcPts val="3450"/>
                </a:lnSpc>
                <a:spcBef>
                  <a:spcPts val="490"/>
                </a:spcBef>
                <a:spcAft>
                  <a:spcPts val="0"/>
                </a:spcAft>
                <a:buClrTx/>
                <a:buSzTx/>
                <a:buFontTx/>
                <a:buNone/>
                <a:tabLst/>
                <a:defRPr/>
              </a:pPr>
              <a:r>
                <a:rPr kumimoji="0" sz="3000" b="0" i="0" u="none" strike="noStrike" kern="0" cap="none" spc="-90" normalizeH="0" baseline="0" noProof="0" dirty="0">
                  <a:ln>
                    <a:noFill/>
                  </a:ln>
                  <a:solidFill>
                    <a:srgbClr val="3C2B32"/>
                  </a:solidFill>
                  <a:effectLst/>
                  <a:uLnTx/>
                  <a:uFillTx/>
                  <a:latin typeface="Verdana"/>
                  <a:cs typeface="Verdana"/>
                </a:rPr>
                <a:t>and </a:t>
              </a:r>
              <a:r>
                <a:rPr kumimoji="0" sz="3000" b="0" i="0" u="none" strike="noStrike" kern="0" cap="none" spc="-105" normalizeH="0" baseline="0" noProof="0" dirty="0">
                  <a:ln>
                    <a:noFill/>
                  </a:ln>
                  <a:solidFill>
                    <a:srgbClr val="3C2B32"/>
                  </a:solidFill>
                  <a:effectLst/>
                  <a:uLnTx/>
                  <a:uFillTx/>
                  <a:latin typeface="Verdana"/>
                  <a:cs typeface="Verdana"/>
                </a:rPr>
                <a:t>Sharecropping</a:t>
              </a:r>
              <a:r>
                <a:rPr kumimoji="0" sz="3000" b="0" i="0" u="none" strike="noStrike" kern="0" cap="none" spc="-300" normalizeH="0" baseline="0" noProof="0" dirty="0">
                  <a:ln>
                    <a:noFill/>
                  </a:ln>
                  <a:solidFill>
                    <a:srgbClr val="3C2B32"/>
                  </a:solidFill>
                  <a:effectLst/>
                  <a:uLnTx/>
                  <a:uFillTx/>
                  <a:latin typeface="Verdana"/>
                  <a:cs typeface="Verdana"/>
                </a:rPr>
                <a:t> </a:t>
              </a:r>
              <a:r>
                <a:rPr kumimoji="0" sz="3000" b="0" i="0" u="none" strike="noStrike" kern="0" cap="none" spc="-405" normalizeH="0" baseline="0" noProof="0" dirty="0">
                  <a:ln>
                    <a:noFill/>
                  </a:ln>
                  <a:solidFill>
                    <a:srgbClr val="3C2B32"/>
                  </a:solidFill>
                  <a:effectLst/>
                  <a:uLnTx/>
                  <a:uFillTx/>
                  <a:latin typeface="Verdana"/>
                  <a:cs typeface="Verdana"/>
                </a:rPr>
                <a:t>(1865-1880)</a:t>
              </a:r>
              <a:endParaRPr kumimoji="0" sz="3000" b="0" i="0" u="none" strike="noStrike" kern="0" cap="none" spc="0" normalizeH="0" baseline="0" noProof="0" dirty="0">
                <a:ln>
                  <a:noFill/>
                </a:ln>
                <a:solidFill>
                  <a:prstClr val="black"/>
                </a:solidFill>
                <a:effectLst/>
                <a:uLnTx/>
                <a:uFillTx/>
                <a:latin typeface="Verdana"/>
                <a:cs typeface="Verdana"/>
              </a:endParaRPr>
            </a:p>
          </p:txBody>
        </p:sp>
        <p:sp>
          <p:nvSpPr>
            <p:cNvPr id="7" name="object 5">
              <a:extLst>
                <a:ext uri="{FF2B5EF4-FFF2-40B4-BE49-F238E27FC236}">
                  <a16:creationId xmlns:a16="http://schemas.microsoft.com/office/drawing/2014/main" id="{A27AB25E-96B3-47E0-AFE9-E152845F52C4}"/>
                </a:ext>
              </a:extLst>
            </p:cNvPr>
            <p:cNvSpPr/>
            <p:nvPr/>
          </p:nvSpPr>
          <p:spPr>
            <a:xfrm>
              <a:off x="5267261" y="7857591"/>
              <a:ext cx="1924050" cy="1629410"/>
            </a:xfrm>
            <a:custGeom>
              <a:avLst/>
              <a:gdLst/>
              <a:ahLst/>
              <a:cxnLst/>
              <a:rect l="l" t="t" r="r" b="b"/>
              <a:pathLst>
                <a:path w="1924050" h="1629409">
                  <a:moveTo>
                    <a:pt x="1923478" y="0"/>
                  </a:moveTo>
                  <a:lnTo>
                    <a:pt x="0" y="1629308"/>
                  </a:lnTo>
                  <a:lnTo>
                    <a:pt x="1923478" y="1629308"/>
                  </a:lnTo>
                  <a:lnTo>
                    <a:pt x="1923478" y="0"/>
                  </a:lnTo>
                  <a:close/>
                </a:path>
              </a:pathLst>
            </a:custGeom>
            <a:solidFill>
              <a:srgbClr val="E5801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 name="object 14">
              <a:extLst>
                <a:ext uri="{FF2B5EF4-FFF2-40B4-BE49-F238E27FC236}">
                  <a16:creationId xmlns:a16="http://schemas.microsoft.com/office/drawing/2014/main" id="{ACAD6BAC-2BB7-43EB-A3EA-F35ABFAA2EE2}"/>
                </a:ext>
              </a:extLst>
            </p:cNvPr>
            <p:cNvSpPr/>
            <p:nvPr/>
          </p:nvSpPr>
          <p:spPr>
            <a:xfrm>
              <a:off x="518023" y="5367088"/>
              <a:ext cx="2244648" cy="1899462"/>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9" name="object 15">
              <a:extLst>
                <a:ext uri="{FF2B5EF4-FFF2-40B4-BE49-F238E27FC236}">
                  <a16:creationId xmlns:a16="http://schemas.microsoft.com/office/drawing/2014/main" id="{C9C54F1F-2D80-4A46-A750-7A561FE9E8A5}"/>
                </a:ext>
              </a:extLst>
            </p:cNvPr>
            <p:cNvGrpSpPr/>
            <p:nvPr/>
          </p:nvGrpSpPr>
          <p:grpSpPr>
            <a:xfrm>
              <a:off x="1618046" y="5319360"/>
              <a:ext cx="6105686" cy="4124135"/>
              <a:chOff x="1618046" y="5319360"/>
              <a:chExt cx="6105686" cy="4124135"/>
            </a:xfrm>
          </p:grpSpPr>
          <p:sp>
            <p:nvSpPr>
              <p:cNvPr id="10" name="object 16">
                <a:extLst>
                  <a:ext uri="{FF2B5EF4-FFF2-40B4-BE49-F238E27FC236}">
                    <a16:creationId xmlns:a16="http://schemas.microsoft.com/office/drawing/2014/main" id="{E2890FEE-B065-4BDC-A554-DD570E0BF3EE}"/>
                  </a:ext>
                </a:extLst>
              </p:cNvPr>
              <p:cNvSpPr/>
              <p:nvPr/>
            </p:nvSpPr>
            <p:spPr>
              <a:xfrm>
                <a:off x="1618046" y="6348849"/>
                <a:ext cx="641515" cy="244411"/>
              </a:xfrm>
              <a:prstGeom prst="rect">
                <a:avLst/>
              </a:prstGeom>
              <a:blipFill>
                <a:blip r:embed="rId4" cstate="print"/>
                <a:stretch>
                  <a:fillRect/>
                </a:stretch>
              </a:blip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 name="object 17">
                <a:extLst>
                  <a:ext uri="{FF2B5EF4-FFF2-40B4-BE49-F238E27FC236}">
                    <a16:creationId xmlns:a16="http://schemas.microsoft.com/office/drawing/2014/main" id="{C2D1648B-6131-4D43-BA92-6E5189920181}"/>
                  </a:ext>
                </a:extLst>
              </p:cNvPr>
              <p:cNvSpPr/>
              <p:nvPr/>
            </p:nvSpPr>
            <p:spPr>
              <a:xfrm>
                <a:off x="7683184" y="5319360"/>
                <a:ext cx="40548" cy="42761"/>
              </a:xfrm>
              <a:custGeom>
                <a:avLst/>
                <a:gdLst/>
                <a:ahLst/>
                <a:cxnLst/>
                <a:rect l="l" t="t" r="r" b="b"/>
                <a:pathLst>
                  <a:path w="64769" h="55245">
                    <a:moveTo>
                      <a:pt x="0" y="54749"/>
                    </a:moveTo>
                    <a:lnTo>
                      <a:pt x="64693" y="54749"/>
                    </a:lnTo>
                    <a:lnTo>
                      <a:pt x="64693" y="0"/>
                    </a:lnTo>
                    <a:lnTo>
                      <a:pt x="0" y="54749"/>
                    </a:lnTo>
                    <a:close/>
                  </a:path>
                </a:pathLst>
              </a:custGeom>
              <a:solidFill>
                <a:schemeClr val="bg1"/>
              </a:solidFill>
              <a:ln w="3175">
                <a:solidFill>
                  <a:schemeClr val="bg1"/>
                </a:solidFill>
              </a:ln>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sp>
            <p:nvSpPr>
              <p:cNvPr id="12" name="object 18">
                <a:extLst>
                  <a:ext uri="{FF2B5EF4-FFF2-40B4-BE49-F238E27FC236}">
                    <a16:creationId xmlns:a16="http://schemas.microsoft.com/office/drawing/2014/main" id="{BB39BAEC-7D59-41E4-8F42-FEA2F6273C53}"/>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object 19">
                <a:extLst>
                  <a:ext uri="{FF2B5EF4-FFF2-40B4-BE49-F238E27FC236}">
                    <a16:creationId xmlns:a16="http://schemas.microsoft.com/office/drawing/2014/main" id="{18B6CFCD-E062-45D1-80C2-A76DF361F6ED}"/>
                  </a:ext>
                </a:extLst>
              </p:cNvPr>
              <p:cNvSpPr/>
              <p:nvPr/>
            </p:nvSpPr>
            <p:spPr>
              <a:xfrm>
                <a:off x="6396367" y="8854969"/>
                <a:ext cx="325602" cy="295848"/>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20">
                <a:extLst>
                  <a:ext uri="{FF2B5EF4-FFF2-40B4-BE49-F238E27FC236}">
                    <a16:creationId xmlns:a16="http://schemas.microsoft.com/office/drawing/2014/main" id="{EB44CF9C-5DA5-4230-8B34-E106D0CC82B4}"/>
                  </a:ext>
                </a:extLst>
              </p:cNvPr>
              <p:cNvSpPr/>
              <p:nvPr/>
            </p:nvSpPr>
            <p:spPr>
              <a:xfrm>
                <a:off x="6065215" y="9249012"/>
                <a:ext cx="1078534" cy="194483"/>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198031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97523" y="688658"/>
            <a:ext cx="7488160" cy="5609487"/>
            <a:chOff x="647290" y="474819"/>
            <a:chExt cx="6413850" cy="4578357"/>
          </a:xfrm>
        </p:grpSpPr>
        <p:sp>
          <p:nvSpPr>
            <p:cNvPr id="5" name="object 5">
              <a:extLst>
                <a:ext uri="{FF2B5EF4-FFF2-40B4-BE49-F238E27FC236}">
                  <a16:creationId xmlns:a16="http://schemas.microsoft.com/office/drawing/2014/main" id="{CA2BF1CF-C39F-462D-85E9-1E87BDB47E7A}"/>
                </a:ext>
              </a:extLst>
            </p:cNvPr>
            <p:cNvSpPr txBox="1"/>
            <p:nvPr/>
          </p:nvSpPr>
          <p:spPr>
            <a:xfrm>
              <a:off x="671770" y="474819"/>
              <a:ext cx="6389370" cy="2284886"/>
            </a:xfrm>
            <a:prstGeom prst="rect">
              <a:avLst/>
            </a:prstGeom>
          </p:spPr>
          <p:txBody>
            <a:bodyPr vert="horz" wrap="square" lIns="0" tIns="130810" rIns="0" bIns="0" rtlCol="0">
              <a:spAutoFit/>
            </a:bodyPr>
            <a:lstStyle/>
            <a:p>
              <a:pPr marL="12700">
                <a:spcBef>
                  <a:spcPts val="1030"/>
                </a:spcBef>
              </a:pPr>
              <a:r>
                <a:rPr lang="en-US" sz="2400" spc="-40" dirty="0">
                  <a:solidFill>
                    <a:srgbClr val="E5801C"/>
                  </a:solidFill>
                  <a:latin typeface="Trebuchet MS"/>
                  <a:cs typeface="Trebuchet MS"/>
                </a:rPr>
                <a:t>Policy </a:t>
              </a:r>
              <a:r>
                <a:rPr lang="en-US" sz="2400" spc="-5" dirty="0">
                  <a:solidFill>
                    <a:srgbClr val="E5801C"/>
                  </a:solidFill>
                  <a:latin typeface="Trebuchet MS"/>
                  <a:cs typeface="Trebuchet MS"/>
                </a:rPr>
                <a:t>#2 </a:t>
              </a:r>
              <a:r>
                <a:rPr lang="en-US" sz="2400" b="1" spc="-170" dirty="0">
                  <a:solidFill>
                    <a:srgbClr val="E5801C"/>
                  </a:solidFill>
                  <a:latin typeface="Verdana"/>
                  <a:cs typeface="Verdana"/>
                </a:rPr>
                <a:t>Land</a:t>
              </a:r>
              <a:r>
                <a:rPr lang="en-US" sz="2400" b="1" spc="-30" dirty="0">
                  <a:solidFill>
                    <a:srgbClr val="E5801C"/>
                  </a:solidFill>
                  <a:latin typeface="Verdana"/>
                  <a:cs typeface="Verdana"/>
                </a:rPr>
                <a:t> </a:t>
              </a:r>
              <a:r>
                <a:rPr lang="en-US" sz="2400" b="1" spc="-170" dirty="0">
                  <a:solidFill>
                    <a:srgbClr val="E5801C"/>
                  </a:solidFill>
                  <a:latin typeface="Verdana"/>
                  <a:cs typeface="Verdana"/>
                </a:rPr>
                <a:t>Seizures</a:t>
              </a:r>
              <a:endParaRPr lang="en-US" sz="2400" dirty="0">
                <a:latin typeface="Verdana"/>
                <a:cs typeface="Verdana"/>
              </a:endParaRPr>
            </a:p>
            <a:p>
              <a:pPr marL="12700" marR="5080">
                <a:lnSpc>
                  <a:spcPts val="2000"/>
                </a:lnSpc>
                <a:spcBef>
                  <a:spcPts val="690"/>
                </a:spcBef>
              </a:pPr>
              <a:r>
                <a:rPr lang="en-US" sz="2000" spc="-45" dirty="0">
                  <a:solidFill>
                    <a:srgbClr val="3C2B32"/>
                  </a:solidFill>
                  <a:cs typeface="Verdana"/>
                </a:rPr>
                <a:t>From </a:t>
              </a:r>
              <a:r>
                <a:rPr lang="en-US" sz="2000" spc="-135" dirty="0">
                  <a:solidFill>
                    <a:srgbClr val="3C2B32"/>
                  </a:solidFill>
                  <a:cs typeface="Verdana"/>
                </a:rPr>
                <a:t>1865 </a:t>
              </a:r>
              <a:r>
                <a:rPr lang="en-US" sz="2000" spc="-75" dirty="0">
                  <a:solidFill>
                    <a:srgbClr val="3C2B32"/>
                  </a:solidFill>
                  <a:cs typeface="Verdana"/>
                </a:rPr>
                <a:t>on, </a:t>
              </a:r>
              <a:r>
                <a:rPr lang="en-US" sz="2000" spc="-5" dirty="0">
                  <a:solidFill>
                    <a:srgbClr val="3C2B32"/>
                  </a:solidFill>
                  <a:cs typeface="Verdana"/>
                </a:rPr>
                <a:t>Blacks could </a:t>
              </a:r>
              <a:r>
                <a:rPr lang="en-US" sz="2000" spc="-45" dirty="0">
                  <a:solidFill>
                    <a:srgbClr val="3C2B32"/>
                  </a:solidFill>
                  <a:cs typeface="Verdana"/>
                </a:rPr>
                <a:t>have </a:t>
              </a:r>
              <a:r>
                <a:rPr lang="en-US" sz="2000" spc="-50" dirty="0">
                  <a:solidFill>
                    <a:srgbClr val="3C2B32"/>
                  </a:solidFill>
                  <a:cs typeface="Verdana"/>
                </a:rPr>
                <a:t>their </a:t>
              </a:r>
              <a:r>
                <a:rPr lang="en-US" sz="2000" spc="-20" dirty="0">
                  <a:solidFill>
                    <a:srgbClr val="3C2B32"/>
                  </a:solidFill>
                  <a:cs typeface="Verdana"/>
                </a:rPr>
                <a:t>land </a:t>
              </a:r>
              <a:r>
                <a:rPr lang="en-US" sz="2000" spc="-10" dirty="0">
                  <a:solidFill>
                    <a:srgbClr val="3C2B32"/>
                  </a:solidFill>
                  <a:cs typeface="Verdana"/>
                </a:rPr>
                <a:t>seized </a:t>
              </a:r>
              <a:r>
                <a:rPr lang="en-US" sz="2000" spc="-40" dirty="0">
                  <a:solidFill>
                    <a:srgbClr val="3C2B32"/>
                  </a:solidFill>
                  <a:cs typeface="Verdana"/>
                </a:rPr>
                <a:t>to </a:t>
              </a:r>
              <a:r>
                <a:rPr lang="en-US" sz="2000" spc="-25" dirty="0">
                  <a:solidFill>
                    <a:srgbClr val="3C2B32"/>
                  </a:solidFill>
                  <a:cs typeface="Verdana"/>
                </a:rPr>
                <a:t>pay </a:t>
              </a:r>
              <a:r>
                <a:rPr lang="en-US" sz="2000" spc="-20" dirty="0">
                  <a:solidFill>
                    <a:srgbClr val="3C2B32"/>
                  </a:solidFill>
                  <a:cs typeface="Verdana"/>
                </a:rPr>
                <a:t>sharecropping </a:t>
              </a:r>
              <a:r>
                <a:rPr lang="en-US" sz="2000" spc="-15" dirty="0">
                  <a:solidFill>
                    <a:srgbClr val="3C2B32"/>
                  </a:solidFill>
                  <a:cs typeface="Verdana"/>
                </a:rPr>
                <a:t>debts—or </a:t>
              </a:r>
              <a:r>
                <a:rPr lang="en-US" sz="2000" spc="-40" dirty="0">
                  <a:solidFill>
                    <a:srgbClr val="3C2B32"/>
                  </a:solidFill>
                  <a:cs typeface="Verdana"/>
                </a:rPr>
                <a:t>simply  </a:t>
              </a:r>
              <a:r>
                <a:rPr lang="en-US" sz="2000" spc="5" dirty="0">
                  <a:solidFill>
                    <a:srgbClr val="3C2B32"/>
                  </a:solidFill>
                  <a:cs typeface="Verdana"/>
                </a:rPr>
                <a:t>because </a:t>
              </a:r>
              <a:r>
                <a:rPr lang="en-US" sz="2000" spc="-50" dirty="0">
                  <a:solidFill>
                    <a:srgbClr val="3C2B32"/>
                  </a:solidFill>
                  <a:cs typeface="Verdana"/>
                </a:rPr>
                <a:t>white </a:t>
              </a:r>
              <a:r>
                <a:rPr lang="en-US" sz="2000" spc="-30" dirty="0">
                  <a:solidFill>
                    <a:srgbClr val="3C2B32"/>
                  </a:solidFill>
                  <a:cs typeface="Verdana"/>
                </a:rPr>
                <a:t>landowners </a:t>
              </a:r>
              <a:r>
                <a:rPr lang="en-US" sz="2000" spc="-5" dirty="0">
                  <a:solidFill>
                    <a:srgbClr val="3C2B32"/>
                  </a:solidFill>
                  <a:cs typeface="Verdana"/>
                </a:rPr>
                <a:t>declared </a:t>
              </a:r>
              <a:r>
                <a:rPr lang="en-US" sz="2000" spc="-55" dirty="0">
                  <a:solidFill>
                    <a:srgbClr val="3C2B32"/>
                  </a:solidFill>
                  <a:cs typeface="Verdana"/>
                </a:rPr>
                <a:t>that </a:t>
              </a:r>
              <a:r>
                <a:rPr lang="en-US" sz="2000" dirty="0">
                  <a:solidFill>
                    <a:srgbClr val="3C2B32"/>
                  </a:solidFill>
                  <a:cs typeface="Verdana"/>
                </a:rPr>
                <a:t>Black </a:t>
              </a:r>
              <a:r>
                <a:rPr lang="en-US" sz="2000" spc="-45" dirty="0">
                  <a:solidFill>
                    <a:srgbClr val="3C2B32"/>
                  </a:solidFill>
                  <a:cs typeface="Verdana"/>
                </a:rPr>
                <a:t>farmers </a:t>
              </a:r>
              <a:r>
                <a:rPr lang="en-US" sz="2000" spc="-40" dirty="0">
                  <a:solidFill>
                    <a:srgbClr val="3C2B32"/>
                  </a:solidFill>
                  <a:cs typeface="Verdana"/>
                </a:rPr>
                <a:t>or </a:t>
              </a:r>
              <a:r>
                <a:rPr lang="en-US" sz="2000" spc="-10" dirty="0">
                  <a:solidFill>
                    <a:srgbClr val="3C2B32"/>
                  </a:solidFill>
                  <a:cs typeface="Verdana"/>
                </a:rPr>
                <a:t>businesses </a:t>
              </a:r>
              <a:r>
                <a:rPr lang="en-US" sz="2000" spc="-45" dirty="0">
                  <a:solidFill>
                    <a:srgbClr val="3C2B32"/>
                  </a:solidFill>
                  <a:cs typeface="Verdana"/>
                </a:rPr>
                <a:t>were in </a:t>
              </a:r>
              <a:r>
                <a:rPr lang="en-US" sz="2000" spc="-40" dirty="0">
                  <a:solidFill>
                    <a:srgbClr val="3C2B32"/>
                  </a:solidFill>
                  <a:cs typeface="Verdana"/>
                </a:rPr>
                <a:t>debt. </a:t>
              </a:r>
              <a:r>
                <a:rPr lang="en-US" sz="2000" spc="-15" dirty="0">
                  <a:solidFill>
                    <a:srgbClr val="3C2B32"/>
                  </a:solidFill>
                  <a:cs typeface="Verdana"/>
                </a:rPr>
                <a:t>Blacks  </a:t>
              </a:r>
              <a:r>
                <a:rPr lang="en-US" sz="2000" spc="-5" dirty="0">
                  <a:solidFill>
                    <a:srgbClr val="3C2B32"/>
                  </a:solidFill>
                  <a:cs typeface="Verdana"/>
                </a:rPr>
                <a:t>could </a:t>
              </a:r>
              <a:r>
                <a:rPr lang="en-US" sz="2000" spc="-45" dirty="0">
                  <a:solidFill>
                    <a:srgbClr val="3C2B32"/>
                  </a:solidFill>
                  <a:cs typeface="Verdana"/>
                </a:rPr>
                <a:t>not </a:t>
              </a:r>
              <a:r>
                <a:rPr lang="en-US" sz="2000" spc="-50" dirty="0">
                  <a:solidFill>
                    <a:srgbClr val="3C2B32"/>
                  </a:solidFill>
                  <a:cs typeface="Verdana"/>
                </a:rPr>
                <a:t>fight </a:t>
              </a:r>
              <a:r>
                <a:rPr lang="en-US" sz="2000" spc="-25" dirty="0">
                  <a:solidFill>
                    <a:srgbClr val="3C2B32"/>
                  </a:solidFill>
                  <a:cs typeface="Verdana"/>
                </a:rPr>
                <a:t>these </a:t>
              </a:r>
              <a:r>
                <a:rPr lang="en-US" sz="2000" spc="-10" dirty="0">
                  <a:solidFill>
                    <a:srgbClr val="3C2B32"/>
                  </a:solidFill>
                  <a:cs typeface="Verdana"/>
                </a:rPr>
                <a:t>charges </a:t>
              </a:r>
              <a:r>
                <a:rPr lang="en-US" sz="2000" spc="5" dirty="0">
                  <a:solidFill>
                    <a:srgbClr val="3C2B32"/>
                  </a:solidFill>
                  <a:cs typeface="Verdana"/>
                </a:rPr>
                <a:t>because </a:t>
              </a:r>
              <a:r>
                <a:rPr lang="en-US" sz="2000" spc="-50" dirty="0">
                  <a:solidFill>
                    <a:srgbClr val="3C2B32"/>
                  </a:solidFill>
                  <a:cs typeface="Verdana"/>
                </a:rPr>
                <a:t>they </a:t>
              </a:r>
              <a:r>
                <a:rPr lang="en-US" sz="2000" spc="-45" dirty="0">
                  <a:solidFill>
                    <a:srgbClr val="3C2B32"/>
                  </a:solidFill>
                  <a:cs typeface="Verdana"/>
                </a:rPr>
                <a:t>were </a:t>
              </a:r>
              <a:r>
                <a:rPr lang="en-US" sz="2000" spc="-30" dirty="0">
                  <a:solidFill>
                    <a:srgbClr val="3C2B32"/>
                  </a:solidFill>
                  <a:cs typeface="Verdana"/>
                </a:rPr>
                <a:t>legally </a:t>
              </a:r>
              <a:r>
                <a:rPr lang="en-US" sz="2000" spc="-25" dirty="0">
                  <a:solidFill>
                    <a:srgbClr val="3C2B32"/>
                  </a:solidFill>
                  <a:cs typeface="Verdana"/>
                </a:rPr>
                <a:t>prohibited </a:t>
              </a:r>
              <a:r>
                <a:rPr lang="en-US" sz="2000" spc="-55" dirty="0">
                  <a:solidFill>
                    <a:srgbClr val="3C2B32"/>
                  </a:solidFill>
                  <a:cs typeface="Verdana"/>
                </a:rPr>
                <a:t>from </a:t>
              </a:r>
              <a:r>
                <a:rPr lang="en-US" sz="2000" spc="-25" dirty="0">
                  <a:solidFill>
                    <a:srgbClr val="3C2B32"/>
                  </a:solidFill>
                  <a:cs typeface="Verdana"/>
                </a:rPr>
                <a:t>suing </a:t>
              </a:r>
              <a:r>
                <a:rPr lang="en-US" sz="2000" spc="-40" dirty="0">
                  <a:solidFill>
                    <a:srgbClr val="3C2B32"/>
                  </a:solidFill>
                  <a:cs typeface="Verdana"/>
                </a:rPr>
                <a:t>whites </a:t>
              </a:r>
              <a:r>
                <a:rPr lang="en-US" sz="2000" spc="-45" dirty="0">
                  <a:solidFill>
                    <a:srgbClr val="3C2B32"/>
                  </a:solidFill>
                  <a:cs typeface="Verdana"/>
                </a:rPr>
                <a:t>in  </a:t>
              </a:r>
              <a:r>
                <a:rPr lang="en-US" sz="2000" spc="-50" dirty="0">
                  <a:solidFill>
                    <a:srgbClr val="3C2B32"/>
                  </a:solidFill>
                  <a:cs typeface="Verdana"/>
                </a:rPr>
                <a:t>court. </a:t>
              </a:r>
              <a:r>
                <a:rPr lang="en-US" sz="2000" spc="-110" dirty="0">
                  <a:solidFill>
                    <a:srgbClr val="3C2B32"/>
                  </a:solidFill>
                  <a:cs typeface="Verdana"/>
                </a:rPr>
                <a:t>In </a:t>
              </a:r>
              <a:r>
                <a:rPr lang="en-US" sz="2000" spc="-40" dirty="0">
                  <a:solidFill>
                    <a:srgbClr val="3C2B32"/>
                  </a:solidFill>
                  <a:cs typeface="Verdana"/>
                </a:rPr>
                <a:t>addition, </a:t>
              </a:r>
              <a:r>
                <a:rPr lang="en-US" sz="2000" spc="-55" dirty="0">
                  <a:solidFill>
                    <a:srgbClr val="3C2B32"/>
                  </a:solidFill>
                  <a:cs typeface="Verdana"/>
                </a:rPr>
                <a:t>from </a:t>
              </a:r>
              <a:r>
                <a:rPr lang="en-US" sz="2000" spc="-140" dirty="0">
                  <a:solidFill>
                    <a:srgbClr val="3C2B32"/>
                  </a:solidFill>
                  <a:cs typeface="Verdana"/>
                </a:rPr>
                <a:t>1949-1970, </a:t>
              </a:r>
              <a:r>
                <a:rPr lang="en-US" sz="2000" spc="-15" dirty="0">
                  <a:solidFill>
                    <a:srgbClr val="3C2B32"/>
                  </a:solidFill>
                  <a:cs typeface="Verdana"/>
                </a:rPr>
                <a:t>one </a:t>
              </a:r>
              <a:r>
                <a:rPr lang="en-US" sz="2000" spc="-45" dirty="0">
                  <a:solidFill>
                    <a:srgbClr val="3C2B32"/>
                  </a:solidFill>
                  <a:cs typeface="Verdana"/>
                </a:rPr>
                <a:t>million </a:t>
              </a:r>
              <a:r>
                <a:rPr lang="en-US" sz="2000" spc="5" dirty="0">
                  <a:solidFill>
                    <a:srgbClr val="3C2B32"/>
                  </a:solidFill>
                  <a:cs typeface="Verdana"/>
                </a:rPr>
                <a:t>people </a:t>
              </a:r>
              <a:r>
                <a:rPr lang="en-US" sz="2000" spc="-30" dirty="0">
                  <a:solidFill>
                    <a:srgbClr val="3C2B32"/>
                  </a:solidFill>
                  <a:cs typeface="Verdana"/>
                </a:rPr>
                <a:t>lost </a:t>
              </a:r>
              <a:r>
                <a:rPr lang="en-US" sz="2000" spc="-50" dirty="0">
                  <a:solidFill>
                    <a:srgbClr val="3C2B32"/>
                  </a:solidFill>
                  <a:cs typeface="Verdana"/>
                </a:rPr>
                <a:t>their </a:t>
              </a:r>
              <a:r>
                <a:rPr lang="en-US" sz="2000" spc="-20" dirty="0">
                  <a:solidFill>
                    <a:srgbClr val="3C2B32"/>
                  </a:solidFill>
                  <a:cs typeface="Verdana"/>
                </a:rPr>
                <a:t>land </a:t>
              </a:r>
              <a:r>
                <a:rPr lang="en-US" sz="2000" spc="-40" dirty="0">
                  <a:solidFill>
                    <a:srgbClr val="3C2B32"/>
                  </a:solidFill>
                  <a:cs typeface="Verdana"/>
                </a:rPr>
                <a:t>to </a:t>
              </a:r>
              <a:r>
                <a:rPr lang="en-US" sz="2000" spc="-10" dirty="0">
                  <a:solidFill>
                    <a:srgbClr val="3C2B32"/>
                  </a:solidFill>
                  <a:cs typeface="Verdana"/>
                </a:rPr>
                <a:t>abuses </a:t>
              </a:r>
              <a:r>
                <a:rPr lang="en-US" sz="2000" spc="-20" dirty="0">
                  <a:solidFill>
                    <a:srgbClr val="3C2B32"/>
                  </a:solidFill>
                  <a:cs typeface="Verdana"/>
                </a:rPr>
                <a:t>of </a:t>
              </a:r>
              <a:r>
                <a:rPr lang="en-US" sz="2000" spc="-40" dirty="0">
                  <a:solidFill>
                    <a:srgbClr val="3C2B32"/>
                  </a:solidFill>
                  <a:cs typeface="Verdana"/>
                </a:rPr>
                <a:t>the </a:t>
              </a:r>
              <a:r>
                <a:rPr lang="en-US" sz="2000" spc="-30" dirty="0">
                  <a:solidFill>
                    <a:srgbClr val="3C2B32"/>
                  </a:solidFill>
                  <a:cs typeface="Verdana"/>
                </a:rPr>
                <a:t>power</a:t>
              </a:r>
              <a:r>
                <a:rPr lang="en-US" sz="2000" spc="-195" dirty="0">
                  <a:solidFill>
                    <a:srgbClr val="3C2B32"/>
                  </a:solidFill>
                  <a:cs typeface="Verdana"/>
                </a:rPr>
                <a:t> </a:t>
              </a:r>
              <a:r>
                <a:rPr lang="en-US" sz="2000" spc="-20" dirty="0">
                  <a:solidFill>
                    <a:srgbClr val="3C2B32"/>
                  </a:solidFill>
                  <a:cs typeface="Verdana"/>
                </a:rPr>
                <a:t>of  </a:t>
              </a:r>
              <a:r>
                <a:rPr lang="en-US" sz="2000" spc="-45" dirty="0">
                  <a:solidFill>
                    <a:srgbClr val="3C2B32"/>
                  </a:solidFill>
                  <a:cs typeface="Verdana"/>
                </a:rPr>
                <a:t>eminent </a:t>
              </a:r>
              <a:r>
                <a:rPr lang="en-US" sz="2000" spc="-50" dirty="0">
                  <a:solidFill>
                    <a:srgbClr val="3C2B32"/>
                  </a:solidFill>
                  <a:cs typeface="Verdana"/>
                </a:rPr>
                <a:t>domain, </a:t>
              </a:r>
              <a:r>
                <a:rPr lang="en-US" sz="2000" spc="-30" dirty="0">
                  <a:solidFill>
                    <a:srgbClr val="3C2B32"/>
                  </a:solidFill>
                  <a:cs typeface="Verdana"/>
                </a:rPr>
                <a:t>which </a:t>
              </a:r>
              <a:r>
                <a:rPr lang="en-US" sz="2000" spc="-35" dirty="0">
                  <a:solidFill>
                    <a:srgbClr val="3C2B32"/>
                  </a:solidFill>
                  <a:cs typeface="Verdana"/>
                </a:rPr>
                <a:t>allows </a:t>
              </a:r>
              <a:r>
                <a:rPr lang="en-US" sz="2000" spc="-5" dirty="0">
                  <a:solidFill>
                    <a:srgbClr val="3C2B32"/>
                  </a:solidFill>
                  <a:cs typeface="Verdana"/>
                </a:rPr>
                <a:t>local </a:t>
              </a:r>
              <a:r>
                <a:rPr lang="en-US" sz="2000" spc="-40" dirty="0">
                  <a:solidFill>
                    <a:srgbClr val="3C2B32"/>
                  </a:solidFill>
                  <a:cs typeface="Verdana"/>
                </a:rPr>
                <a:t>governments to </a:t>
              </a:r>
              <a:r>
                <a:rPr lang="en-US" sz="2000" spc="-15" dirty="0">
                  <a:solidFill>
                    <a:srgbClr val="3C2B32"/>
                  </a:solidFill>
                  <a:cs typeface="Verdana"/>
                </a:rPr>
                <a:t>seize </a:t>
              </a:r>
              <a:r>
                <a:rPr lang="en-US" sz="2000" spc="-45" dirty="0">
                  <a:solidFill>
                    <a:srgbClr val="3C2B32"/>
                  </a:solidFill>
                  <a:cs typeface="Verdana"/>
                </a:rPr>
                <a:t>private </a:t>
              </a:r>
              <a:r>
                <a:rPr lang="en-US" sz="2000" spc="-60" dirty="0">
                  <a:solidFill>
                    <a:srgbClr val="3C2B32"/>
                  </a:solidFill>
                  <a:cs typeface="Verdana"/>
                </a:rPr>
                <a:t>property. </a:t>
              </a:r>
              <a:r>
                <a:rPr lang="en-US" sz="2000" spc="-30" dirty="0">
                  <a:solidFill>
                    <a:srgbClr val="3C2B32"/>
                  </a:solidFill>
                  <a:cs typeface="Verdana"/>
                </a:rPr>
                <a:t>About </a:t>
              </a:r>
              <a:r>
                <a:rPr lang="en-US" sz="2000" spc="-90" dirty="0">
                  <a:solidFill>
                    <a:srgbClr val="3C2B32"/>
                  </a:solidFill>
                  <a:cs typeface="Verdana"/>
                </a:rPr>
                <a:t>70 </a:t>
              </a:r>
              <a:r>
                <a:rPr lang="en-US" sz="2000" spc="-20" dirty="0">
                  <a:solidFill>
                    <a:srgbClr val="3C2B32"/>
                  </a:solidFill>
                  <a:cs typeface="Verdana"/>
                </a:rPr>
                <a:t>percent  of </a:t>
              </a:r>
              <a:r>
                <a:rPr lang="en-US" sz="2000" spc="-25" dirty="0">
                  <a:solidFill>
                    <a:srgbClr val="3C2B32"/>
                  </a:solidFill>
                  <a:cs typeface="Verdana"/>
                </a:rPr>
                <a:t>these </a:t>
              </a:r>
              <a:r>
                <a:rPr lang="en-US" sz="2000" spc="-35" dirty="0">
                  <a:solidFill>
                    <a:srgbClr val="3C2B32"/>
                  </a:solidFill>
                  <a:cs typeface="Verdana"/>
                </a:rPr>
                <a:t>families </a:t>
              </a:r>
              <a:r>
                <a:rPr lang="en-US" sz="2000" spc="-45" dirty="0">
                  <a:solidFill>
                    <a:srgbClr val="3C2B32"/>
                  </a:solidFill>
                  <a:cs typeface="Verdana"/>
                </a:rPr>
                <a:t>were </a:t>
              </a:r>
              <a:r>
                <a:rPr lang="en-US" sz="2000" spc="-30" dirty="0">
                  <a:solidFill>
                    <a:srgbClr val="3C2B32"/>
                  </a:solidFill>
                  <a:cs typeface="Verdana"/>
                </a:rPr>
                <a:t>African</a:t>
              </a:r>
              <a:r>
                <a:rPr lang="en-US" sz="2000" spc="-155" dirty="0">
                  <a:solidFill>
                    <a:srgbClr val="3C2B32"/>
                  </a:solidFill>
                  <a:cs typeface="Verdana"/>
                </a:rPr>
                <a:t> </a:t>
              </a:r>
              <a:r>
                <a:rPr lang="en-US" sz="2000" spc="-45" dirty="0">
                  <a:solidFill>
                    <a:srgbClr val="3C2B32"/>
                  </a:solidFill>
                  <a:cs typeface="Verdana"/>
                </a:rPr>
                <a:t>American.</a:t>
              </a:r>
              <a:endParaRPr lang="en-US" sz="2000" dirty="0">
                <a:cs typeface="Verdana"/>
              </a:endParaRPr>
            </a:p>
            <a:p>
              <a:pPr marL="12700">
                <a:spcBef>
                  <a:spcPts val="1030"/>
                </a:spcBef>
              </a:pPr>
              <a:endParaRPr sz="1850" dirty="0">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49012" y="2521927"/>
              <a:ext cx="1017270" cy="167467"/>
            </a:xfrm>
            <a:prstGeom prst="rect">
              <a:avLst/>
            </a:prstGeom>
            <a:solidFill>
              <a:srgbClr val="E5801C"/>
            </a:solidFill>
          </p:spPr>
          <p:txBody>
            <a:bodyPr vert="horz" wrap="square" lIns="0" tIns="0" rIns="0" bIns="0" rtlCol="0">
              <a:spAutoFit/>
            </a:bodyPr>
            <a:lstStyle/>
            <a:p>
              <a:pPr marL="171450">
                <a:lnSpc>
                  <a:spcPts val="1614"/>
                </a:lnSpc>
              </a:pPr>
              <a:r>
                <a:rPr sz="1600" b="1" spc="-200" dirty="0">
                  <a:solidFill>
                    <a:srgbClr val="FFFFFF"/>
                  </a:solidFill>
                  <a:latin typeface="Verdana"/>
                  <a:cs typeface="Verdana"/>
                </a:rPr>
                <a:t>ACTION</a:t>
              </a:r>
              <a:endParaRPr sz="16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647290" y="2630130"/>
              <a:ext cx="6195060" cy="2423046"/>
            </a:xfrm>
            <a:prstGeom prst="rect">
              <a:avLst/>
            </a:prstGeom>
          </p:spPr>
          <p:txBody>
            <a:bodyPr vert="horz" wrap="square" lIns="0" tIns="54610" rIns="0" bIns="0" rtlCol="0">
              <a:spAutoFit/>
            </a:bodyPr>
            <a:lstStyle/>
            <a:p>
              <a:pPr marL="12700">
                <a:spcBef>
                  <a:spcPts val="43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279400" indent="-200025">
                <a:lnSpc>
                  <a:spcPts val="1900"/>
                </a:lnSpc>
                <a:spcBef>
                  <a:spcPts val="409"/>
                </a:spcBef>
                <a:buSzPct val="95652"/>
                <a:buFont typeface="Verdana"/>
                <a:buChar char="•"/>
                <a:tabLst>
                  <a:tab pos="212090" algn="l"/>
                  <a:tab pos="212725" algn="l"/>
                </a:tabLst>
              </a:pPr>
              <a:r>
                <a:rPr lang="en-US" sz="2000" i="1" spc="-20" dirty="0">
                  <a:solidFill>
                    <a:srgbClr val="3C2B32"/>
                  </a:solidFill>
                  <a:cs typeface="Verdana"/>
                </a:rPr>
                <a:t>Add </a:t>
              </a:r>
              <a:r>
                <a:rPr lang="en-US" sz="2000" i="1" spc="-45" dirty="0">
                  <a:solidFill>
                    <a:srgbClr val="3C2B32"/>
                  </a:solidFill>
                  <a:cs typeface="Verdana"/>
                </a:rPr>
                <a:t>one land </a:t>
              </a:r>
              <a:r>
                <a:rPr lang="en-US" sz="2000" i="1" spc="-30" dirty="0">
                  <a:solidFill>
                    <a:srgbClr val="3C2B32"/>
                  </a:solidFill>
                  <a:cs typeface="Verdana"/>
                </a:rPr>
                <a:t>card </a:t>
              </a:r>
              <a:r>
                <a:rPr lang="en-US" sz="2000" i="1" spc="-45" dirty="0">
                  <a:solidFill>
                    <a:srgbClr val="3C2B32"/>
                  </a:solidFill>
                  <a:cs typeface="Verdana"/>
                </a:rPr>
                <a:t>and </a:t>
              </a:r>
              <a:r>
                <a:rPr lang="en-US" sz="2000" i="1" spc="-85" dirty="0">
                  <a:solidFill>
                    <a:srgbClr val="3C2B32"/>
                  </a:solidFill>
                  <a:cs typeface="Verdana"/>
                </a:rPr>
                <a:t>two </a:t>
              </a:r>
              <a:r>
                <a:rPr lang="en-US" sz="2000" i="1" spc="-75" dirty="0">
                  <a:solidFill>
                    <a:srgbClr val="3C2B32"/>
                  </a:solidFill>
                  <a:cs typeface="Verdana"/>
                </a:rPr>
                <a:t>money </a:t>
              </a:r>
              <a:r>
                <a:rPr lang="en-US" sz="2000" i="1" spc="-30" dirty="0">
                  <a:solidFill>
                    <a:srgbClr val="3C2B32"/>
                  </a:solidFill>
                  <a:cs typeface="Verdana"/>
                </a:rPr>
                <a:t>cards </a:t>
              </a:r>
              <a:r>
                <a:rPr lang="en-US" sz="2000" i="1" spc="-70" dirty="0">
                  <a:solidFill>
                    <a:srgbClr val="3C2B32"/>
                  </a:solidFill>
                  <a:cs typeface="Verdana"/>
                </a:rPr>
                <a:t>for having the </a:t>
              </a:r>
              <a:r>
                <a:rPr lang="en-US" sz="2000" i="1" spc="-40" dirty="0">
                  <a:solidFill>
                    <a:srgbClr val="3C2B32"/>
                  </a:solidFill>
                  <a:cs typeface="Verdana"/>
                </a:rPr>
                <a:t>legal </a:t>
              </a:r>
              <a:r>
                <a:rPr lang="en-US" sz="2000" i="1" spc="-60" dirty="0">
                  <a:solidFill>
                    <a:srgbClr val="3C2B32"/>
                  </a:solidFill>
                  <a:cs typeface="Verdana"/>
                </a:rPr>
                <a:t>ability </a:t>
              </a:r>
              <a:r>
                <a:rPr lang="en-US" sz="2000" i="1" spc="-65" dirty="0">
                  <a:solidFill>
                    <a:srgbClr val="3C2B32"/>
                  </a:solidFill>
                  <a:cs typeface="Verdana"/>
                </a:rPr>
                <a:t>to </a:t>
              </a:r>
              <a:r>
                <a:rPr lang="en-US" sz="2000" i="1" spc="-40" dirty="0">
                  <a:solidFill>
                    <a:srgbClr val="3C2B32"/>
                  </a:solidFill>
                  <a:cs typeface="Verdana"/>
                </a:rPr>
                <a:t>seize </a:t>
              </a:r>
              <a:r>
                <a:rPr lang="en-US" sz="2000" i="1" spc="-70" dirty="0">
                  <a:solidFill>
                    <a:srgbClr val="3C2B32"/>
                  </a:solidFill>
                  <a:cs typeface="Verdana"/>
                </a:rPr>
                <a:t>the  </a:t>
              </a:r>
              <a:r>
                <a:rPr lang="en-US" sz="2000" i="1" spc="-45" dirty="0">
                  <a:solidFill>
                    <a:srgbClr val="3C2B32"/>
                  </a:solidFill>
                  <a:cs typeface="Verdana"/>
                </a:rPr>
                <a:t>land of </a:t>
              </a:r>
              <a:r>
                <a:rPr lang="en-US" sz="2000" i="1" spc="-25" dirty="0">
                  <a:solidFill>
                    <a:srgbClr val="3C2B32"/>
                  </a:solidFill>
                  <a:cs typeface="Verdana"/>
                </a:rPr>
                <a:t>black </a:t>
              </a:r>
              <a:r>
                <a:rPr lang="en-US" sz="2000" i="1" spc="-75" dirty="0">
                  <a:solidFill>
                    <a:srgbClr val="3C2B32"/>
                  </a:solidFill>
                  <a:cs typeface="Verdana"/>
                </a:rPr>
                <a:t>farmers </a:t>
              </a:r>
              <a:r>
                <a:rPr lang="en-US" sz="2000" i="1" spc="-45" dirty="0">
                  <a:solidFill>
                    <a:srgbClr val="3C2B32"/>
                  </a:solidFill>
                  <a:cs typeface="Verdana"/>
                </a:rPr>
                <a:t>and business </a:t>
              </a:r>
              <a:r>
                <a:rPr lang="en-US" sz="2000" i="1" spc="-85" dirty="0">
                  <a:solidFill>
                    <a:srgbClr val="3C2B32"/>
                  </a:solidFill>
                  <a:cs typeface="Verdana"/>
                </a:rPr>
                <a:t>owners, </a:t>
              </a:r>
              <a:r>
                <a:rPr lang="en-US" sz="2000" i="1" spc="-45" dirty="0">
                  <a:solidFill>
                    <a:srgbClr val="3C2B32"/>
                  </a:solidFill>
                  <a:cs typeface="Verdana"/>
                </a:rPr>
                <a:t>increasing </a:t>
              </a:r>
              <a:r>
                <a:rPr lang="en-US" sz="2000" i="1" spc="-90" dirty="0">
                  <a:solidFill>
                    <a:srgbClr val="3C2B32"/>
                  </a:solidFill>
                  <a:cs typeface="Verdana"/>
                </a:rPr>
                <a:t>your </a:t>
              </a:r>
              <a:r>
                <a:rPr lang="en-US" sz="2000" i="1" spc="-45" dirty="0">
                  <a:solidFill>
                    <a:srgbClr val="3C2B32"/>
                  </a:solidFill>
                  <a:cs typeface="Verdana"/>
                </a:rPr>
                <a:t>income and reducing</a:t>
              </a:r>
              <a:r>
                <a:rPr lang="en-US" sz="2000" i="1" spc="-210" dirty="0">
                  <a:solidFill>
                    <a:srgbClr val="3C2B32"/>
                  </a:solidFill>
                  <a:cs typeface="Verdana"/>
                </a:rPr>
                <a:t> </a:t>
              </a:r>
              <a:r>
                <a:rPr lang="en-US" sz="2000" i="1" spc="-90" dirty="0">
                  <a:solidFill>
                    <a:srgbClr val="3C2B32"/>
                  </a:solidFill>
                  <a:cs typeface="Verdana"/>
                </a:rPr>
                <a:t>your  </a:t>
              </a:r>
              <a:r>
                <a:rPr lang="en-US" sz="2000" i="1" spc="-70" dirty="0">
                  <a:solidFill>
                    <a:srgbClr val="3C2B32"/>
                  </a:solidFill>
                  <a:cs typeface="Verdana"/>
                </a:rPr>
                <a:t>vulnerability </a:t>
              </a:r>
              <a:r>
                <a:rPr lang="en-US" sz="2000" i="1" spc="-65" dirty="0">
                  <a:solidFill>
                    <a:srgbClr val="3C2B32"/>
                  </a:solidFill>
                  <a:cs typeface="Verdana"/>
                </a:rPr>
                <a:t>to</a:t>
              </a:r>
              <a:r>
                <a:rPr lang="en-US" sz="2000" i="1" spc="-75" dirty="0">
                  <a:solidFill>
                    <a:srgbClr val="3C2B32"/>
                  </a:solidFill>
                  <a:cs typeface="Verdana"/>
                </a:rPr>
                <a:t> </a:t>
              </a:r>
              <a:r>
                <a:rPr lang="en-US" sz="2000" i="1" spc="-55" dirty="0">
                  <a:solidFill>
                    <a:srgbClr val="3C2B32"/>
                  </a:solidFill>
                  <a:cs typeface="Verdana"/>
                </a:rPr>
                <a:t>hunger</a:t>
              </a:r>
              <a:r>
                <a:rPr lang="en-US" sz="2000" i="1" spc="-55" dirty="0">
                  <a:solidFill>
                    <a:srgbClr val="3C2B32"/>
                  </a:solidFill>
                  <a:cs typeface="Arial"/>
                </a:rPr>
                <a:t>.</a:t>
              </a:r>
              <a:endParaRPr lang="en-US" sz="2000" dirty="0">
                <a:cs typeface="Arial"/>
              </a:endParaRPr>
            </a:p>
            <a:p>
              <a:pPr marL="12700">
                <a:spcBef>
                  <a:spcPts val="1230"/>
                </a:spcBef>
              </a:pPr>
              <a:r>
                <a:rPr lang="en-US" sz="2000" b="1" spc="-90" dirty="0">
                  <a:solidFill>
                    <a:srgbClr val="83A2A3"/>
                  </a:solidFill>
                  <a:cs typeface="Verdana"/>
                </a:rPr>
                <a:t>Black</a:t>
              </a:r>
              <a:r>
                <a:rPr lang="en-US" sz="2000" b="1" spc="-75"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5080" indent="-200025">
                <a:lnSpc>
                  <a:spcPts val="1900"/>
                </a:lnSpc>
                <a:spcBef>
                  <a:spcPts val="409"/>
                </a:spcBef>
                <a:buSzPct val="95652"/>
                <a:buFont typeface="Verdana"/>
                <a:buChar char="•"/>
                <a:tabLst>
                  <a:tab pos="212090" algn="l"/>
                  <a:tab pos="212725" algn="l"/>
                </a:tabLst>
              </a:pPr>
              <a:r>
                <a:rPr lang="en-US" sz="2000" i="1" spc="-75" dirty="0">
                  <a:solidFill>
                    <a:srgbClr val="3C2B32"/>
                  </a:solidFill>
                  <a:cs typeface="Verdana"/>
                </a:rPr>
                <a:t>Subtract </a:t>
              </a:r>
              <a:r>
                <a:rPr lang="en-US" sz="2000" i="1" spc="-50" dirty="0">
                  <a:solidFill>
                    <a:srgbClr val="3C2B32"/>
                  </a:solidFill>
                  <a:cs typeface="Verdana"/>
                </a:rPr>
                <a:t>a </a:t>
              </a:r>
              <a:r>
                <a:rPr lang="en-US" sz="2000" i="1" spc="-45" dirty="0">
                  <a:solidFill>
                    <a:srgbClr val="3C2B32"/>
                  </a:solidFill>
                  <a:cs typeface="Verdana"/>
                </a:rPr>
                <a:t>land </a:t>
              </a:r>
              <a:r>
                <a:rPr lang="en-US" sz="2000" i="1" spc="-30" dirty="0">
                  <a:solidFill>
                    <a:srgbClr val="3C2B32"/>
                  </a:solidFill>
                  <a:cs typeface="Verdana"/>
                </a:rPr>
                <a:t>card </a:t>
              </a:r>
              <a:r>
                <a:rPr lang="en-US" sz="2000" i="1" spc="-70" dirty="0">
                  <a:solidFill>
                    <a:srgbClr val="3C2B32"/>
                  </a:solidFill>
                  <a:cs typeface="Verdana"/>
                </a:rPr>
                <a:t>for the </a:t>
              </a:r>
              <a:r>
                <a:rPr lang="en-US" sz="2000" i="1" spc="-45" dirty="0">
                  <a:solidFill>
                    <a:srgbClr val="3C2B32"/>
                  </a:solidFill>
                  <a:cs typeface="Verdana"/>
                </a:rPr>
                <a:t>land </a:t>
              </a:r>
              <a:r>
                <a:rPr lang="en-US" sz="2000" i="1" spc="-55" dirty="0">
                  <a:solidFill>
                    <a:srgbClr val="3C2B32"/>
                  </a:solidFill>
                  <a:cs typeface="Verdana"/>
                </a:rPr>
                <a:t>lost </a:t>
              </a:r>
              <a:r>
                <a:rPr lang="en-US" sz="2000" i="1" spc="-60" dirty="0">
                  <a:solidFill>
                    <a:srgbClr val="3C2B32"/>
                  </a:solidFill>
                  <a:cs typeface="Verdana"/>
                </a:rPr>
                <a:t>under </a:t>
              </a:r>
              <a:r>
                <a:rPr lang="en-US" sz="2000" i="1" spc="-45" dirty="0">
                  <a:solidFill>
                    <a:srgbClr val="3C2B32"/>
                  </a:solidFill>
                  <a:cs typeface="Verdana"/>
                </a:rPr>
                <a:t>land </a:t>
              </a:r>
              <a:r>
                <a:rPr lang="en-US" sz="2000" i="1" spc="-70" dirty="0">
                  <a:solidFill>
                    <a:srgbClr val="3C2B32"/>
                  </a:solidFill>
                  <a:cs typeface="Verdana"/>
                </a:rPr>
                <a:t>seizures. </a:t>
              </a:r>
              <a:r>
                <a:rPr lang="en-US" sz="2000" i="1" spc="-45" dirty="0">
                  <a:solidFill>
                    <a:srgbClr val="3C2B32"/>
                  </a:solidFill>
                  <a:cs typeface="Verdana"/>
                </a:rPr>
                <a:t>Also            </a:t>
              </a:r>
              <a:r>
                <a:rPr lang="en-US" sz="2000" i="1" spc="-85" dirty="0">
                  <a:solidFill>
                    <a:srgbClr val="3C2B32"/>
                  </a:solidFill>
                  <a:cs typeface="Verdana"/>
                </a:rPr>
                <a:t>subtract </a:t>
              </a:r>
              <a:r>
                <a:rPr lang="en-US" sz="2000" i="1" spc="-50" dirty="0">
                  <a:solidFill>
                    <a:srgbClr val="3C2B32"/>
                  </a:solidFill>
                  <a:cs typeface="Verdana"/>
                </a:rPr>
                <a:t>a </a:t>
              </a:r>
              <a:r>
                <a:rPr lang="en-US" sz="2000" i="1" spc="-75" dirty="0">
                  <a:solidFill>
                    <a:srgbClr val="3C2B32"/>
                  </a:solidFill>
                  <a:cs typeface="Verdana"/>
                </a:rPr>
                <a:t>money </a:t>
              </a:r>
              <a:r>
                <a:rPr lang="en-US" sz="2000" i="1" spc="-30" dirty="0">
                  <a:solidFill>
                    <a:srgbClr val="3C2B32"/>
                  </a:solidFill>
                  <a:cs typeface="Verdana"/>
                </a:rPr>
                <a:t>card </a:t>
              </a:r>
              <a:r>
                <a:rPr lang="en-US" sz="2000" i="1" spc="-70" dirty="0">
                  <a:solidFill>
                    <a:srgbClr val="3C2B32"/>
                  </a:solidFill>
                  <a:cs typeface="Verdana"/>
                </a:rPr>
                <a:t>for the  </a:t>
              </a:r>
              <a:r>
                <a:rPr lang="en-US" sz="2000" i="1" spc="-60" dirty="0">
                  <a:solidFill>
                    <a:srgbClr val="3C2B32"/>
                  </a:solidFill>
                  <a:cs typeface="Verdana"/>
                </a:rPr>
                <a:t>tens </a:t>
              </a:r>
              <a:r>
                <a:rPr lang="en-US" sz="2000" i="1" spc="-45" dirty="0">
                  <a:solidFill>
                    <a:srgbClr val="3C2B32"/>
                  </a:solidFill>
                  <a:cs typeface="Verdana"/>
                </a:rPr>
                <a:t>of </a:t>
              </a:r>
              <a:r>
                <a:rPr lang="en-US" sz="2000" i="1" spc="-65" dirty="0">
                  <a:solidFill>
                    <a:srgbClr val="3C2B32"/>
                  </a:solidFill>
                  <a:cs typeface="Verdana"/>
                </a:rPr>
                <a:t>millions </a:t>
              </a:r>
              <a:r>
                <a:rPr lang="en-US" sz="2000" i="1" spc="-45" dirty="0">
                  <a:solidFill>
                    <a:srgbClr val="3C2B32"/>
                  </a:solidFill>
                  <a:cs typeface="Verdana"/>
                </a:rPr>
                <a:t>of </a:t>
              </a:r>
              <a:r>
                <a:rPr lang="en-US" sz="2000" i="1" spc="-50" dirty="0">
                  <a:solidFill>
                    <a:srgbClr val="3C2B32"/>
                  </a:solidFill>
                  <a:cs typeface="Verdana"/>
                </a:rPr>
                <a:t>dollars </a:t>
              </a:r>
              <a:r>
                <a:rPr lang="en-US" sz="2000" i="1" spc="-55" dirty="0">
                  <a:solidFill>
                    <a:srgbClr val="3C2B32"/>
                  </a:solidFill>
                  <a:cs typeface="Verdana"/>
                </a:rPr>
                <a:t>lost </a:t>
              </a:r>
              <a:r>
                <a:rPr lang="en-US" sz="2000" i="1" spc="-85" dirty="0">
                  <a:solidFill>
                    <a:srgbClr val="3C2B32"/>
                  </a:solidFill>
                  <a:cs typeface="Verdana"/>
                </a:rPr>
                <a:t>from              </a:t>
              </a:r>
              <a:r>
                <a:rPr lang="en-US" sz="2000" i="1" spc="-55" dirty="0">
                  <a:solidFill>
                    <a:srgbClr val="3C2B32"/>
                  </a:solidFill>
                  <a:cs typeface="Verdana"/>
                </a:rPr>
                <a:t>no </a:t>
              </a:r>
              <a:r>
                <a:rPr lang="en-US" sz="2000" i="1" spc="-50" dirty="0">
                  <a:solidFill>
                    <a:srgbClr val="3C2B32"/>
                  </a:solidFill>
                  <a:cs typeface="Verdana"/>
                </a:rPr>
                <a:t>longer </a:t>
              </a:r>
              <a:r>
                <a:rPr lang="en-US" sz="2000" i="1" spc="-70" dirty="0">
                  <a:solidFill>
                    <a:srgbClr val="3C2B32"/>
                  </a:solidFill>
                  <a:cs typeface="Verdana"/>
                </a:rPr>
                <a:t>having </a:t>
              </a:r>
              <a:r>
                <a:rPr lang="en-US" sz="2000" i="1" spc="-45" dirty="0">
                  <a:solidFill>
                    <a:srgbClr val="3C2B32"/>
                  </a:solidFill>
                  <a:cs typeface="Verdana"/>
                </a:rPr>
                <a:t>land </a:t>
              </a:r>
              <a:r>
                <a:rPr lang="en-US" sz="2000" i="1" spc="-65" dirty="0">
                  <a:solidFill>
                    <a:srgbClr val="3C2B32"/>
                  </a:solidFill>
                  <a:cs typeface="Verdana"/>
                </a:rPr>
                <a:t>to </a:t>
              </a:r>
              <a:r>
                <a:rPr lang="en-US" sz="2000" i="1" spc="-45" dirty="0">
                  <a:solidFill>
                    <a:srgbClr val="3C2B32"/>
                  </a:solidFill>
                  <a:cs typeface="Verdana"/>
                </a:rPr>
                <a:t>help </a:t>
              </a:r>
              <a:r>
                <a:rPr lang="en-US" sz="2000" i="1" spc="-65" dirty="0">
                  <a:solidFill>
                    <a:srgbClr val="3C2B32"/>
                  </a:solidFill>
                  <a:cs typeface="Verdana"/>
                </a:rPr>
                <a:t>earn an </a:t>
              </a:r>
              <a:r>
                <a:rPr lang="en-US" sz="2000" i="1" spc="-45" dirty="0">
                  <a:solidFill>
                    <a:srgbClr val="3C2B32"/>
                  </a:solidFill>
                  <a:cs typeface="Verdana"/>
                </a:rPr>
                <a:t>income and</a:t>
              </a:r>
              <a:r>
                <a:rPr lang="en-US" sz="2000" i="1" spc="-185" dirty="0">
                  <a:solidFill>
                    <a:srgbClr val="3C2B32"/>
                  </a:solidFill>
                  <a:cs typeface="Verdana"/>
                </a:rPr>
                <a:t> </a:t>
              </a:r>
              <a:r>
                <a:rPr lang="en-US" sz="2000" i="1" spc="-75" dirty="0">
                  <a:solidFill>
                    <a:srgbClr val="3C2B32"/>
                  </a:solidFill>
                  <a:cs typeface="Verdana"/>
                </a:rPr>
                <a:t>grow  </a:t>
              </a:r>
              <a:r>
                <a:rPr lang="en-US" sz="2000" i="1" spc="-35" dirty="0">
                  <a:solidFill>
                    <a:srgbClr val="3C2B32"/>
                  </a:solidFill>
                  <a:cs typeface="Verdana"/>
                </a:rPr>
                <a:t>food                       </a:t>
              </a:r>
              <a:r>
                <a:rPr lang="en-US" sz="2000" i="1" spc="-65" dirty="0">
                  <a:solidFill>
                    <a:srgbClr val="3C2B32"/>
                  </a:solidFill>
                  <a:cs typeface="Verdana"/>
                </a:rPr>
                <a:t>to</a:t>
              </a:r>
              <a:r>
                <a:rPr lang="en-US" sz="2000" i="1" spc="-110" dirty="0">
                  <a:solidFill>
                    <a:srgbClr val="3C2B32"/>
                  </a:solidFill>
                  <a:cs typeface="Verdana"/>
                </a:rPr>
                <a:t> </a:t>
              </a:r>
              <a:r>
                <a:rPr lang="en-US" sz="2000" i="1" spc="-90" dirty="0">
                  <a:solidFill>
                    <a:srgbClr val="3C2B32"/>
                  </a:solidFill>
                  <a:cs typeface="Verdana"/>
                </a:rPr>
                <a:t>eat.</a:t>
              </a:r>
              <a:endParaRPr lang="en-US" sz="2000" dirty="0">
                <a:cs typeface="Verdana"/>
              </a:endParaRPr>
            </a:p>
            <a:p>
              <a:pPr marL="12700">
                <a:spcBef>
                  <a:spcPts val="430"/>
                </a:spcBef>
              </a:pPr>
              <a:endParaRPr sz="185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
        <p:nvSpPr>
          <p:cNvPr id="2" name="Rectangle 1"/>
          <p:cNvSpPr/>
          <p:nvPr/>
        </p:nvSpPr>
        <p:spPr>
          <a:xfrm>
            <a:off x="2297523" y="3051810"/>
            <a:ext cx="6943450" cy="2868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326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97523" y="688658"/>
            <a:ext cx="7488160" cy="5609487"/>
            <a:chOff x="647290" y="474819"/>
            <a:chExt cx="6413850" cy="4578357"/>
          </a:xfrm>
        </p:grpSpPr>
        <p:sp>
          <p:nvSpPr>
            <p:cNvPr id="5" name="object 5">
              <a:extLst>
                <a:ext uri="{FF2B5EF4-FFF2-40B4-BE49-F238E27FC236}">
                  <a16:creationId xmlns:a16="http://schemas.microsoft.com/office/drawing/2014/main" id="{CA2BF1CF-C39F-462D-85E9-1E87BDB47E7A}"/>
                </a:ext>
              </a:extLst>
            </p:cNvPr>
            <p:cNvSpPr txBox="1"/>
            <p:nvPr/>
          </p:nvSpPr>
          <p:spPr>
            <a:xfrm>
              <a:off x="671770" y="474819"/>
              <a:ext cx="6389370" cy="2284886"/>
            </a:xfrm>
            <a:prstGeom prst="rect">
              <a:avLst/>
            </a:prstGeom>
          </p:spPr>
          <p:txBody>
            <a:bodyPr vert="horz" wrap="square" lIns="0" tIns="130810" rIns="0" bIns="0" rtlCol="0">
              <a:spAutoFit/>
            </a:bodyPr>
            <a:lstStyle/>
            <a:p>
              <a:pPr marL="12700">
                <a:spcBef>
                  <a:spcPts val="1030"/>
                </a:spcBef>
              </a:pPr>
              <a:r>
                <a:rPr lang="en-US" sz="2400" spc="-40" dirty="0">
                  <a:solidFill>
                    <a:srgbClr val="E5801C"/>
                  </a:solidFill>
                  <a:latin typeface="Trebuchet MS"/>
                  <a:cs typeface="Trebuchet MS"/>
                </a:rPr>
                <a:t>Policy </a:t>
              </a:r>
              <a:r>
                <a:rPr lang="en-US" sz="2400" spc="-5" dirty="0">
                  <a:solidFill>
                    <a:srgbClr val="E5801C"/>
                  </a:solidFill>
                  <a:latin typeface="Trebuchet MS"/>
                  <a:cs typeface="Trebuchet MS"/>
                </a:rPr>
                <a:t>#2 </a:t>
              </a:r>
              <a:r>
                <a:rPr lang="en-US" sz="2400" b="1" spc="-170" dirty="0">
                  <a:solidFill>
                    <a:srgbClr val="E5801C"/>
                  </a:solidFill>
                  <a:latin typeface="Verdana"/>
                  <a:cs typeface="Verdana"/>
                </a:rPr>
                <a:t>Land</a:t>
              </a:r>
              <a:r>
                <a:rPr lang="en-US" sz="2400" b="1" spc="-30" dirty="0">
                  <a:solidFill>
                    <a:srgbClr val="E5801C"/>
                  </a:solidFill>
                  <a:latin typeface="Verdana"/>
                  <a:cs typeface="Verdana"/>
                </a:rPr>
                <a:t> </a:t>
              </a:r>
              <a:r>
                <a:rPr lang="en-US" sz="2400" b="1" spc="-170" dirty="0">
                  <a:solidFill>
                    <a:srgbClr val="E5801C"/>
                  </a:solidFill>
                  <a:latin typeface="Verdana"/>
                  <a:cs typeface="Verdana"/>
                </a:rPr>
                <a:t>Seizures</a:t>
              </a:r>
              <a:endParaRPr lang="en-US" sz="2400" dirty="0">
                <a:latin typeface="Verdana"/>
                <a:cs typeface="Verdana"/>
              </a:endParaRPr>
            </a:p>
            <a:p>
              <a:pPr marL="12700" marR="5080">
                <a:lnSpc>
                  <a:spcPts val="2000"/>
                </a:lnSpc>
                <a:spcBef>
                  <a:spcPts val="690"/>
                </a:spcBef>
              </a:pPr>
              <a:r>
                <a:rPr lang="en-US" sz="2000" spc="-45" dirty="0">
                  <a:solidFill>
                    <a:srgbClr val="3C2B32"/>
                  </a:solidFill>
                  <a:cs typeface="Verdana"/>
                </a:rPr>
                <a:t>From </a:t>
              </a:r>
              <a:r>
                <a:rPr lang="en-US" sz="2000" spc="-135" dirty="0">
                  <a:solidFill>
                    <a:srgbClr val="3C2B32"/>
                  </a:solidFill>
                  <a:cs typeface="Verdana"/>
                </a:rPr>
                <a:t>1865 </a:t>
              </a:r>
              <a:r>
                <a:rPr lang="en-US" sz="2000" spc="-75" dirty="0">
                  <a:solidFill>
                    <a:srgbClr val="3C2B32"/>
                  </a:solidFill>
                  <a:cs typeface="Verdana"/>
                </a:rPr>
                <a:t>on, </a:t>
              </a:r>
              <a:r>
                <a:rPr lang="en-US" sz="2000" spc="-5" dirty="0">
                  <a:solidFill>
                    <a:srgbClr val="3C2B32"/>
                  </a:solidFill>
                  <a:cs typeface="Verdana"/>
                </a:rPr>
                <a:t>Blacks could </a:t>
              </a:r>
              <a:r>
                <a:rPr lang="en-US" sz="2000" spc="-45" dirty="0">
                  <a:solidFill>
                    <a:srgbClr val="3C2B32"/>
                  </a:solidFill>
                  <a:cs typeface="Verdana"/>
                </a:rPr>
                <a:t>have </a:t>
              </a:r>
              <a:r>
                <a:rPr lang="en-US" sz="2000" spc="-50" dirty="0">
                  <a:solidFill>
                    <a:srgbClr val="3C2B32"/>
                  </a:solidFill>
                  <a:cs typeface="Verdana"/>
                </a:rPr>
                <a:t>their </a:t>
              </a:r>
              <a:r>
                <a:rPr lang="en-US" sz="2000" spc="-20" dirty="0">
                  <a:solidFill>
                    <a:srgbClr val="3C2B32"/>
                  </a:solidFill>
                  <a:cs typeface="Verdana"/>
                </a:rPr>
                <a:t>land </a:t>
              </a:r>
              <a:r>
                <a:rPr lang="en-US" sz="2000" spc="-10" dirty="0">
                  <a:solidFill>
                    <a:srgbClr val="3C2B32"/>
                  </a:solidFill>
                  <a:cs typeface="Verdana"/>
                </a:rPr>
                <a:t>seized </a:t>
              </a:r>
              <a:r>
                <a:rPr lang="en-US" sz="2000" spc="-40" dirty="0">
                  <a:solidFill>
                    <a:srgbClr val="3C2B32"/>
                  </a:solidFill>
                  <a:cs typeface="Verdana"/>
                </a:rPr>
                <a:t>to </a:t>
              </a:r>
              <a:r>
                <a:rPr lang="en-US" sz="2000" spc="-25" dirty="0">
                  <a:solidFill>
                    <a:srgbClr val="3C2B32"/>
                  </a:solidFill>
                  <a:cs typeface="Verdana"/>
                </a:rPr>
                <a:t>pay </a:t>
              </a:r>
              <a:r>
                <a:rPr lang="en-US" sz="2000" spc="-20" dirty="0">
                  <a:solidFill>
                    <a:srgbClr val="3C2B32"/>
                  </a:solidFill>
                  <a:cs typeface="Verdana"/>
                </a:rPr>
                <a:t>sharecropping </a:t>
              </a:r>
              <a:r>
                <a:rPr lang="en-US" sz="2000" spc="-15" dirty="0">
                  <a:solidFill>
                    <a:srgbClr val="3C2B32"/>
                  </a:solidFill>
                  <a:cs typeface="Verdana"/>
                </a:rPr>
                <a:t>debts—or </a:t>
              </a:r>
              <a:r>
                <a:rPr lang="en-US" sz="2000" spc="-40" dirty="0">
                  <a:solidFill>
                    <a:srgbClr val="3C2B32"/>
                  </a:solidFill>
                  <a:cs typeface="Verdana"/>
                </a:rPr>
                <a:t>simply  </a:t>
              </a:r>
              <a:r>
                <a:rPr lang="en-US" sz="2000" spc="5" dirty="0">
                  <a:solidFill>
                    <a:srgbClr val="3C2B32"/>
                  </a:solidFill>
                  <a:cs typeface="Verdana"/>
                </a:rPr>
                <a:t>because </a:t>
              </a:r>
              <a:r>
                <a:rPr lang="en-US" sz="2000" spc="-50" dirty="0">
                  <a:solidFill>
                    <a:srgbClr val="3C2B32"/>
                  </a:solidFill>
                  <a:cs typeface="Verdana"/>
                </a:rPr>
                <a:t>white </a:t>
              </a:r>
              <a:r>
                <a:rPr lang="en-US" sz="2000" spc="-30" dirty="0">
                  <a:solidFill>
                    <a:srgbClr val="3C2B32"/>
                  </a:solidFill>
                  <a:cs typeface="Verdana"/>
                </a:rPr>
                <a:t>landowners </a:t>
              </a:r>
              <a:r>
                <a:rPr lang="en-US" sz="2000" spc="-5" dirty="0">
                  <a:solidFill>
                    <a:srgbClr val="3C2B32"/>
                  </a:solidFill>
                  <a:cs typeface="Verdana"/>
                </a:rPr>
                <a:t>declared </a:t>
              </a:r>
              <a:r>
                <a:rPr lang="en-US" sz="2000" spc="-55" dirty="0">
                  <a:solidFill>
                    <a:srgbClr val="3C2B32"/>
                  </a:solidFill>
                  <a:cs typeface="Verdana"/>
                </a:rPr>
                <a:t>that </a:t>
              </a:r>
              <a:r>
                <a:rPr lang="en-US" sz="2000" dirty="0">
                  <a:solidFill>
                    <a:srgbClr val="3C2B32"/>
                  </a:solidFill>
                  <a:cs typeface="Verdana"/>
                </a:rPr>
                <a:t>Black </a:t>
              </a:r>
              <a:r>
                <a:rPr lang="en-US" sz="2000" spc="-45" dirty="0">
                  <a:solidFill>
                    <a:srgbClr val="3C2B32"/>
                  </a:solidFill>
                  <a:cs typeface="Verdana"/>
                </a:rPr>
                <a:t>farmers </a:t>
              </a:r>
              <a:r>
                <a:rPr lang="en-US" sz="2000" spc="-40" dirty="0">
                  <a:solidFill>
                    <a:srgbClr val="3C2B32"/>
                  </a:solidFill>
                  <a:cs typeface="Verdana"/>
                </a:rPr>
                <a:t>or </a:t>
              </a:r>
              <a:r>
                <a:rPr lang="en-US" sz="2000" spc="-10" dirty="0">
                  <a:solidFill>
                    <a:srgbClr val="3C2B32"/>
                  </a:solidFill>
                  <a:cs typeface="Verdana"/>
                </a:rPr>
                <a:t>businesses </a:t>
              </a:r>
              <a:r>
                <a:rPr lang="en-US" sz="2000" spc="-45" dirty="0">
                  <a:solidFill>
                    <a:srgbClr val="3C2B32"/>
                  </a:solidFill>
                  <a:cs typeface="Verdana"/>
                </a:rPr>
                <a:t>were in </a:t>
              </a:r>
              <a:r>
                <a:rPr lang="en-US" sz="2000" spc="-40" dirty="0">
                  <a:solidFill>
                    <a:srgbClr val="3C2B32"/>
                  </a:solidFill>
                  <a:cs typeface="Verdana"/>
                </a:rPr>
                <a:t>debt. </a:t>
              </a:r>
              <a:r>
                <a:rPr lang="en-US" sz="2000" spc="-15" dirty="0">
                  <a:solidFill>
                    <a:srgbClr val="3C2B32"/>
                  </a:solidFill>
                  <a:cs typeface="Verdana"/>
                </a:rPr>
                <a:t>Blacks  </a:t>
              </a:r>
              <a:r>
                <a:rPr lang="en-US" sz="2000" spc="-5" dirty="0">
                  <a:solidFill>
                    <a:srgbClr val="3C2B32"/>
                  </a:solidFill>
                  <a:cs typeface="Verdana"/>
                </a:rPr>
                <a:t>could </a:t>
              </a:r>
              <a:r>
                <a:rPr lang="en-US" sz="2000" spc="-45" dirty="0">
                  <a:solidFill>
                    <a:srgbClr val="3C2B32"/>
                  </a:solidFill>
                  <a:cs typeface="Verdana"/>
                </a:rPr>
                <a:t>not </a:t>
              </a:r>
              <a:r>
                <a:rPr lang="en-US" sz="2000" spc="-50" dirty="0">
                  <a:solidFill>
                    <a:srgbClr val="3C2B32"/>
                  </a:solidFill>
                  <a:cs typeface="Verdana"/>
                </a:rPr>
                <a:t>fight </a:t>
              </a:r>
              <a:r>
                <a:rPr lang="en-US" sz="2000" spc="-25" dirty="0">
                  <a:solidFill>
                    <a:srgbClr val="3C2B32"/>
                  </a:solidFill>
                  <a:cs typeface="Verdana"/>
                </a:rPr>
                <a:t>these </a:t>
              </a:r>
              <a:r>
                <a:rPr lang="en-US" sz="2000" spc="-10" dirty="0">
                  <a:solidFill>
                    <a:srgbClr val="3C2B32"/>
                  </a:solidFill>
                  <a:cs typeface="Verdana"/>
                </a:rPr>
                <a:t>charges </a:t>
              </a:r>
              <a:r>
                <a:rPr lang="en-US" sz="2000" spc="5" dirty="0">
                  <a:solidFill>
                    <a:srgbClr val="3C2B32"/>
                  </a:solidFill>
                  <a:cs typeface="Verdana"/>
                </a:rPr>
                <a:t>because </a:t>
              </a:r>
              <a:r>
                <a:rPr lang="en-US" sz="2000" spc="-50" dirty="0">
                  <a:solidFill>
                    <a:srgbClr val="3C2B32"/>
                  </a:solidFill>
                  <a:cs typeface="Verdana"/>
                </a:rPr>
                <a:t>they </a:t>
              </a:r>
              <a:r>
                <a:rPr lang="en-US" sz="2000" spc="-45" dirty="0">
                  <a:solidFill>
                    <a:srgbClr val="3C2B32"/>
                  </a:solidFill>
                  <a:cs typeface="Verdana"/>
                </a:rPr>
                <a:t>were </a:t>
              </a:r>
              <a:r>
                <a:rPr lang="en-US" sz="2000" spc="-30" dirty="0">
                  <a:solidFill>
                    <a:srgbClr val="3C2B32"/>
                  </a:solidFill>
                  <a:cs typeface="Verdana"/>
                </a:rPr>
                <a:t>legally </a:t>
              </a:r>
              <a:r>
                <a:rPr lang="en-US" sz="2000" spc="-25" dirty="0">
                  <a:solidFill>
                    <a:srgbClr val="3C2B32"/>
                  </a:solidFill>
                  <a:cs typeface="Verdana"/>
                </a:rPr>
                <a:t>prohibited </a:t>
              </a:r>
              <a:r>
                <a:rPr lang="en-US" sz="2000" spc="-55" dirty="0">
                  <a:solidFill>
                    <a:srgbClr val="3C2B32"/>
                  </a:solidFill>
                  <a:cs typeface="Verdana"/>
                </a:rPr>
                <a:t>from </a:t>
              </a:r>
              <a:r>
                <a:rPr lang="en-US" sz="2000" spc="-25" dirty="0">
                  <a:solidFill>
                    <a:srgbClr val="3C2B32"/>
                  </a:solidFill>
                  <a:cs typeface="Verdana"/>
                </a:rPr>
                <a:t>suing </a:t>
              </a:r>
              <a:r>
                <a:rPr lang="en-US" sz="2000" spc="-40" dirty="0">
                  <a:solidFill>
                    <a:srgbClr val="3C2B32"/>
                  </a:solidFill>
                  <a:cs typeface="Verdana"/>
                </a:rPr>
                <a:t>whites </a:t>
              </a:r>
              <a:r>
                <a:rPr lang="en-US" sz="2000" spc="-45" dirty="0">
                  <a:solidFill>
                    <a:srgbClr val="3C2B32"/>
                  </a:solidFill>
                  <a:cs typeface="Verdana"/>
                </a:rPr>
                <a:t>in  </a:t>
              </a:r>
              <a:r>
                <a:rPr lang="en-US" sz="2000" spc="-50" dirty="0">
                  <a:solidFill>
                    <a:srgbClr val="3C2B32"/>
                  </a:solidFill>
                  <a:cs typeface="Verdana"/>
                </a:rPr>
                <a:t>court. </a:t>
              </a:r>
              <a:r>
                <a:rPr lang="en-US" sz="2000" spc="-110" dirty="0">
                  <a:solidFill>
                    <a:srgbClr val="3C2B32"/>
                  </a:solidFill>
                  <a:cs typeface="Verdana"/>
                </a:rPr>
                <a:t>In </a:t>
              </a:r>
              <a:r>
                <a:rPr lang="en-US" sz="2000" spc="-40" dirty="0">
                  <a:solidFill>
                    <a:srgbClr val="3C2B32"/>
                  </a:solidFill>
                  <a:cs typeface="Verdana"/>
                </a:rPr>
                <a:t>addition, </a:t>
              </a:r>
              <a:r>
                <a:rPr lang="en-US" sz="2000" spc="-55" dirty="0">
                  <a:solidFill>
                    <a:srgbClr val="3C2B32"/>
                  </a:solidFill>
                  <a:cs typeface="Verdana"/>
                </a:rPr>
                <a:t>from </a:t>
              </a:r>
              <a:r>
                <a:rPr lang="en-US" sz="2000" spc="-140" dirty="0">
                  <a:solidFill>
                    <a:srgbClr val="3C2B32"/>
                  </a:solidFill>
                  <a:cs typeface="Verdana"/>
                </a:rPr>
                <a:t>1949-1970, </a:t>
              </a:r>
              <a:r>
                <a:rPr lang="en-US" sz="2000" spc="-15" dirty="0">
                  <a:solidFill>
                    <a:srgbClr val="3C2B32"/>
                  </a:solidFill>
                  <a:cs typeface="Verdana"/>
                </a:rPr>
                <a:t>one </a:t>
              </a:r>
              <a:r>
                <a:rPr lang="en-US" sz="2000" spc="-45" dirty="0">
                  <a:solidFill>
                    <a:srgbClr val="3C2B32"/>
                  </a:solidFill>
                  <a:cs typeface="Verdana"/>
                </a:rPr>
                <a:t>million </a:t>
              </a:r>
              <a:r>
                <a:rPr lang="en-US" sz="2000" spc="5" dirty="0">
                  <a:solidFill>
                    <a:srgbClr val="3C2B32"/>
                  </a:solidFill>
                  <a:cs typeface="Verdana"/>
                </a:rPr>
                <a:t>people </a:t>
              </a:r>
              <a:r>
                <a:rPr lang="en-US" sz="2000" spc="-30" dirty="0">
                  <a:solidFill>
                    <a:srgbClr val="3C2B32"/>
                  </a:solidFill>
                  <a:cs typeface="Verdana"/>
                </a:rPr>
                <a:t>lost </a:t>
              </a:r>
              <a:r>
                <a:rPr lang="en-US" sz="2000" spc="-50" dirty="0">
                  <a:solidFill>
                    <a:srgbClr val="3C2B32"/>
                  </a:solidFill>
                  <a:cs typeface="Verdana"/>
                </a:rPr>
                <a:t>their </a:t>
              </a:r>
              <a:r>
                <a:rPr lang="en-US" sz="2000" spc="-20" dirty="0">
                  <a:solidFill>
                    <a:srgbClr val="3C2B32"/>
                  </a:solidFill>
                  <a:cs typeface="Verdana"/>
                </a:rPr>
                <a:t>land </a:t>
              </a:r>
              <a:r>
                <a:rPr lang="en-US" sz="2000" spc="-40" dirty="0">
                  <a:solidFill>
                    <a:srgbClr val="3C2B32"/>
                  </a:solidFill>
                  <a:cs typeface="Verdana"/>
                </a:rPr>
                <a:t>to </a:t>
              </a:r>
              <a:r>
                <a:rPr lang="en-US" sz="2000" spc="-10" dirty="0">
                  <a:solidFill>
                    <a:srgbClr val="3C2B32"/>
                  </a:solidFill>
                  <a:cs typeface="Verdana"/>
                </a:rPr>
                <a:t>abuses </a:t>
              </a:r>
              <a:r>
                <a:rPr lang="en-US" sz="2000" spc="-20" dirty="0">
                  <a:solidFill>
                    <a:srgbClr val="3C2B32"/>
                  </a:solidFill>
                  <a:cs typeface="Verdana"/>
                </a:rPr>
                <a:t>of </a:t>
              </a:r>
              <a:r>
                <a:rPr lang="en-US" sz="2000" spc="-40" dirty="0">
                  <a:solidFill>
                    <a:srgbClr val="3C2B32"/>
                  </a:solidFill>
                  <a:cs typeface="Verdana"/>
                </a:rPr>
                <a:t>the </a:t>
              </a:r>
              <a:r>
                <a:rPr lang="en-US" sz="2000" spc="-30" dirty="0">
                  <a:solidFill>
                    <a:srgbClr val="3C2B32"/>
                  </a:solidFill>
                  <a:cs typeface="Verdana"/>
                </a:rPr>
                <a:t>power</a:t>
              </a:r>
              <a:r>
                <a:rPr lang="en-US" sz="2000" spc="-195" dirty="0">
                  <a:solidFill>
                    <a:srgbClr val="3C2B32"/>
                  </a:solidFill>
                  <a:cs typeface="Verdana"/>
                </a:rPr>
                <a:t> </a:t>
              </a:r>
              <a:r>
                <a:rPr lang="en-US" sz="2000" spc="-20" dirty="0">
                  <a:solidFill>
                    <a:srgbClr val="3C2B32"/>
                  </a:solidFill>
                  <a:cs typeface="Verdana"/>
                </a:rPr>
                <a:t>of  </a:t>
              </a:r>
              <a:r>
                <a:rPr lang="en-US" sz="2000" spc="-45" dirty="0">
                  <a:solidFill>
                    <a:srgbClr val="3C2B32"/>
                  </a:solidFill>
                  <a:cs typeface="Verdana"/>
                </a:rPr>
                <a:t>eminent </a:t>
              </a:r>
              <a:r>
                <a:rPr lang="en-US" sz="2000" spc="-50" dirty="0">
                  <a:solidFill>
                    <a:srgbClr val="3C2B32"/>
                  </a:solidFill>
                  <a:cs typeface="Verdana"/>
                </a:rPr>
                <a:t>domain, </a:t>
              </a:r>
              <a:r>
                <a:rPr lang="en-US" sz="2000" spc="-30" dirty="0">
                  <a:solidFill>
                    <a:srgbClr val="3C2B32"/>
                  </a:solidFill>
                  <a:cs typeface="Verdana"/>
                </a:rPr>
                <a:t>which </a:t>
              </a:r>
              <a:r>
                <a:rPr lang="en-US" sz="2000" spc="-35" dirty="0">
                  <a:solidFill>
                    <a:srgbClr val="3C2B32"/>
                  </a:solidFill>
                  <a:cs typeface="Verdana"/>
                </a:rPr>
                <a:t>allows </a:t>
              </a:r>
              <a:r>
                <a:rPr lang="en-US" sz="2000" spc="-5" dirty="0">
                  <a:solidFill>
                    <a:srgbClr val="3C2B32"/>
                  </a:solidFill>
                  <a:cs typeface="Verdana"/>
                </a:rPr>
                <a:t>local </a:t>
              </a:r>
              <a:r>
                <a:rPr lang="en-US" sz="2000" spc="-40" dirty="0">
                  <a:solidFill>
                    <a:srgbClr val="3C2B32"/>
                  </a:solidFill>
                  <a:cs typeface="Verdana"/>
                </a:rPr>
                <a:t>governments to </a:t>
              </a:r>
              <a:r>
                <a:rPr lang="en-US" sz="2000" spc="-15" dirty="0">
                  <a:solidFill>
                    <a:srgbClr val="3C2B32"/>
                  </a:solidFill>
                  <a:cs typeface="Verdana"/>
                </a:rPr>
                <a:t>seize </a:t>
              </a:r>
              <a:r>
                <a:rPr lang="en-US" sz="2000" spc="-45" dirty="0">
                  <a:solidFill>
                    <a:srgbClr val="3C2B32"/>
                  </a:solidFill>
                  <a:cs typeface="Verdana"/>
                </a:rPr>
                <a:t>private </a:t>
              </a:r>
              <a:r>
                <a:rPr lang="en-US" sz="2000" spc="-60" dirty="0">
                  <a:solidFill>
                    <a:srgbClr val="3C2B32"/>
                  </a:solidFill>
                  <a:cs typeface="Verdana"/>
                </a:rPr>
                <a:t>property. </a:t>
              </a:r>
              <a:r>
                <a:rPr lang="en-US" sz="2000" spc="-30" dirty="0">
                  <a:solidFill>
                    <a:srgbClr val="3C2B32"/>
                  </a:solidFill>
                  <a:cs typeface="Verdana"/>
                </a:rPr>
                <a:t>About </a:t>
              </a:r>
              <a:r>
                <a:rPr lang="en-US" sz="2000" spc="-90" dirty="0">
                  <a:solidFill>
                    <a:srgbClr val="3C2B32"/>
                  </a:solidFill>
                  <a:cs typeface="Verdana"/>
                </a:rPr>
                <a:t>70 </a:t>
              </a:r>
              <a:r>
                <a:rPr lang="en-US" sz="2000" spc="-20" dirty="0">
                  <a:solidFill>
                    <a:srgbClr val="3C2B32"/>
                  </a:solidFill>
                  <a:cs typeface="Verdana"/>
                </a:rPr>
                <a:t>percent  of </a:t>
              </a:r>
              <a:r>
                <a:rPr lang="en-US" sz="2000" spc="-25" dirty="0">
                  <a:solidFill>
                    <a:srgbClr val="3C2B32"/>
                  </a:solidFill>
                  <a:cs typeface="Verdana"/>
                </a:rPr>
                <a:t>these </a:t>
              </a:r>
              <a:r>
                <a:rPr lang="en-US" sz="2000" spc="-35" dirty="0">
                  <a:solidFill>
                    <a:srgbClr val="3C2B32"/>
                  </a:solidFill>
                  <a:cs typeface="Verdana"/>
                </a:rPr>
                <a:t>families </a:t>
              </a:r>
              <a:r>
                <a:rPr lang="en-US" sz="2000" spc="-45" dirty="0">
                  <a:solidFill>
                    <a:srgbClr val="3C2B32"/>
                  </a:solidFill>
                  <a:cs typeface="Verdana"/>
                </a:rPr>
                <a:t>were </a:t>
              </a:r>
              <a:r>
                <a:rPr lang="en-US" sz="2000" spc="-30" dirty="0">
                  <a:solidFill>
                    <a:srgbClr val="3C2B32"/>
                  </a:solidFill>
                  <a:cs typeface="Verdana"/>
                </a:rPr>
                <a:t>African</a:t>
              </a:r>
              <a:r>
                <a:rPr lang="en-US" sz="2000" spc="-155" dirty="0">
                  <a:solidFill>
                    <a:srgbClr val="3C2B32"/>
                  </a:solidFill>
                  <a:cs typeface="Verdana"/>
                </a:rPr>
                <a:t> </a:t>
              </a:r>
              <a:r>
                <a:rPr lang="en-US" sz="2000" spc="-45" dirty="0">
                  <a:solidFill>
                    <a:srgbClr val="3C2B32"/>
                  </a:solidFill>
                  <a:cs typeface="Verdana"/>
                </a:rPr>
                <a:t>American.</a:t>
              </a:r>
              <a:endParaRPr lang="en-US" sz="2000" dirty="0">
                <a:cs typeface="Verdana"/>
              </a:endParaRPr>
            </a:p>
            <a:p>
              <a:pPr marL="12700">
                <a:spcBef>
                  <a:spcPts val="1030"/>
                </a:spcBef>
              </a:pPr>
              <a:endParaRPr sz="1850" dirty="0">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49012" y="2521927"/>
              <a:ext cx="1017270" cy="167467"/>
            </a:xfrm>
            <a:prstGeom prst="rect">
              <a:avLst/>
            </a:prstGeom>
            <a:solidFill>
              <a:srgbClr val="E5801C"/>
            </a:solidFill>
          </p:spPr>
          <p:txBody>
            <a:bodyPr vert="horz" wrap="square" lIns="0" tIns="0" rIns="0" bIns="0" rtlCol="0">
              <a:spAutoFit/>
            </a:bodyPr>
            <a:lstStyle/>
            <a:p>
              <a:pPr marL="171450">
                <a:lnSpc>
                  <a:spcPts val="1614"/>
                </a:lnSpc>
              </a:pPr>
              <a:r>
                <a:rPr sz="1600" b="1" spc="-200" dirty="0">
                  <a:solidFill>
                    <a:srgbClr val="FFFFFF"/>
                  </a:solidFill>
                  <a:latin typeface="Verdana"/>
                  <a:cs typeface="Verdana"/>
                </a:rPr>
                <a:t>ACTION</a:t>
              </a:r>
              <a:endParaRPr sz="16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647290" y="2630130"/>
              <a:ext cx="6195060" cy="2423046"/>
            </a:xfrm>
            <a:prstGeom prst="rect">
              <a:avLst/>
            </a:prstGeom>
          </p:spPr>
          <p:txBody>
            <a:bodyPr vert="horz" wrap="square" lIns="0" tIns="54610" rIns="0" bIns="0" rtlCol="0">
              <a:spAutoFit/>
            </a:bodyPr>
            <a:lstStyle/>
            <a:p>
              <a:pPr marL="12700">
                <a:spcBef>
                  <a:spcPts val="43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279400" indent="-200025">
                <a:lnSpc>
                  <a:spcPts val="1900"/>
                </a:lnSpc>
                <a:spcBef>
                  <a:spcPts val="409"/>
                </a:spcBef>
                <a:buSzPct val="95652"/>
                <a:buFont typeface="Verdana"/>
                <a:buChar char="•"/>
                <a:tabLst>
                  <a:tab pos="212090" algn="l"/>
                  <a:tab pos="212725" algn="l"/>
                </a:tabLst>
              </a:pPr>
              <a:r>
                <a:rPr lang="en-US" sz="2000" i="1" spc="-20" dirty="0">
                  <a:solidFill>
                    <a:srgbClr val="3C2B32"/>
                  </a:solidFill>
                  <a:cs typeface="Verdana"/>
                </a:rPr>
                <a:t>Add </a:t>
              </a:r>
              <a:r>
                <a:rPr lang="en-US" sz="2000" i="1" spc="-45" dirty="0">
                  <a:solidFill>
                    <a:srgbClr val="3C2B32"/>
                  </a:solidFill>
                  <a:cs typeface="Verdana"/>
                </a:rPr>
                <a:t>one land </a:t>
              </a:r>
              <a:r>
                <a:rPr lang="en-US" sz="2000" i="1" spc="-30" dirty="0">
                  <a:solidFill>
                    <a:srgbClr val="3C2B32"/>
                  </a:solidFill>
                  <a:cs typeface="Verdana"/>
                </a:rPr>
                <a:t>card </a:t>
              </a:r>
              <a:r>
                <a:rPr lang="en-US" sz="2000" i="1" spc="-45" dirty="0">
                  <a:solidFill>
                    <a:srgbClr val="3C2B32"/>
                  </a:solidFill>
                  <a:cs typeface="Verdana"/>
                </a:rPr>
                <a:t>and </a:t>
              </a:r>
              <a:r>
                <a:rPr lang="en-US" sz="2000" i="1" spc="-85" dirty="0">
                  <a:solidFill>
                    <a:srgbClr val="3C2B32"/>
                  </a:solidFill>
                  <a:cs typeface="Verdana"/>
                </a:rPr>
                <a:t>two </a:t>
              </a:r>
              <a:r>
                <a:rPr lang="en-US" sz="2000" i="1" spc="-75" dirty="0">
                  <a:solidFill>
                    <a:srgbClr val="3C2B32"/>
                  </a:solidFill>
                  <a:cs typeface="Verdana"/>
                </a:rPr>
                <a:t>money </a:t>
              </a:r>
              <a:r>
                <a:rPr lang="en-US" sz="2000" i="1" spc="-30" dirty="0">
                  <a:solidFill>
                    <a:srgbClr val="3C2B32"/>
                  </a:solidFill>
                  <a:cs typeface="Verdana"/>
                </a:rPr>
                <a:t>cards </a:t>
              </a:r>
              <a:r>
                <a:rPr lang="en-US" sz="2000" i="1" spc="-70" dirty="0">
                  <a:solidFill>
                    <a:srgbClr val="3C2B32"/>
                  </a:solidFill>
                  <a:cs typeface="Verdana"/>
                </a:rPr>
                <a:t>for having the </a:t>
              </a:r>
              <a:r>
                <a:rPr lang="en-US" sz="2000" i="1" spc="-40" dirty="0">
                  <a:solidFill>
                    <a:srgbClr val="3C2B32"/>
                  </a:solidFill>
                  <a:cs typeface="Verdana"/>
                </a:rPr>
                <a:t>legal </a:t>
              </a:r>
              <a:r>
                <a:rPr lang="en-US" sz="2000" i="1" spc="-60" dirty="0">
                  <a:solidFill>
                    <a:srgbClr val="3C2B32"/>
                  </a:solidFill>
                  <a:cs typeface="Verdana"/>
                </a:rPr>
                <a:t>ability </a:t>
              </a:r>
              <a:r>
                <a:rPr lang="en-US" sz="2000" i="1" spc="-65" dirty="0">
                  <a:solidFill>
                    <a:srgbClr val="3C2B32"/>
                  </a:solidFill>
                  <a:cs typeface="Verdana"/>
                </a:rPr>
                <a:t>to </a:t>
              </a:r>
              <a:r>
                <a:rPr lang="en-US" sz="2000" i="1" spc="-40" dirty="0">
                  <a:solidFill>
                    <a:srgbClr val="3C2B32"/>
                  </a:solidFill>
                  <a:cs typeface="Verdana"/>
                </a:rPr>
                <a:t>seize </a:t>
              </a:r>
              <a:r>
                <a:rPr lang="en-US" sz="2000" i="1" spc="-70" dirty="0">
                  <a:solidFill>
                    <a:srgbClr val="3C2B32"/>
                  </a:solidFill>
                  <a:cs typeface="Verdana"/>
                </a:rPr>
                <a:t>the  </a:t>
              </a:r>
              <a:r>
                <a:rPr lang="en-US" sz="2000" i="1" spc="-45" dirty="0">
                  <a:solidFill>
                    <a:srgbClr val="3C2B32"/>
                  </a:solidFill>
                  <a:cs typeface="Verdana"/>
                </a:rPr>
                <a:t>land of </a:t>
              </a:r>
              <a:r>
                <a:rPr lang="en-US" sz="2000" i="1" spc="-25" dirty="0">
                  <a:solidFill>
                    <a:srgbClr val="3C2B32"/>
                  </a:solidFill>
                  <a:cs typeface="Verdana"/>
                </a:rPr>
                <a:t>black </a:t>
              </a:r>
              <a:r>
                <a:rPr lang="en-US" sz="2000" i="1" spc="-75" dirty="0">
                  <a:solidFill>
                    <a:srgbClr val="3C2B32"/>
                  </a:solidFill>
                  <a:cs typeface="Verdana"/>
                </a:rPr>
                <a:t>farmers </a:t>
              </a:r>
              <a:r>
                <a:rPr lang="en-US" sz="2000" i="1" spc="-45" dirty="0">
                  <a:solidFill>
                    <a:srgbClr val="3C2B32"/>
                  </a:solidFill>
                  <a:cs typeface="Verdana"/>
                </a:rPr>
                <a:t>and business </a:t>
              </a:r>
              <a:r>
                <a:rPr lang="en-US" sz="2000" i="1" spc="-85" dirty="0">
                  <a:solidFill>
                    <a:srgbClr val="3C2B32"/>
                  </a:solidFill>
                  <a:cs typeface="Verdana"/>
                </a:rPr>
                <a:t>owners, </a:t>
              </a:r>
              <a:r>
                <a:rPr lang="en-US" sz="2000" i="1" spc="-45" dirty="0">
                  <a:solidFill>
                    <a:srgbClr val="3C2B32"/>
                  </a:solidFill>
                  <a:cs typeface="Verdana"/>
                </a:rPr>
                <a:t>increasing </a:t>
              </a:r>
              <a:r>
                <a:rPr lang="en-US" sz="2000" i="1" spc="-90" dirty="0">
                  <a:solidFill>
                    <a:srgbClr val="3C2B32"/>
                  </a:solidFill>
                  <a:cs typeface="Verdana"/>
                </a:rPr>
                <a:t>your </a:t>
              </a:r>
              <a:r>
                <a:rPr lang="en-US" sz="2000" i="1" spc="-45" dirty="0">
                  <a:solidFill>
                    <a:srgbClr val="3C2B32"/>
                  </a:solidFill>
                  <a:cs typeface="Verdana"/>
                </a:rPr>
                <a:t>income and reducing</a:t>
              </a:r>
              <a:r>
                <a:rPr lang="en-US" sz="2000" i="1" spc="-210" dirty="0">
                  <a:solidFill>
                    <a:srgbClr val="3C2B32"/>
                  </a:solidFill>
                  <a:cs typeface="Verdana"/>
                </a:rPr>
                <a:t> </a:t>
              </a:r>
              <a:r>
                <a:rPr lang="en-US" sz="2000" i="1" spc="-90" dirty="0">
                  <a:solidFill>
                    <a:srgbClr val="3C2B32"/>
                  </a:solidFill>
                  <a:cs typeface="Verdana"/>
                </a:rPr>
                <a:t>your  </a:t>
              </a:r>
              <a:r>
                <a:rPr lang="en-US" sz="2000" i="1" spc="-70" dirty="0">
                  <a:solidFill>
                    <a:srgbClr val="3C2B32"/>
                  </a:solidFill>
                  <a:cs typeface="Verdana"/>
                </a:rPr>
                <a:t>vulnerability </a:t>
              </a:r>
              <a:r>
                <a:rPr lang="en-US" sz="2000" i="1" spc="-65" dirty="0">
                  <a:solidFill>
                    <a:srgbClr val="3C2B32"/>
                  </a:solidFill>
                  <a:cs typeface="Verdana"/>
                </a:rPr>
                <a:t>to</a:t>
              </a:r>
              <a:r>
                <a:rPr lang="en-US" sz="2000" i="1" spc="-75" dirty="0">
                  <a:solidFill>
                    <a:srgbClr val="3C2B32"/>
                  </a:solidFill>
                  <a:cs typeface="Verdana"/>
                </a:rPr>
                <a:t> </a:t>
              </a:r>
              <a:r>
                <a:rPr lang="en-US" sz="2000" i="1" spc="-55" dirty="0">
                  <a:solidFill>
                    <a:srgbClr val="3C2B32"/>
                  </a:solidFill>
                  <a:cs typeface="Verdana"/>
                </a:rPr>
                <a:t>hunger</a:t>
              </a:r>
              <a:r>
                <a:rPr lang="en-US" sz="2000" i="1" spc="-55" dirty="0">
                  <a:solidFill>
                    <a:srgbClr val="3C2B32"/>
                  </a:solidFill>
                  <a:cs typeface="Arial"/>
                </a:rPr>
                <a:t>.</a:t>
              </a:r>
              <a:endParaRPr lang="en-US" sz="2000" dirty="0">
                <a:cs typeface="Arial"/>
              </a:endParaRPr>
            </a:p>
            <a:p>
              <a:pPr marL="12700">
                <a:spcBef>
                  <a:spcPts val="1230"/>
                </a:spcBef>
              </a:pPr>
              <a:r>
                <a:rPr lang="en-US" sz="2000" b="1" spc="-90" dirty="0">
                  <a:solidFill>
                    <a:srgbClr val="83A2A3"/>
                  </a:solidFill>
                  <a:cs typeface="Verdana"/>
                </a:rPr>
                <a:t>Black</a:t>
              </a:r>
              <a:r>
                <a:rPr lang="en-US" sz="2000" b="1" spc="-75"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5080" indent="-200025">
                <a:lnSpc>
                  <a:spcPts val="1900"/>
                </a:lnSpc>
                <a:spcBef>
                  <a:spcPts val="409"/>
                </a:spcBef>
                <a:buSzPct val="95652"/>
                <a:buFont typeface="Verdana"/>
                <a:buChar char="•"/>
                <a:tabLst>
                  <a:tab pos="212090" algn="l"/>
                  <a:tab pos="212725" algn="l"/>
                </a:tabLst>
              </a:pPr>
              <a:r>
                <a:rPr lang="en-US" sz="2000" i="1" spc="-75" dirty="0">
                  <a:solidFill>
                    <a:srgbClr val="3C2B32"/>
                  </a:solidFill>
                  <a:cs typeface="Verdana"/>
                </a:rPr>
                <a:t>Subtract </a:t>
              </a:r>
              <a:r>
                <a:rPr lang="en-US" sz="2000" i="1" spc="-50" dirty="0">
                  <a:solidFill>
                    <a:srgbClr val="3C2B32"/>
                  </a:solidFill>
                  <a:cs typeface="Verdana"/>
                </a:rPr>
                <a:t>a </a:t>
              </a:r>
              <a:r>
                <a:rPr lang="en-US" sz="2000" i="1" spc="-45" dirty="0">
                  <a:solidFill>
                    <a:srgbClr val="3C2B32"/>
                  </a:solidFill>
                  <a:cs typeface="Verdana"/>
                </a:rPr>
                <a:t>land </a:t>
              </a:r>
              <a:r>
                <a:rPr lang="en-US" sz="2000" i="1" spc="-30" dirty="0">
                  <a:solidFill>
                    <a:srgbClr val="3C2B32"/>
                  </a:solidFill>
                  <a:cs typeface="Verdana"/>
                </a:rPr>
                <a:t>card </a:t>
              </a:r>
              <a:r>
                <a:rPr lang="en-US" sz="2000" i="1" spc="-70" dirty="0">
                  <a:solidFill>
                    <a:srgbClr val="3C2B32"/>
                  </a:solidFill>
                  <a:cs typeface="Verdana"/>
                </a:rPr>
                <a:t>for the </a:t>
              </a:r>
              <a:r>
                <a:rPr lang="en-US" sz="2000" i="1" spc="-45" dirty="0">
                  <a:solidFill>
                    <a:srgbClr val="3C2B32"/>
                  </a:solidFill>
                  <a:cs typeface="Verdana"/>
                </a:rPr>
                <a:t>land </a:t>
              </a:r>
              <a:r>
                <a:rPr lang="en-US" sz="2000" i="1" spc="-55" dirty="0">
                  <a:solidFill>
                    <a:srgbClr val="3C2B32"/>
                  </a:solidFill>
                  <a:cs typeface="Verdana"/>
                </a:rPr>
                <a:t>lost </a:t>
              </a:r>
              <a:r>
                <a:rPr lang="en-US" sz="2000" i="1" spc="-60" dirty="0">
                  <a:solidFill>
                    <a:srgbClr val="3C2B32"/>
                  </a:solidFill>
                  <a:cs typeface="Verdana"/>
                </a:rPr>
                <a:t>under </a:t>
              </a:r>
              <a:r>
                <a:rPr lang="en-US" sz="2000" i="1" spc="-45" dirty="0">
                  <a:solidFill>
                    <a:srgbClr val="3C2B32"/>
                  </a:solidFill>
                  <a:cs typeface="Verdana"/>
                </a:rPr>
                <a:t>land </a:t>
              </a:r>
              <a:r>
                <a:rPr lang="en-US" sz="2000" i="1" spc="-70" dirty="0">
                  <a:solidFill>
                    <a:srgbClr val="3C2B32"/>
                  </a:solidFill>
                  <a:cs typeface="Verdana"/>
                </a:rPr>
                <a:t>seizures. </a:t>
              </a:r>
              <a:r>
                <a:rPr lang="en-US" sz="2000" i="1" spc="-45" dirty="0">
                  <a:solidFill>
                    <a:srgbClr val="3C2B32"/>
                  </a:solidFill>
                  <a:cs typeface="Verdana"/>
                </a:rPr>
                <a:t>Also            </a:t>
              </a:r>
              <a:r>
                <a:rPr lang="en-US" sz="2000" i="1" spc="-85" dirty="0">
                  <a:solidFill>
                    <a:srgbClr val="3C2B32"/>
                  </a:solidFill>
                  <a:cs typeface="Verdana"/>
                </a:rPr>
                <a:t>subtract </a:t>
              </a:r>
              <a:r>
                <a:rPr lang="en-US" sz="2000" i="1" spc="-50" dirty="0">
                  <a:solidFill>
                    <a:srgbClr val="3C2B32"/>
                  </a:solidFill>
                  <a:cs typeface="Verdana"/>
                </a:rPr>
                <a:t>a </a:t>
              </a:r>
              <a:r>
                <a:rPr lang="en-US" sz="2000" i="1" spc="-75" dirty="0">
                  <a:solidFill>
                    <a:srgbClr val="3C2B32"/>
                  </a:solidFill>
                  <a:cs typeface="Verdana"/>
                </a:rPr>
                <a:t>money </a:t>
              </a:r>
              <a:r>
                <a:rPr lang="en-US" sz="2000" i="1" spc="-30" dirty="0">
                  <a:solidFill>
                    <a:srgbClr val="3C2B32"/>
                  </a:solidFill>
                  <a:cs typeface="Verdana"/>
                </a:rPr>
                <a:t>card </a:t>
              </a:r>
              <a:r>
                <a:rPr lang="en-US" sz="2000" i="1" spc="-70" dirty="0">
                  <a:solidFill>
                    <a:srgbClr val="3C2B32"/>
                  </a:solidFill>
                  <a:cs typeface="Verdana"/>
                </a:rPr>
                <a:t>for the  </a:t>
              </a:r>
              <a:r>
                <a:rPr lang="en-US" sz="2000" i="1" spc="-60" dirty="0">
                  <a:solidFill>
                    <a:srgbClr val="3C2B32"/>
                  </a:solidFill>
                  <a:cs typeface="Verdana"/>
                </a:rPr>
                <a:t>tens </a:t>
              </a:r>
              <a:r>
                <a:rPr lang="en-US" sz="2000" i="1" spc="-45" dirty="0">
                  <a:solidFill>
                    <a:srgbClr val="3C2B32"/>
                  </a:solidFill>
                  <a:cs typeface="Verdana"/>
                </a:rPr>
                <a:t>of </a:t>
              </a:r>
              <a:r>
                <a:rPr lang="en-US" sz="2000" i="1" spc="-65" dirty="0">
                  <a:solidFill>
                    <a:srgbClr val="3C2B32"/>
                  </a:solidFill>
                  <a:cs typeface="Verdana"/>
                </a:rPr>
                <a:t>millions </a:t>
              </a:r>
              <a:r>
                <a:rPr lang="en-US" sz="2000" i="1" spc="-45" dirty="0">
                  <a:solidFill>
                    <a:srgbClr val="3C2B32"/>
                  </a:solidFill>
                  <a:cs typeface="Verdana"/>
                </a:rPr>
                <a:t>of </a:t>
              </a:r>
              <a:r>
                <a:rPr lang="en-US" sz="2000" i="1" spc="-50" dirty="0">
                  <a:solidFill>
                    <a:srgbClr val="3C2B32"/>
                  </a:solidFill>
                  <a:cs typeface="Verdana"/>
                </a:rPr>
                <a:t>dollars </a:t>
              </a:r>
              <a:r>
                <a:rPr lang="en-US" sz="2000" i="1" spc="-55" dirty="0">
                  <a:solidFill>
                    <a:srgbClr val="3C2B32"/>
                  </a:solidFill>
                  <a:cs typeface="Verdana"/>
                </a:rPr>
                <a:t>lost </a:t>
              </a:r>
              <a:r>
                <a:rPr lang="en-US" sz="2000" i="1" spc="-85" dirty="0">
                  <a:solidFill>
                    <a:srgbClr val="3C2B32"/>
                  </a:solidFill>
                  <a:cs typeface="Verdana"/>
                </a:rPr>
                <a:t>from              </a:t>
              </a:r>
              <a:r>
                <a:rPr lang="en-US" sz="2000" i="1" spc="-55" dirty="0">
                  <a:solidFill>
                    <a:srgbClr val="3C2B32"/>
                  </a:solidFill>
                  <a:cs typeface="Verdana"/>
                </a:rPr>
                <a:t>no </a:t>
              </a:r>
              <a:r>
                <a:rPr lang="en-US" sz="2000" i="1" spc="-50" dirty="0">
                  <a:solidFill>
                    <a:srgbClr val="3C2B32"/>
                  </a:solidFill>
                  <a:cs typeface="Verdana"/>
                </a:rPr>
                <a:t>longer </a:t>
              </a:r>
              <a:r>
                <a:rPr lang="en-US" sz="2000" i="1" spc="-70" dirty="0">
                  <a:solidFill>
                    <a:srgbClr val="3C2B32"/>
                  </a:solidFill>
                  <a:cs typeface="Verdana"/>
                </a:rPr>
                <a:t>having </a:t>
              </a:r>
              <a:r>
                <a:rPr lang="en-US" sz="2000" i="1" spc="-45" dirty="0">
                  <a:solidFill>
                    <a:srgbClr val="3C2B32"/>
                  </a:solidFill>
                  <a:cs typeface="Verdana"/>
                </a:rPr>
                <a:t>land </a:t>
              </a:r>
              <a:r>
                <a:rPr lang="en-US" sz="2000" i="1" spc="-65" dirty="0">
                  <a:solidFill>
                    <a:srgbClr val="3C2B32"/>
                  </a:solidFill>
                  <a:cs typeface="Verdana"/>
                </a:rPr>
                <a:t>to </a:t>
              </a:r>
              <a:r>
                <a:rPr lang="en-US" sz="2000" i="1" spc="-45" dirty="0">
                  <a:solidFill>
                    <a:srgbClr val="3C2B32"/>
                  </a:solidFill>
                  <a:cs typeface="Verdana"/>
                </a:rPr>
                <a:t>help </a:t>
              </a:r>
              <a:r>
                <a:rPr lang="en-US" sz="2000" i="1" spc="-65" dirty="0">
                  <a:solidFill>
                    <a:srgbClr val="3C2B32"/>
                  </a:solidFill>
                  <a:cs typeface="Verdana"/>
                </a:rPr>
                <a:t>earn an </a:t>
              </a:r>
              <a:r>
                <a:rPr lang="en-US" sz="2000" i="1" spc="-45" dirty="0">
                  <a:solidFill>
                    <a:srgbClr val="3C2B32"/>
                  </a:solidFill>
                  <a:cs typeface="Verdana"/>
                </a:rPr>
                <a:t>income and</a:t>
              </a:r>
              <a:r>
                <a:rPr lang="en-US" sz="2000" i="1" spc="-185" dirty="0">
                  <a:solidFill>
                    <a:srgbClr val="3C2B32"/>
                  </a:solidFill>
                  <a:cs typeface="Verdana"/>
                </a:rPr>
                <a:t> </a:t>
              </a:r>
              <a:r>
                <a:rPr lang="en-US" sz="2000" i="1" spc="-75" dirty="0">
                  <a:solidFill>
                    <a:srgbClr val="3C2B32"/>
                  </a:solidFill>
                  <a:cs typeface="Verdana"/>
                </a:rPr>
                <a:t>grow  </a:t>
              </a:r>
              <a:r>
                <a:rPr lang="en-US" sz="2000" i="1" spc="-35" dirty="0">
                  <a:solidFill>
                    <a:srgbClr val="3C2B32"/>
                  </a:solidFill>
                  <a:cs typeface="Verdana"/>
                </a:rPr>
                <a:t>food                       </a:t>
              </a:r>
              <a:r>
                <a:rPr lang="en-US" sz="2000" i="1" spc="-65" dirty="0">
                  <a:solidFill>
                    <a:srgbClr val="3C2B32"/>
                  </a:solidFill>
                  <a:cs typeface="Verdana"/>
                </a:rPr>
                <a:t>to</a:t>
              </a:r>
              <a:r>
                <a:rPr lang="en-US" sz="2000" i="1" spc="-110" dirty="0">
                  <a:solidFill>
                    <a:srgbClr val="3C2B32"/>
                  </a:solidFill>
                  <a:cs typeface="Verdana"/>
                </a:rPr>
                <a:t> </a:t>
              </a:r>
              <a:r>
                <a:rPr lang="en-US" sz="2000" i="1" spc="-90" dirty="0">
                  <a:solidFill>
                    <a:srgbClr val="3C2B32"/>
                  </a:solidFill>
                  <a:cs typeface="Verdana"/>
                </a:rPr>
                <a:t>eat.</a:t>
              </a:r>
              <a:endParaRPr lang="en-US" sz="2000" dirty="0">
                <a:cs typeface="Verdana"/>
              </a:endParaRPr>
            </a:p>
            <a:p>
              <a:pPr marL="12700">
                <a:spcBef>
                  <a:spcPts val="430"/>
                </a:spcBef>
              </a:pPr>
              <a:endParaRPr sz="185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2638902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A4698A0-B57B-4566-AA0D-7CE4C3A8F954}"/>
              </a:ext>
            </a:extLst>
          </p:cNvPr>
          <p:cNvGrpSpPr/>
          <p:nvPr/>
        </p:nvGrpSpPr>
        <p:grpSpPr>
          <a:xfrm>
            <a:off x="3771900" y="295102"/>
            <a:ext cx="4636077" cy="3046268"/>
            <a:chOff x="533400" y="5334000"/>
            <a:chExt cx="6705600" cy="4191000"/>
          </a:xfrm>
        </p:grpSpPr>
        <p:sp>
          <p:nvSpPr>
            <p:cNvPr id="3" name="object 3">
              <a:extLst>
                <a:ext uri="{FF2B5EF4-FFF2-40B4-BE49-F238E27FC236}">
                  <a16:creationId xmlns:a16="http://schemas.microsoft.com/office/drawing/2014/main" id="{F0703357-F47D-4030-A635-B79725A9C18B}"/>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dirty="0"/>
            </a:p>
          </p:txBody>
        </p:sp>
        <p:sp>
          <p:nvSpPr>
            <p:cNvPr id="4" name="object 4">
              <a:extLst>
                <a:ext uri="{FF2B5EF4-FFF2-40B4-BE49-F238E27FC236}">
                  <a16:creationId xmlns:a16="http://schemas.microsoft.com/office/drawing/2014/main" id="{21B49913-4CC4-4FAA-A715-0B76A2B2DB30}"/>
                </a:ext>
              </a:extLst>
            </p:cNvPr>
            <p:cNvSpPr txBox="1"/>
            <p:nvPr/>
          </p:nvSpPr>
          <p:spPr>
            <a:xfrm>
              <a:off x="533400" y="5396490"/>
              <a:ext cx="2743200" cy="496931"/>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Black Participants</a:t>
              </a:r>
              <a:endParaRPr sz="1909" b="1" dirty="0">
                <a:effectLst>
                  <a:outerShdw blurRad="38100" dist="38100" dir="2700000" algn="tl">
                    <a:srgbClr val="000000">
                      <a:alpha val="43137"/>
                    </a:srgbClr>
                  </a:outerShdw>
                </a:effectLst>
                <a:latin typeface="Verdana"/>
                <a:cs typeface="Verdana"/>
              </a:endParaRPr>
            </a:p>
          </p:txBody>
        </p:sp>
        <p:grpSp>
          <p:nvGrpSpPr>
            <p:cNvPr id="5" name="object 15">
              <a:extLst>
                <a:ext uri="{FF2B5EF4-FFF2-40B4-BE49-F238E27FC236}">
                  <a16:creationId xmlns:a16="http://schemas.microsoft.com/office/drawing/2014/main" id="{4E944413-7833-4E23-8AC0-280AEB84C54C}"/>
                </a:ext>
              </a:extLst>
            </p:cNvPr>
            <p:cNvGrpSpPr/>
            <p:nvPr/>
          </p:nvGrpSpPr>
          <p:grpSpPr>
            <a:xfrm>
              <a:off x="1557223" y="5865164"/>
              <a:ext cx="5586730" cy="3578860"/>
              <a:chOff x="1557223" y="5865164"/>
              <a:chExt cx="5586730" cy="3578860"/>
            </a:xfrm>
          </p:grpSpPr>
          <p:sp>
            <p:nvSpPr>
              <p:cNvPr id="6" name="object 16">
                <a:extLst>
                  <a:ext uri="{FF2B5EF4-FFF2-40B4-BE49-F238E27FC236}">
                    <a16:creationId xmlns:a16="http://schemas.microsoft.com/office/drawing/2014/main" id="{9B834099-3681-470B-B67B-A4763F0D47AF}"/>
                  </a:ext>
                </a:extLst>
              </p:cNvPr>
              <p:cNvSpPr/>
              <p:nvPr/>
            </p:nvSpPr>
            <p:spPr>
              <a:xfrm>
                <a:off x="1557223" y="6239560"/>
                <a:ext cx="641515" cy="244411"/>
              </a:xfrm>
              <a:prstGeom prst="rect">
                <a:avLst/>
              </a:prstGeom>
              <a:blipFill>
                <a:blip r:embed="rId2" cstate="print"/>
                <a:stretch>
                  <a:fillRect/>
                </a:stretch>
              </a:blipFill>
            </p:spPr>
            <p:txBody>
              <a:bodyPr wrap="square" lIns="0" tIns="0" rIns="0" bIns="0" rtlCol="0"/>
              <a:lstStyle/>
              <a:p>
                <a:endParaRPr sz="1227"/>
              </a:p>
            </p:txBody>
          </p:sp>
          <p:sp>
            <p:nvSpPr>
              <p:cNvPr id="7" name="object 17">
                <a:extLst>
                  <a:ext uri="{FF2B5EF4-FFF2-40B4-BE49-F238E27FC236}">
                    <a16:creationId xmlns:a16="http://schemas.microsoft.com/office/drawing/2014/main" id="{9F0E8328-2117-4775-BEA7-EFFFCD0A16EA}"/>
                  </a:ext>
                </a:extLst>
              </p:cNvPr>
              <p:cNvSpPr/>
              <p:nvPr/>
            </p:nvSpPr>
            <p:spPr>
              <a:xfrm>
                <a:off x="2026615" y="5865799"/>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endParaRPr sz="1227"/>
              </a:p>
            </p:txBody>
          </p:sp>
          <p:sp>
            <p:nvSpPr>
              <p:cNvPr id="8" name="object 18">
                <a:extLst>
                  <a:ext uri="{FF2B5EF4-FFF2-40B4-BE49-F238E27FC236}">
                    <a16:creationId xmlns:a16="http://schemas.microsoft.com/office/drawing/2014/main" id="{E15C7F41-B4A0-4F2C-A2ED-87CBD50791ED}"/>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endParaRPr sz="1227"/>
              </a:p>
            </p:txBody>
          </p:sp>
          <p:sp>
            <p:nvSpPr>
              <p:cNvPr id="9" name="object 19">
                <a:extLst>
                  <a:ext uri="{FF2B5EF4-FFF2-40B4-BE49-F238E27FC236}">
                    <a16:creationId xmlns:a16="http://schemas.microsoft.com/office/drawing/2014/main" id="{35C90B37-25CA-4DB0-87BC-967B78CF3A74}"/>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endParaRPr sz="1227"/>
              </a:p>
            </p:txBody>
          </p:sp>
          <p:sp>
            <p:nvSpPr>
              <p:cNvPr id="10" name="object 20">
                <a:extLst>
                  <a:ext uri="{FF2B5EF4-FFF2-40B4-BE49-F238E27FC236}">
                    <a16:creationId xmlns:a16="http://schemas.microsoft.com/office/drawing/2014/main" id="{5E4BA39C-D787-48B8-9FFF-52F268610BA7}"/>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endParaRPr sz="1227"/>
              </a:p>
            </p:txBody>
          </p:sp>
        </p:grpSp>
      </p:grpSp>
      <p:sp>
        <p:nvSpPr>
          <p:cNvPr id="11" name="object 4">
            <a:extLst>
              <a:ext uri="{FF2B5EF4-FFF2-40B4-BE49-F238E27FC236}">
                <a16:creationId xmlns:a16="http://schemas.microsoft.com/office/drawing/2014/main" id="{B1F7A394-AD9C-4502-913F-FFC72FB0E215}"/>
              </a:ext>
            </a:extLst>
          </p:cNvPr>
          <p:cNvSpPr/>
          <p:nvPr/>
        </p:nvSpPr>
        <p:spPr>
          <a:xfrm>
            <a:off x="3771900" y="3533775"/>
            <a:ext cx="4686300" cy="2960543"/>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12" name="object 4">
            <a:extLst>
              <a:ext uri="{FF2B5EF4-FFF2-40B4-BE49-F238E27FC236}">
                <a16:creationId xmlns:a16="http://schemas.microsoft.com/office/drawing/2014/main" id="{DF5D1A27-D2A7-48AC-8284-57F398070D0A}"/>
              </a:ext>
            </a:extLst>
          </p:cNvPr>
          <p:cNvSpPr txBox="1"/>
          <p:nvPr/>
        </p:nvSpPr>
        <p:spPr>
          <a:xfrm>
            <a:off x="3868856" y="3636822"/>
            <a:ext cx="1804606" cy="338817"/>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White Participants</a:t>
            </a:r>
            <a:endParaRPr sz="1909" b="1" dirty="0">
              <a:effectLst>
                <a:outerShdw blurRad="38100" dist="38100" dir="2700000" algn="tl">
                  <a:srgbClr val="000000">
                    <a:alpha val="43137"/>
                  </a:srgbClr>
                </a:outerShdw>
              </a:effectLst>
              <a:latin typeface="Verdana"/>
              <a:cs typeface="Verdana"/>
            </a:endParaRPr>
          </a:p>
        </p:txBody>
      </p:sp>
      <p:pic>
        <p:nvPicPr>
          <p:cNvPr id="13" name="Picture 12">
            <a:extLst>
              <a:ext uri="{FF2B5EF4-FFF2-40B4-BE49-F238E27FC236}">
                <a16:creationId xmlns:a16="http://schemas.microsoft.com/office/drawing/2014/main" id="{0BA120C1-F45E-4D56-A662-17792D48C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3" y="2542922"/>
            <a:ext cx="1308716" cy="444212"/>
          </a:xfrm>
          <a:prstGeom prst="rect">
            <a:avLst/>
          </a:prstGeom>
        </p:spPr>
      </p:pic>
      <p:pic>
        <p:nvPicPr>
          <p:cNvPr id="14" name="Picture 13">
            <a:extLst>
              <a:ext uri="{FF2B5EF4-FFF2-40B4-BE49-F238E27FC236}">
                <a16:creationId xmlns:a16="http://schemas.microsoft.com/office/drawing/2014/main" id="{7DCBC438-EE34-4AE2-A0F5-D3F3FC91B3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7016" y="1053929"/>
            <a:ext cx="1221307" cy="403947"/>
          </a:xfrm>
          <a:prstGeom prst="rect">
            <a:avLst/>
          </a:prstGeom>
        </p:spPr>
      </p:pic>
      <p:pic>
        <p:nvPicPr>
          <p:cNvPr id="15" name="Picture 14">
            <a:extLst>
              <a:ext uri="{FF2B5EF4-FFF2-40B4-BE49-F238E27FC236}">
                <a16:creationId xmlns:a16="http://schemas.microsoft.com/office/drawing/2014/main" id="{51ECD13C-70C4-408F-AC84-79D3C921A2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3023" y="2497316"/>
            <a:ext cx="1305300" cy="444212"/>
          </a:xfrm>
          <a:prstGeom prst="rect">
            <a:avLst/>
          </a:prstGeom>
        </p:spPr>
      </p:pic>
      <p:pic>
        <p:nvPicPr>
          <p:cNvPr id="16" name="Picture 15">
            <a:extLst>
              <a:ext uri="{FF2B5EF4-FFF2-40B4-BE49-F238E27FC236}">
                <a16:creationId xmlns:a16="http://schemas.microsoft.com/office/drawing/2014/main" id="{6C2B94BB-A4DB-44E2-8A98-BAB12FC508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099" y="1535098"/>
            <a:ext cx="1308716" cy="444212"/>
          </a:xfrm>
          <a:prstGeom prst="rect">
            <a:avLst/>
          </a:prstGeom>
        </p:spPr>
      </p:pic>
      <p:pic>
        <p:nvPicPr>
          <p:cNvPr id="17" name="Picture 16">
            <a:extLst>
              <a:ext uri="{FF2B5EF4-FFF2-40B4-BE49-F238E27FC236}">
                <a16:creationId xmlns:a16="http://schemas.microsoft.com/office/drawing/2014/main" id="{75CBEA67-252D-45B5-AFC6-1B6650779A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3" y="1033798"/>
            <a:ext cx="1308716" cy="444212"/>
          </a:xfrm>
          <a:prstGeom prst="rect">
            <a:avLst/>
          </a:prstGeom>
        </p:spPr>
      </p:pic>
      <p:pic>
        <p:nvPicPr>
          <p:cNvPr id="18" name="Picture 17">
            <a:extLst>
              <a:ext uri="{FF2B5EF4-FFF2-40B4-BE49-F238E27FC236}">
                <a16:creationId xmlns:a16="http://schemas.microsoft.com/office/drawing/2014/main" id="{F0EB26CB-BFCE-46E3-9D3D-7DCA9E253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099" y="2053104"/>
            <a:ext cx="1308716" cy="444212"/>
          </a:xfrm>
          <a:prstGeom prst="rect">
            <a:avLst/>
          </a:prstGeom>
        </p:spPr>
      </p:pic>
      <p:pic>
        <p:nvPicPr>
          <p:cNvPr id="19" name="Picture 18">
            <a:extLst>
              <a:ext uri="{FF2B5EF4-FFF2-40B4-BE49-F238E27FC236}">
                <a16:creationId xmlns:a16="http://schemas.microsoft.com/office/drawing/2014/main" id="{5F38BE99-1604-4F78-B772-B42FB40DF0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3023" y="5922821"/>
            <a:ext cx="1305300" cy="444212"/>
          </a:xfrm>
          <a:prstGeom prst="rect">
            <a:avLst/>
          </a:prstGeom>
        </p:spPr>
      </p:pic>
      <p:pic>
        <p:nvPicPr>
          <p:cNvPr id="20" name="Picture 19">
            <a:extLst>
              <a:ext uri="{FF2B5EF4-FFF2-40B4-BE49-F238E27FC236}">
                <a16:creationId xmlns:a16="http://schemas.microsoft.com/office/drawing/2014/main" id="{E2A3C7DC-7C40-4CD9-A927-21553D5798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6943" y="4661622"/>
            <a:ext cx="1221307" cy="403947"/>
          </a:xfrm>
          <a:prstGeom prst="rect">
            <a:avLst/>
          </a:prstGeom>
        </p:spPr>
      </p:pic>
      <p:pic>
        <p:nvPicPr>
          <p:cNvPr id="21" name="Picture 20">
            <a:extLst>
              <a:ext uri="{FF2B5EF4-FFF2-40B4-BE49-F238E27FC236}">
                <a16:creationId xmlns:a16="http://schemas.microsoft.com/office/drawing/2014/main" id="{9382BC39-8261-449D-B1F8-AAC435A1B9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6943" y="4153598"/>
            <a:ext cx="1221307" cy="403947"/>
          </a:xfrm>
          <a:prstGeom prst="rect">
            <a:avLst/>
          </a:prstGeom>
        </p:spPr>
      </p:pic>
    </p:spTree>
    <p:extLst>
      <p:ext uri="{BB962C8B-B14F-4D97-AF65-F5344CB8AC3E}">
        <p14:creationId xmlns:p14="http://schemas.microsoft.com/office/powerpoint/2010/main" val="48385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4AF0EA-A1A2-4755-BBAB-C2F94B3DA2CF}"/>
              </a:ext>
            </a:extLst>
          </p:cNvPr>
          <p:cNvGrpSpPr/>
          <p:nvPr/>
        </p:nvGrpSpPr>
        <p:grpSpPr>
          <a:xfrm>
            <a:off x="2148839" y="777240"/>
            <a:ext cx="8583931" cy="5292090"/>
            <a:chOff x="518023" y="5319360"/>
            <a:chExt cx="7205709" cy="4205640"/>
          </a:xfrm>
        </p:grpSpPr>
        <p:sp>
          <p:nvSpPr>
            <p:cNvPr id="5" name="object 3">
              <a:extLst>
                <a:ext uri="{FF2B5EF4-FFF2-40B4-BE49-F238E27FC236}">
                  <a16:creationId xmlns:a16="http://schemas.microsoft.com/office/drawing/2014/main" id="{A3396348-920B-435B-B744-4561808E241E}"/>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4">
              <a:extLst>
                <a:ext uri="{FF2B5EF4-FFF2-40B4-BE49-F238E27FC236}">
                  <a16:creationId xmlns:a16="http://schemas.microsoft.com/office/drawing/2014/main" id="{923FA8EB-CF28-448E-BEA6-AD2A283A8F14}"/>
                </a:ext>
              </a:extLst>
            </p:cNvPr>
            <p:cNvSpPr txBox="1"/>
            <p:nvPr/>
          </p:nvSpPr>
          <p:spPr>
            <a:xfrm>
              <a:off x="1062912" y="6656539"/>
              <a:ext cx="5647055" cy="1479266"/>
            </a:xfrm>
            <a:prstGeom prst="rect">
              <a:avLst/>
            </a:prstGeom>
          </p:spPr>
          <p:txBody>
            <a:bodyPr vert="horz" wrap="square" lIns="0" tIns="65405" rIns="0" bIns="0" rtlCol="0">
              <a:spAutoFit/>
            </a:bodyPr>
            <a:lstStyle/>
            <a:p>
              <a:pPr marL="0" marR="0" lvl="0" indent="0" algn="ctr" defTabSz="914400" eaLnBrk="1" fontAlgn="auto" latinLnBrk="0" hangingPunct="1">
                <a:lnSpc>
                  <a:spcPct val="100000"/>
                </a:lnSpc>
                <a:spcBef>
                  <a:spcPts val="515"/>
                </a:spcBef>
                <a:spcAft>
                  <a:spcPts val="0"/>
                </a:spcAft>
                <a:buClrTx/>
                <a:buSzTx/>
                <a:buFontTx/>
                <a:buNone/>
                <a:tabLst/>
                <a:defRPr/>
              </a:pPr>
              <a:r>
                <a:rPr kumimoji="0" sz="5000" b="1" i="0" u="none" strike="noStrike" kern="0" cap="none" spc="-470" normalizeH="0" baseline="0" noProof="0" dirty="0">
                  <a:ln>
                    <a:noFill/>
                  </a:ln>
                  <a:solidFill>
                    <a:srgbClr val="E5801C"/>
                  </a:solidFill>
                  <a:effectLst/>
                  <a:uLnTx/>
                  <a:uFillTx/>
                  <a:latin typeface="Verdana"/>
                  <a:cs typeface="Verdana"/>
                </a:rPr>
                <a:t>Policy</a:t>
              </a:r>
              <a:r>
                <a:rPr kumimoji="0" sz="5000" b="1" i="0" u="none" strike="noStrike" kern="0" cap="none" spc="-180"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a:t>
              </a:r>
              <a:r>
                <a:rPr kumimoji="0" lang="en-US" sz="5000" b="1" i="0" u="none" strike="noStrike" kern="0" cap="none" spc="-1515" normalizeH="0" baseline="0" noProof="0" dirty="0">
                  <a:ln>
                    <a:noFill/>
                  </a:ln>
                  <a:solidFill>
                    <a:srgbClr val="E5801C"/>
                  </a:solidFill>
                  <a:effectLst/>
                  <a:uLnTx/>
                  <a:uFillTx/>
                  <a:latin typeface="Verdana"/>
                  <a:cs typeface="Verdana"/>
                </a:rPr>
                <a:t>    3</a:t>
              </a:r>
              <a:endParaRPr kumimoji="0" sz="5000" b="0" i="0" u="none" strike="noStrike" kern="0" cap="none" spc="0" normalizeH="0" baseline="0" noProof="0" dirty="0">
                <a:ln>
                  <a:noFill/>
                </a:ln>
                <a:solidFill>
                  <a:prstClr val="black"/>
                </a:solidFill>
                <a:effectLst/>
                <a:uLnTx/>
                <a:uFillTx/>
                <a:latin typeface="Verdana"/>
                <a:cs typeface="Verdana"/>
              </a:endParaRPr>
            </a:p>
            <a:p>
              <a:pPr marL="12065" marR="5080" lvl="0" indent="0" algn="ctr" defTabSz="914400" eaLnBrk="1" fontAlgn="auto" latinLnBrk="0" hangingPunct="1">
                <a:lnSpc>
                  <a:spcPts val="3450"/>
                </a:lnSpc>
                <a:spcBef>
                  <a:spcPts val="490"/>
                </a:spcBef>
                <a:spcAft>
                  <a:spcPts val="0"/>
                </a:spcAft>
                <a:buClrTx/>
                <a:buSzTx/>
                <a:buFontTx/>
                <a:buNone/>
                <a:tabLst/>
                <a:defRPr/>
              </a:pPr>
              <a:r>
                <a:rPr kumimoji="0" lang="en-US" sz="3000" b="0" i="0" u="none" strike="noStrike" kern="0" cap="none" spc="0" normalizeH="0" baseline="0" noProof="0" dirty="0">
                  <a:ln>
                    <a:noFill/>
                  </a:ln>
                  <a:solidFill>
                    <a:prstClr val="black"/>
                  </a:solidFill>
                  <a:effectLst/>
                  <a:uLnTx/>
                  <a:uFillTx/>
                  <a:latin typeface="Verdana"/>
                  <a:cs typeface="Verdana"/>
                </a:rPr>
                <a:t>The National Housing Act of 1934,</a:t>
              </a:r>
            </a:p>
            <a:p>
              <a:pPr marL="12065" marR="5080" lvl="0" indent="0" algn="ctr" defTabSz="914400" eaLnBrk="1" fontAlgn="auto" latinLnBrk="0" hangingPunct="1">
                <a:lnSpc>
                  <a:spcPts val="3450"/>
                </a:lnSpc>
                <a:spcBef>
                  <a:spcPts val="490"/>
                </a:spcBef>
                <a:spcAft>
                  <a:spcPts val="0"/>
                </a:spcAft>
                <a:buClrTx/>
                <a:buSzTx/>
                <a:buFontTx/>
                <a:buNone/>
                <a:tabLst/>
                <a:defRPr/>
              </a:pPr>
              <a:r>
                <a:rPr lang="en-US" sz="3000" kern="0" dirty="0">
                  <a:solidFill>
                    <a:prstClr val="black"/>
                  </a:solidFill>
                  <a:latin typeface="Verdana"/>
                  <a:cs typeface="Verdana"/>
                </a:rPr>
                <a:t>Part 1</a:t>
              </a:r>
              <a:endParaRPr kumimoji="0" sz="3000" b="0" i="0" u="none" strike="noStrike" kern="0" cap="none" spc="0" normalizeH="0" baseline="0" noProof="0" dirty="0">
                <a:ln>
                  <a:noFill/>
                </a:ln>
                <a:solidFill>
                  <a:prstClr val="black"/>
                </a:solidFill>
                <a:effectLst/>
                <a:uLnTx/>
                <a:uFillTx/>
                <a:latin typeface="Verdana"/>
                <a:cs typeface="Verdana"/>
              </a:endParaRPr>
            </a:p>
          </p:txBody>
        </p:sp>
        <p:sp>
          <p:nvSpPr>
            <p:cNvPr id="7" name="object 5">
              <a:extLst>
                <a:ext uri="{FF2B5EF4-FFF2-40B4-BE49-F238E27FC236}">
                  <a16:creationId xmlns:a16="http://schemas.microsoft.com/office/drawing/2014/main" id="{A27AB25E-96B3-47E0-AFE9-E152845F52C4}"/>
                </a:ext>
              </a:extLst>
            </p:cNvPr>
            <p:cNvSpPr/>
            <p:nvPr/>
          </p:nvSpPr>
          <p:spPr>
            <a:xfrm>
              <a:off x="5267261" y="7857591"/>
              <a:ext cx="1924050" cy="1629410"/>
            </a:xfrm>
            <a:custGeom>
              <a:avLst/>
              <a:gdLst/>
              <a:ahLst/>
              <a:cxnLst/>
              <a:rect l="l" t="t" r="r" b="b"/>
              <a:pathLst>
                <a:path w="1924050" h="1629409">
                  <a:moveTo>
                    <a:pt x="1923478" y="0"/>
                  </a:moveTo>
                  <a:lnTo>
                    <a:pt x="0" y="1629308"/>
                  </a:lnTo>
                  <a:lnTo>
                    <a:pt x="1923478" y="1629308"/>
                  </a:lnTo>
                  <a:lnTo>
                    <a:pt x="1923478" y="0"/>
                  </a:lnTo>
                  <a:close/>
                </a:path>
              </a:pathLst>
            </a:custGeom>
            <a:solidFill>
              <a:srgbClr val="E5801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 name="object 14">
              <a:extLst>
                <a:ext uri="{FF2B5EF4-FFF2-40B4-BE49-F238E27FC236}">
                  <a16:creationId xmlns:a16="http://schemas.microsoft.com/office/drawing/2014/main" id="{ACAD6BAC-2BB7-43EB-A3EA-F35ABFAA2EE2}"/>
                </a:ext>
              </a:extLst>
            </p:cNvPr>
            <p:cNvSpPr/>
            <p:nvPr/>
          </p:nvSpPr>
          <p:spPr>
            <a:xfrm>
              <a:off x="518023" y="5367088"/>
              <a:ext cx="2244648" cy="1899462"/>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9" name="object 15">
              <a:extLst>
                <a:ext uri="{FF2B5EF4-FFF2-40B4-BE49-F238E27FC236}">
                  <a16:creationId xmlns:a16="http://schemas.microsoft.com/office/drawing/2014/main" id="{C9C54F1F-2D80-4A46-A750-7A561FE9E8A5}"/>
                </a:ext>
              </a:extLst>
            </p:cNvPr>
            <p:cNvGrpSpPr/>
            <p:nvPr/>
          </p:nvGrpSpPr>
          <p:grpSpPr>
            <a:xfrm>
              <a:off x="1618046" y="5319360"/>
              <a:ext cx="6105686" cy="4124135"/>
              <a:chOff x="1618046" y="5319360"/>
              <a:chExt cx="6105686" cy="4124135"/>
            </a:xfrm>
          </p:grpSpPr>
          <p:sp>
            <p:nvSpPr>
              <p:cNvPr id="10" name="object 16">
                <a:extLst>
                  <a:ext uri="{FF2B5EF4-FFF2-40B4-BE49-F238E27FC236}">
                    <a16:creationId xmlns:a16="http://schemas.microsoft.com/office/drawing/2014/main" id="{E2890FEE-B065-4BDC-A554-DD570E0BF3EE}"/>
                  </a:ext>
                </a:extLst>
              </p:cNvPr>
              <p:cNvSpPr/>
              <p:nvPr/>
            </p:nvSpPr>
            <p:spPr>
              <a:xfrm>
                <a:off x="1618046" y="6348849"/>
                <a:ext cx="641515" cy="244411"/>
              </a:xfrm>
              <a:prstGeom prst="rect">
                <a:avLst/>
              </a:prstGeom>
              <a:blipFill>
                <a:blip r:embed="rId4" cstate="print"/>
                <a:stretch>
                  <a:fillRect/>
                </a:stretch>
              </a:blip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 name="object 17">
                <a:extLst>
                  <a:ext uri="{FF2B5EF4-FFF2-40B4-BE49-F238E27FC236}">
                    <a16:creationId xmlns:a16="http://schemas.microsoft.com/office/drawing/2014/main" id="{C2D1648B-6131-4D43-BA92-6E5189920181}"/>
                  </a:ext>
                </a:extLst>
              </p:cNvPr>
              <p:cNvSpPr/>
              <p:nvPr/>
            </p:nvSpPr>
            <p:spPr>
              <a:xfrm>
                <a:off x="7683184" y="5319360"/>
                <a:ext cx="40548" cy="42761"/>
              </a:xfrm>
              <a:custGeom>
                <a:avLst/>
                <a:gdLst/>
                <a:ahLst/>
                <a:cxnLst/>
                <a:rect l="l" t="t" r="r" b="b"/>
                <a:pathLst>
                  <a:path w="64769" h="55245">
                    <a:moveTo>
                      <a:pt x="0" y="54749"/>
                    </a:moveTo>
                    <a:lnTo>
                      <a:pt x="64693" y="54749"/>
                    </a:lnTo>
                    <a:lnTo>
                      <a:pt x="64693" y="0"/>
                    </a:lnTo>
                    <a:lnTo>
                      <a:pt x="0" y="54749"/>
                    </a:lnTo>
                    <a:close/>
                  </a:path>
                </a:pathLst>
              </a:custGeom>
              <a:solidFill>
                <a:schemeClr val="bg1"/>
              </a:solidFill>
              <a:ln w="3175">
                <a:solidFill>
                  <a:schemeClr val="bg1"/>
                </a:solidFill>
              </a:ln>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sp>
            <p:nvSpPr>
              <p:cNvPr id="12" name="object 18">
                <a:extLst>
                  <a:ext uri="{FF2B5EF4-FFF2-40B4-BE49-F238E27FC236}">
                    <a16:creationId xmlns:a16="http://schemas.microsoft.com/office/drawing/2014/main" id="{BB39BAEC-7D59-41E4-8F42-FEA2F6273C53}"/>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object 19">
                <a:extLst>
                  <a:ext uri="{FF2B5EF4-FFF2-40B4-BE49-F238E27FC236}">
                    <a16:creationId xmlns:a16="http://schemas.microsoft.com/office/drawing/2014/main" id="{18B6CFCD-E062-45D1-80C2-A76DF361F6ED}"/>
                  </a:ext>
                </a:extLst>
              </p:cNvPr>
              <p:cNvSpPr/>
              <p:nvPr/>
            </p:nvSpPr>
            <p:spPr>
              <a:xfrm>
                <a:off x="6396367" y="8854969"/>
                <a:ext cx="325602" cy="295848"/>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20">
                <a:extLst>
                  <a:ext uri="{FF2B5EF4-FFF2-40B4-BE49-F238E27FC236}">
                    <a16:creationId xmlns:a16="http://schemas.microsoft.com/office/drawing/2014/main" id="{EB44CF9C-5DA5-4230-8B34-E106D0CC82B4}"/>
                  </a:ext>
                </a:extLst>
              </p:cNvPr>
              <p:cNvSpPr/>
              <p:nvPr/>
            </p:nvSpPr>
            <p:spPr>
              <a:xfrm>
                <a:off x="6065215" y="9249012"/>
                <a:ext cx="1078534" cy="194483"/>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2885321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7978" y="697682"/>
            <a:ext cx="7475621" cy="5680426"/>
            <a:chOff x="671770" y="521698"/>
            <a:chExt cx="6389370" cy="4578137"/>
          </a:xfrm>
        </p:grpSpPr>
        <p:sp>
          <p:nvSpPr>
            <p:cNvPr id="5" name="object 5">
              <a:extLst>
                <a:ext uri="{FF2B5EF4-FFF2-40B4-BE49-F238E27FC236}">
                  <a16:creationId xmlns:a16="http://schemas.microsoft.com/office/drawing/2014/main" id="{CA2BF1CF-C39F-462D-85E9-1E87BDB47E7A}"/>
                </a:ext>
              </a:extLst>
            </p:cNvPr>
            <p:cNvSpPr txBox="1"/>
            <p:nvPr/>
          </p:nvSpPr>
          <p:spPr>
            <a:xfrm>
              <a:off x="671770" y="521698"/>
              <a:ext cx="6389370" cy="2256243"/>
            </a:xfrm>
            <a:prstGeom prst="rect">
              <a:avLst/>
            </a:prstGeom>
          </p:spPr>
          <p:txBody>
            <a:bodyPr vert="horz" wrap="square" lIns="0" tIns="130810" rIns="0" bIns="0" rtlCol="0">
              <a:spAutoFit/>
            </a:bodyPr>
            <a:lstStyle/>
            <a:p>
              <a:pPr marL="12700">
                <a:spcBef>
                  <a:spcPts val="1030"/>
                </a:spcBef>
              </a:pPr>
              <a:r>
                <a:rPr lang="en-US" sz="2400" spc="-40" dirty="0">
                  <a:solidFill>
                    <a:srgbClr val="E5801C"/>
                  </a:solidFill>
                  <a:latin typeface="Trebuchet MS"/>
                  <a:cs typeface="Trebuchet MS"/>
                </a:rPr>
                <a:t>Policy </a:t>
              </a:r>
              <a:r>
                <a:rPr lang="en-US" sz="2400" spc="-5" dirty="0">
                  <a:solidFill>
                    <a:srgbClr val="E5801C"/>
                  </a:solidFill>
                  <a:latin typeface="Trebuchet MS"/>
                  <a:cs typeface="Trebuchet MS"/>
                </a:rPr>
                <a:t>#3 </a:t>
              </a:r>
              <a:r>
                <a:rPr lang="en-US" sz="2400" b="1" spc="-215" dirty="0">
                  <a:solidFill>
                    <a:srgbClr val="E5801C"/>
                  </a:solidFill>
                  <a:latin typeface="Verdana"/>
                  <a:cs typeface="Verdana"/>
                </a:rPr>
                <a:t>The </a:t>
              </a:r>
              <a:r>
                <a:rPr lang="en-US" sz="2400" b="1" spc="-195" dirty="0">
                  <a:solidFill>
                    <a:srgbClr val="E5801C"/>
                  </a:solidFill>
                  <a:latin typeface="Verdana"/>
                  <a:cs typeface="Verdana"/>
                </a:rPr>
                <a:t>National </a:t>
              </a:r>
              <a:r>
                <a:rPr lang="en-US" sz="2400" b="1" spc="-200" dirty="0">
                  <a:solidFill>
                    <a:srgbClr val="E5801C"/>
                  </a:solidFill>
                  <a:latin typeface="Verdana"/>
                  <a:cs typeface="Verdana"/>
                </a:rPr>
                <a:t>Housing </a:t>
              </a:r>
              <a:r>
                <a:rPr lang="en-US" sz="2400" b="1" spc="-160" dirty="0">
                  <a:solidFill>
                    <a:srgbClr val="E5801C"/>
                  </a:solidFill>
                  <a:latin typeface="Verdana"/>
                  <a:cs typeface="Verdana"/>
                </a:rPr>
                <a:t>Act </a:t>
              </a:r>
              <a:r>
                <a:rPr lang="en-US" sz="2400" b="1" spc="-195" dirty="0">
                  <a:solidFill>
                    <a:srgbClr val="E5801C"/>
                  </a:solidFill>
                  <a:latin typeface="Verdana"/>
                  <a:cs typeface="Verdana"/>
                </a:rPr>
                <a:t>of </a:t>
              </a:r>
              <a:r>
                <a:rPr lang="en-US" sz="2400" b="1" spc="-310" dirty="0">
                  <a:solidFill>
                    <a:srgbClr val="E5801C"/>
                  </a:solidFill>
                  <a:latin typeface="Verdana"/>
                  <a:cs typeface="Verdana"/>
                </a:rPr>
                <a:t>1934, </a:t>
              </a:r>
              <a:r>
                <a:rPr lang="en-US" sz="2400" b="1" spc="-210" dirty="0">
                  <a:solidFill>
                    <a:srgbClr val="E5801C"/>
                  </a:solidFill>
                  <a:latin typeface="Verdana"/>
                  <a:cs typeface="Verdana"/>
                </a:rPr>
                <a:t>Part </a:t>
              </a:r>
              <a:r>
                <a:rPr lang="en-US" sz="2400" b="1" spc="-515" dirty="0">
                  <a:solidFill>
                    <a:srgbClr val="E5801C"/>
                  </a:solidFill>
                  <a:latin typeface="Verdana"/>
                  <a:cs typeface="Verdana"/>
                </a:rPr>
                <a:t>1</a:t>
              </a:r>
              <a:endParaRPr lang="en-US" sz="2400" dirty="0">
                <a:latin typeface="Verdana"/>
                <a:cs typeface="Verdana"/>
              </a:endParaRPr>
            </a:p>
            <a:p>
              <a:pPr marL="12700" marR="5080">
                <a:lnSpc>
                  <a:spcPts val="2000"/>
                </a:lnSpc>
                <a:spcBef>
                  <a:spcPts val="690"/>
                </a:spcBef>
              </a:pPr>
              <a:r>
                <a:rPr lang="en-US" sz="2000" spc="-5" dirty="0">
                  <a:solidFill>
                    <a:srgbClr val="3C2B32"/>
                  </a:solidFill>
                  <a:cs typeface="Verdana"/>
                </a:rPr>
                <a:t>Policies </a:t>
              </a:r>
              <a:r>
                <a:rPr lang="en-US" sz="2000" spc="-30" dirty="0">
                  <a:solidFill>
                    <a:srgbClr val="3C2B32"/>
                  </a:solidFill>
                  <a:cs typeface="Verdana"/>
                </a:rPr>
                <a:t>under </a:t>
              </a:r>
              <a:r>
                <a:rPr lang="en-US" sz="2000" spc="-45" dirty="0">
                  <a:solidFill>
                    <a:srgbClr val="3C2B32"/>
                  </a:solidFill>
                  <a:cs typeface="Verdana"/>
                </a:rPr>
                <a:t>this law </a:t>
              </a:r>
              <a:r>
                <a:rPr lang="en-US" sz="2000" spc="-30" dirty="0">
                  <a:solidFill>
                    <a:srgbClr val="3C2B32"/>
                  </a:solidFill>
                  <a:cs typeface="Verdana"/>
                </a:rPr>
                <a:t>guaranteed </a:t>
              </a:r>
              <a:r>
                <a:rPr lang="en-US" sz="2000" spc="-25" dirty="0">
                  <a:solidFill>
                    <a:srgbClr val="3C2B32"/>
                  </a:solidFill>
                  <a:cs typeface="Verdana"/>
                </a:rPr>
                <a:t>federally-backed </a:t>
              </a:r>
              <a:r>
                <a:rPr lang="en-US" sz="2000" spc="-20" dirty="0">
                  <a:solidFill>
                    <a:srgbClr val="3C2B32"/>
                  </a:solidFill>
                  <a:cs typeface="Verdana"/>
                </a:rPr>
                <a:t>loans </a:t>
              </a:r>
              <a:r>
                <a:rPr lang="en-US" sz="2000" spc="-40" dirty="0">
                  <a:solidFill>
                    <a:srgbClr val="3C2B32"/>
                  </a:solidFill>
                  <a:cs typeface="Verdana"/>
                </a:rPr>
                <a:t>to whites </a:t>
              </a:r>
              <a:r>
                <a:rPr lang="en-US" sz="2000" spc="-15" dirty="0">
                  <a:solidFill>
                    <a:srgbClr val="3C2B32"/>
                  </a:solidFill>
                  <a:cs typeface="Verdana"/>
                </a:rPr>
                <a:t>and </a:t>
              </a:r>
              <a:r>
                <a:rPr lang="en-US" sz="2000" spc="-30" dirty="0">
                  <a:solidFill>
                    <a:srgbClr val="3C2B32"/>
                  </a:solidFill>
                  <a:cs typeface="Verdana"/>
                </a:rPr>
                <a:t>legally </a:t>
              </a:r>
              <a:r>
                <a:rPr lang="en-US" sz="2000" spc="-20" dirty="0">
                  <a:solidFill>
                    <a:srgbClr val="3C2B32"/>
                  </a:solidFill>
                  <a:cs typeface="Verdana"/>
                </a:rPr>
                <a:t>refused</a:t>
              </a:r>
              <a:r>
                <a:rPr lang="en-US" sz="2000" spc="-280" dirty="0">
                  <a:solidFill>
                    <a:srgbClr val="3C2B32"/>
                  </a:solidFill>
                  <a:cs typeface="Verdana"/>
                </a:rPr>
                <a:t> </a:t>
              </a:r>
              <a:r>
                <a:rPr lang="en-US" sz="2000" spc="-20" dirty="0">
                  <a:solidFill>
                    <a:srgbClr val="3C2B32"/>
                  </a:solidFill>
                  <a:cs typeface="Verdana"/>
                </a:rPr>
                <a:t>loans  </a:t>
              </a:r>
              <a:r>
                <a:rPr lang="en-US" sz="2000" spc="-40" dirty="0">
                  <a:solidFill>
                    <a:srgbClr val="3C2B32"/>
                  </a:solidFill>
                  <a:cs typeface="Verdana"/>
                </a:rPr>
                <a:t>to </a:t>
              </a:r>
              <a:r>
                <a:rPr lang="en-US" sz="2000" spc="-5" dirty="0">
                  <a:solidFill>
                    <a:srgbClr val="3C2B32"/>
                  </a:solidFill>
                  <a:cs typeface="Verdana"/>
                </a:rPr>
                <a:t>blacks </a:t>
              </a:r>
              <a:r>
                <a:rPr lang="en-US" sz="2000" spc="-15" dirty="0">
                  <a:solidFill>
                    <a:srgbClr val="3C2B32"/>
                  </a:solidFill>
                  <a:cs typeface="Verdana"/>
                </a:rPr>
                <a:t>and </a:t>
              </a:r>
              <a:r>
                <a:rPr lang="en-US" sz="2000" spc="-35" dirty="0">
                  <a:solidFill>
                    <a:srgbClr val="3C2B32"/>
                  </a:solidFill>
                  <a:cs typeface="Verdana"/>
                </a:rPr>
                <a:t>anyone </a:t>
              </a:r>
              <a:r>
                <a:rPr lang="en-US" sz="2000" spc="-5" dirty="0">
                  <a:solidFill>
                    <a:srgbClr val="3C2B32"/>
                  </a:solidFill>
                  <a:cs typeface="Verdana"/>
                </a:rPr>
                <a:t>else </a:t>
              </a:r>
              <a:r>
                <a:rPr lang="en-US" sz="2000" spc="-45" dirty="0">
                  <a:solidFill>
                    <a:srgbClr val="3C2B32"/>
                  </a:solidFill>
                  <a:cs typeface="Verdana"/>
                </a:rPr>
                <a:t>who </a:t>
              </a:r>
              <a:r>
                <a:rPr lang="en-US" sz="2000" spc="5" dirty="0">
                  <a:solidFill>
                    <a:srgbClr val="3C2B32"/>
                  </a:solidFill>
                  <a:cs typeface="Verdana"/>
                </a:rPr>
                <a:t>chose </a:t>
              </a:r>
              <a:r>
                <a:rPr lang="en-US" sz="2000" spc="-40" dirty="0">
                  <a:solidFill>
                    <a:srgbClr val="3C2B32"/>
                  </a:solidFill>
                  <a:cs typeface="Verdana"/>
                </a:rPr>
                <a:t>to </a:t>
              </a:r>
              <a:r>
                <a:rPr lang="en-US" sz="2000" spc="-50" dirty="0">
                  <a:solidFill>
                    <a:srgbClr val="3C2B32"/>
                  </a:solidFill>
                  <a:cs typeface="Verdana"/>
                </a:rPr>
                <a:t>live </a:t>
              </a:r>
              <a:r>
                <a:rPr lang="en-US" sz="2000" spc="-45" dirty="0">
                  <a:solidFill>
                    <a:srgbClr val="3C2B32"/>
                  </a:solidFill>
                  <a:cs typeface="Verdana"/>
                </a:rPr>
                <a:t>in </a:t>
              </a:r>
              <a:r>
                <a:rPr lang="en-US" sz="2000" spc="-40" dirty="0">
                  <a:solidFill>
                    <a:srgbClr val="3C2B32"/>
                  </a:solidFill>
                  <a:cs typeface="Verdana"/>
                </a:rPr>
                <a:t>or </a:t>
              </a:r>
              <a:r>
                <a:rPr lang="en-US" sz="2000" spc="-35" dirty="0">
                  <a:solidFill>
                    <a:srgbClr val="3C2B32"/>
                  </a:solidFill>
                  <a:cs typeface="Verdana"/>
                </a:rPr>
                <a:t>near </a:t>
              </a:r>
              <a:r>
                <a:rPr lang="en-US" sz="2000" dirty="0">
                  <a:solidFill>
                    <a:srgbClr val="3C2B32"/>
                  </a:solidFill>
                  <a:cs typeface="Verdana"/>
                </a:rPr>
                <a:t>Black </a:t>
              </a:r>
              <a:r>
                <a:rPr lang="en-US" sz="2000" spc="-30" dirty="0">
                  <a:solidFill>
                    <a:srgbClr val="3C2B32"/>
                  </a:solidFill>
                  <a:cs typeface="Verdana"/>
                </a:rPr>
                <a:t>neighborhoods. </a:t>
              </a:r>
              <a:r>
                <a:rPr lang="en-US" sz="2000" spc="-40" dirty="0">
                  <a:solidFill>
                    <a:srgbClr val="3C2B32"/>
                  </a:solidFill>
                  <a:cs typeface="Verdana"/>
                </a:rPr>
                <a:t>This </a:t>
              </a:r>
              <a:r>
                <a:rPr lang="en-US" sz="2000" spc="-30" dirty="0">
                  <a:solidFill>
                    <a:srgbClr val="3C2B32"/>
                  </a:solidFill>
                  <a:cs typeface="Verdana"/>
                </a:rPr>
                <a:t>practice,  </a:t>
              </a:r>
              <a:r>
                <a:rPr lang="en-US" sz="2000" spc="-45" dirty="0">
                  <a:solidFill>
                    <a:srgbClr val="3C2B32"/>
                  </a:solidFill>
                  <a:cs typeface="Verdana"/>
                </a:rPr>
                <a:t>known </a:t>
              </a:r>
              <a:r>
                <a:rPr lang="en-US" sz="2000" spc="-10" dirty="0">
                  <a:solidFill>
                    <a:srgbClr val="3C2B32"/>
                  </a:solidFill>
                  <a:cs typeface="Verdana"/>
                </a:rPr>
                <a:t>as </a:t>
              </a:r>
              <a:r>
                <a:rPr lang="en-US" sz="2000" spc="-60" dirty="0">
                  <a:solidFill>
                    <a:srgbClr val="3C2B32"/>
                  </a:solidFill>
                  <a:cs typeface="Verdana"/>
                </a:rPr>
                <a:t>“redlining,” </a:t>
              </a:r>
              <a:r>
                <a:rPr lang="en-US" sz="2000" spc="-30" dirty="0">
                  <a:solidFill>
                    <a:srgbClr val="3C2B32"/>
                  </a:solidFill>
                  <a:cs typeface="Verdana"/>
                </a:rPr>
                <a:t>targeted </a:t>
              </a:r>
              <a:r>
                <a:rPr lang="en-US" sz="2000" spc="-45" dirty="0">
                  <a:solidFill>
                    <a:srgbClr val="3C2B32"/>
                  </a:solidFill>
                  <a:cs typeface="Verdana"/>
                </a:rPr>
                <a:t>entire </a:t>
              </a:r>
              <a:r>
                <a:rPr lang="en-US" sz="2000" dirty="0">
                  <a:solidFill>
                    <a:srgbClr val="3C2B32"/>
                  </a:solidFill>
                  <a:cs typeface="Verdana"/>
                </a:rPr>
                <a:t>Black </a:t>
              </a:r>
              <a:r>
                <a:rPr lang="en-US" sz="2000" spc="-15" dirty="0">
                  <a:solidFill>
                    <a:srgbClr val="3C2B32"/>
                  </a:solidFill>
                  <a:cs typeface="Verdana"/>
                </a:rPr>
                <a:t>neighborhoods and </a:t>
              </a:r>
              <a:r>
                <a:rPr lang="en-US" sz="2000" spc="-25" dirty="0">
                  <a:solidFill>
                    <a:srgbClr val="3C2B32"/>
                  </a:solidFill>
                  <a:cs typeface="Verdana"/>
                </a:rPr>
                <a:t>identified </a:t>
              </a:r>
              <a:r>
                <a:rPr lang="en-US" sz="2000" spc="-50" dirty="0">
                  <a:solidFill>
                    <a:srgbClr val="3C2B32"/>
                  </a:solidFill>
                  <a:cs typeface="Verdana"/>
                </a:rPr>
                <a:t>them </a:t>
              </a:r>
              <a:r>
                <a:rPr lang="en-US" sz="2000" spc="-10" dirty="0">
                  <a:solidFill>
                    <a:srgbClr val="3C2B32"/>
                  </a:solidFill>
                  <a:cs typeface="Verdana"/>
                </a:rPr>
                <a:t>as </a:t>
              </a:r>
              <a:r>
                <a:rPr lang="en-US" sz="2000" spc="-35" dirty="0">
                  <a:solidFill>
                    <a:srgbClr val="3C2B32"/>
                  </a:solidFill>
                  <a:cs typeface="Verdana"/>
                </a:rPr>
                <a:t>“Grade </a:t>
              </a:r>
              <a:r>
                <a:rPr lang="en-US" sz="2000" spc="-130" dirty="0">
                  <a:solidFill>
                    <a:srgbClr val="3C2B32"/>
                  </a:solidFill>
                  <a:cs typeface="Verdana"/>
                </a:rPr>
                <a:t>D.”  </a:t>
              </a:r>
              <a:r>
                <a:rPr lang="en-US" sz="2000" spc="-40" dirty="0">
                  <a:solidFill>
                    <a:srgbClr val="3C2B32"/>
                  </a:solidFill>
                  <a:cs typeface="Verdana"/>
                </a:rPr>
                <a:t>This </a:t>
              </a:r>
              <a:r>
                <a:rPr lang="en-US" sz="2000" spc="-20" dirty="0">
                  <a:solidFill>
                    <a:srgbClr val="3C2B32"/>
                  </a:solidFill>
                  <a:cs typeface="Verdana"/>
                </a:rPr>
                <a:t>made </a:t>
              </a:r>
              <a:r>
                <a:rPr lang="en-US" sz="2000" spc="-60" dirty="0">
                  <a:solidFill>
                    <a:srgbClr val="3C2B32"/>
                  </a:solidFill>
                  <a:cs typeface="Verdana"/>
                </a:rPr>
                <a:t>it </a:t>
              </a:r>
              <a:r>
                <a:rPr lang="en-US" sz="2000" spc="-45" dirty="0">
                  <a:solidFill>
                    <a:srgbClr val="3C2B32"/>
                  </a:solidFill>
                  <a:cs typeface="Verdana"/>
                </a:rPr>
                <a:t>nearly </a:t>
              </a:r>
              <a:r>
                <a:rPr lang="en-US" sz="2000" spc="-15" dirty="0">
                  <a:solidFill>
                    <a:srgbClr val="3C2B32"/>
                  </a:solidFill>
                  <a:cs typeface="Verdana"/>
                </a:rPr>
                <a:t>impossible </a:t>
              </a:r>
              <a:r>
                <a:rPr lang="en-US" sz="2000" spc="-45" dirty="0">
                  <a:solidFill>
                    <a:srgbClr val="3C2B32"/>
                  </a:solidFill>
                  <a:cs typeface="Verdana"/>
                </a:rPr>
                <a:t>for </a:t>
              </a:r>
              <a:r>
                <a:rPr lang="en-US" sz="2000" spc="-20" dirty="0">
                  <a:solidFill>
                    <a:srgbClr val="3C2B32"/>
                  </a:solidFill>
                  <a:cs typeface="Verdana"/>
                </a:rPr>
                <a:t>appraisers </a:t>
              </a:r>
              <a:r>
                <a:rPr lang="en-US" sz="2000" spc="-45" dirty="0">
                  <a:solidFill>
                    <a:srgbClr val="3C2B32"/>
                  </a:solidFill>
                  <a:cs typeface="Verdana"/>
                </a:rPr>
                <a:t>in </a:t>
              </a:r>
              <a:r>
                <a:rPr lang="en-US" sz="2000" spc="-40" dirty="0">
                  <a:solidFill>
                    <a:srgbClr val="3C2B32"/>
                  </a:solidFill>
                  <a:cs typeface="Verdana"/>
                </a:rPr>
                <a:t>the </a:t>
              </a:r>
              <a:r>
                <a:rPr lang="en-US" sz="2000" spc="-45" dirty="0">
                  <a:solidFill>
                    <a:srgbClr val="3C2B32"/>
                  </a:solidFill>
                  <a:cs typeface="Verdana"/>
                </a:rPr>
                <a:t>private </a:t>
              </a:r>
              <a:r>
                <a:rPr lang="en-US" sz="2000" spc="-15" dirty="0">
                  <a:solidFill>
                    <a:srgbClr val="3C2B32"/>
                  </a:solidFill>
                  <a:cs typeface="Verdana"/>
                </a:rPr>
                <a:t>sector </a:t>
              </a:r>
              <a:r>
                <a:rPr lang="en-US" sz="2000" spc="-40" dirty="0">
                  <a:solidFill>
                    <a:srgbClr val="3C2B32"/>
                  </a:solidFill>
                  <a:cs typeface="Verdana"/>
                </a:rPr>
                <a:t>to </a:t>
              </a:r>
              <a:r>
                <a:rPr lang="en-US" sz="2000" spc="10" dirty="0">
                  <a:solidFill>
                    <a:srgbClr val="3C2B32"/>
                  </a:solidFill>
                  <a:cs typeface="Verdana"/>
                </a:rPr>
                <a:t>do </a:t>
              </a:r>
              <a:r>
                <a:rPr lang="en-US" sz="2000" spc="-15" dirty="0">
                  <a:solidFill>
                    <a:srgbClr val="3C2B32"/>
                  </a:solidFill>
                  <a:cs typeface="Verdana"/>
                </a:rPr>
                <a:t>business </a:t>
              </a:r>
              <a:r>
                <a:rPr lang="en-US" sz="2000" spc="-45" dirty="0">
                  <a:solidFill>
                    <a:srgbClr val="3C2B32"/>
                  </a:solidFill>
                  <a:cs typeface="Verdana"/>
                </a:rPr>
                <a:t>in </a:t>
              </a:r>
              <a:r>
                <a:rPr lang="en-US" sz="2000" dirty="0">
                  <a:solidFill>
                    <a:srgbClr val="3C2B32"/>
                  </a:solidFill>
                  <a:cs typeface="Verdana"/>
                </a:rPr>
                <a:t>Black  </a:t>
              </a:r>
              <a:r>
                <a:rPr lang="en-US" sz="2000" spc="-15" dirty="0">
                  <a:solidFill>
                    <a:srgbClr val="3C2B32"/>
                  </a:solidFill>
                  <a:cs typeface="Verdana"/>
                </a:rPr>
                <a:t>neighborhoods</a:t>
              </a:r>
              <a:r>
                <a:rPr lang="en-US" sz="2000" spc="-55" dirty="0">
                  <a:solidFill>
                    <a:srgbClr val="3C2B32"/>
                  </a:solidFill>
                  <a:cs typeface="Verdana"/>
                </a:rPr>
                <a:t> </a:t>
              </a:r>
              <a:r>
                <a:rPr lang="en-US" sz="2000" spc="5" dirty="0">
                  <a:solidFill>
                    <a:srgbClr val="3C2B32"/>
                  </a:solidFill>
                  <a:cs typeface="Verdana"/>
                </a:rPr>
                <a:t>because</a:t>
              </a:r>
              <a:r>
                <a:rPr lang="en-US" sz="2000" spc="-55" dirty="0">
                  <a:solidFill>
                    <a:srgbClr val="3C2B32"/>
                  </a:solidFill>
                  <a:cs typeface="Verdana"/>
                </a:rPr>
                <a:t> </a:t>
              </a:r>
              <a:r>
                <a:rPr lang="en-US" sz="2000" spc="-35" dirty="0">
                  <a:solidFill>
                    <a:srgbClr val="3C2B32"/>
                  </a:solidFill>
                  <a:cs typeface="Verdana"/>
                </a:rPr>
                <a:t>all</a:t>
              </a:r>
              <a:r>
                <a:rPr lang="en-US" sz="2000" spc="-55" dirty="0">
                  <a:solidFill>
                    <a:srgbClr val="3C2B32"/>
                  </a:solidFill>
                  <a:cs typeface="Verdana"/>
                </a:rPr>
                <a:t> </a:t>
              </a:r>
              <a:r>
                <a:rPr lang="en-US" sz="2000" spc="-40" dirty="0">
                  <a:solidFill>
                    <a:srgbClr val="3C2B32"/>
                  </a:solidFill>
                  <a:cs typeface="Verdana"/>
                </a:rPr>
                <a:t>the</a:t>
              </a:r>
              <a:r>
                <a:rPr lang="en-US" sz="2000" spc="-55" dirty="0">
                  <a:solidFill>
                    <a:srgbClr val="3C2B32"/>
                  </a:solidFill>
                  <a:cs typeface="Verdana"/>
                </a:rPr>
                <a:t> </a:t>
              </a:r>
              <a:r>
                <a:rPr lang="en-US" sz="2000" spc="-30" dirty="0">
                  <a:solidFill>
                    <a:srgbClr val="3C2B32"/>
                  </a:solidFill>
                  <a:cs typeface="Verdana"/>
                </a:rPr>
                <a:t>residents</a:t>
              </a:r>
              <a:r>
                <a:rPr lang="en-US" sz="2000" spc="-55" dirty="0">
                  <a:solidFill>
                    <a:srgbClr val="3C2B32"/>
                  </a:solidFill>
                  <a:cs typeface="Verdana"/>
                </a:rPr>
                <a:t> </a:t>
              </a:r>
              <a:r>
                <a:rPr lang="en-US" sz="2000" spc="-45" dirty="0">
                  <a:solidFill>
                    <a:srgbClr val="3C2B32"/>
                  </a:solidFill>
                  <a:cs typeface="Verdana"/>
                </a:rPr>
                <a:t>were</a:t>
              </a:r>
              <a:r>
                <a:rPr lang="en-US" sz="2000" spc="-55" dirty="0">
                  <a:solidFill>
                    <a:srgbClr val="3C2B32"/>
                  </a:solidFill>
                  <a:cs typeface="Verdana"/>
                </a:rPr>
                <a:t> </a:t>
              </a:r>
              <a:r>
                <a:rPr lang="en-US" sz="2000" spc="-5" dirty="0">
                  <a:solidFill>
                    <a:srgbClr val="3C2B32"/>
                  </a:solidFill>
                  <a:cs typeface="Verdana"/>
                </a:rPr>
                <a:t>considered</a:t>
              </a:r>
              <a:r>
                <a:rPr lang="en-US" sz="2000" spc="-55" dirty="0">
                  <a:solidFill>
                    <a:srgbClr val="3C2B32"/>
                  </a:solidFill>
                  <a:cs typeface="Verdana"/>
                </a:rPr>
                <a:t> </a:t>
              </a:r>
              <a:r>
                <a:rPr lang="en-US" sz="2000" spc="10" dirty="0">
                  <a:solidFill>
                    <a:srgbClr val="3C2B32"/>
                  </a:solidFill>
                  <a:cs typeface="Verdana"/>
                </a:rPr>
                <a:t>bad</a:t>
              </a:r>
              <a:r>
                <a:rPr lang="en-US" sz="2000" spc="-55" dirty="0">
                  <a:solidFill>
                    <a:srgbClr val="3C2B32"/>
                  </a:solidFill>
                  <a:cs typeface="Verdana"/>
                </a:rPr>
                <a:t> </a:t>
              </a:r>
              <a:r>
                <a:rPr lang="en-US" sz="2000" spc="-25" dirty="0">
                  <a:solidFill>
                    <a:srgbClr val="3C2B32"/>
                  </a:solidFill>
                  <a:cs typeface="Verdana"/>
                </a:rPr>
                <a:t>credit</a:t>
              </a:r>
              <a:r>
                <a:rPr lang="en-US" sz="2000" spc="-55" dirty="0">
                  <a:solidFill>
                    <a:srgbClr val="3C2B32"/>
                  </a:solidFill>
                  <a:cs typeface="Verdana"/>
                </a:rPr>
                <a:t> </a:t>
              </a:r>
              <a:r>
                <a:rPr lang="en-US" sz="2000" spc="-60" dirty="0">
                  <a:solidFill>
                    <a:srgbClr val="3C2B32"/>
                  </a:solidFill>
                  <a:cs typeface="Verdana"/>
                </a:rPr>
                <a:t>risks.</a:t>
              </a:r>
              <a:endParaRPr lang="en-US" sz="2000" dirty="0">
                <a:cs typeface="Verdana"/>
              </a:endParaRPr>
            </a:p>
            <a:p>
              <a:pPr marL="12700">
                <a:spcBef>
                  <a:spcPts val="1030"/>
                </a:spcBef>
              </a:pPr>
              <a:endParaRPr sz="1850" dirty="0">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96193" y="2512951"/>
              <a:ext cx="1017270" cy="165368"/>
            </a:xfrm>
            <a:prstGeom prst="rect">
              <a:avLst/>
            </a:prstGeom>
            <a:solidFill>
              <a:srgbClr val="E5801C"/>
            </a:solidFill>
          </p:spPr>
          <p:txBody>
            <a:bodyPr vert="horz" wrap="square" lIns="0" tIns="0" rIns="0" bIns="0" rtlCol="0">
              <a:spAutoFit/>
            </a:bodyPr>
            <a:lstStyle/>
            <a:p>
              <a:pPr marL="171450">
                <a:lnSpc>
                  <a:spcPts val="1614"/>
                </a:lnSpc>
              </a:pPr>
              <a:r>
                <a:rPr sz="1600" b="1" spc="-200" dirty="0">
                  <a:solidFill>
                    <a:srgbClr val="FFFFFF"/>
                  </a:solidFill>
                  <a:latin typeface="Verdana"/>
                  <a:cs typeface="Verdana"/>
                </a:rPr>
                <a:t>ACTION</a:t>
              </a:r>
              <a:endParaRPr sz="16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696023" y="2688559"/>
              <a:ext cx="6195060" cy="2411276"/>
            </a:xfrm>
            <a:prstGeom prst="rect">
              <a:avLst/>
            </a:prstGeom>
          </p:spPr>
          <p:txBody>
            <a:bodyPr vert="horz" wrap="square" lIns="0" tIns="54610" rIns="0" bIns="0" rtlCol="0">
              <a:spAutoFit/>
            </a:bodyPr>
            <a:lstStyle/>
            <a:p>
              <a:pPr marL="12700">
                <a:spcBef>
                  <a:spcPts val="430"/>
                </a:spcBef>
              </a:pPr>
              <a:r>
                <a:rPr lang="en-US" sz="2400" b="1" spc="-150" dirty="0">
                  <a:solidFill>
                    <a:srgbClr val="83A2A3"/>
                  </a:solidFill>
                  <a:cs typeface="Verdana"/>
                </a:rPr>
                <a:t>White</a:t>
              </a:r>
              <a:r>
                <a:rPr lang="en-US" sz="2400" b="1" spc="-40" dirty="0">
                  <a:solidFill>
                    <a:srgbClr val="83A2A3"/>
                  </a:solidFill>
                  <a:cs typeface="Verdana"/>
                </a:rPr>
                <a:t> </a:t>
              </a:r>
              <a:r>
                <a:rPr lang="en-US" sz="2400" b="1" spc="-105" dirty="0">
                  <a:solidFill>
                    <a:srgbClr val="83A2A3"/>
                  </a:solidFill>
                  <a:cs typeface="Verdana"/>
                </a:rPr>
                <a:t>participants</a:t>
              </a:r>
              <a:endParaRPr lang="en-US" sz="2400" dirty="0">
                <a:cs typeface="Verdana"/>
              </a:endParaRPr>
            </a:p>
            <a:p>
              <a:pPr marL="212090" marR="5080" indent="-200025">
                <a:lnSpc>
                  <a:spcPts val="1800"/>
                </a:lnSpc>
                <a:spcBef>
                  <a:spcPts val="409"/>
                </a:spcBef>
                <a:buSzPct val="95652"/>
                <a:buFont typeface="Verdana"/>
                <a:buChar char="•"/>
                <a:tabLst>
                  <a:tab pos="212090" algn="l"/>
                  <a:tab pos="212725" algn="l"/>
                </a:tabLst>
              </a:pPr>
              <a:r>
                <a:rPr lang="en-US" sz="2000" i="1" spc="-20" dirty="0">
                  <a:solidFill>
                    <a:srgbClr val="3C2B32"/>
                  </a:solidFill>
                  <a:cs typeface="Verdana"/>
                </a:rPr>
                <a:t>Add </a:t>
              </a:r>
              <a:r>
                <a:rPr lang="en-US" sz="2000" i="1" spc="-45" dirty="0">
                  <a:solidFill>
                    <a:srgbClr val="3C2B32"/>
                  </a:solidFill>
                  <a:cs typeface="Verdana"/>
                </a:rPr>
                <a:t>one land </a:t>
              </a:r>
              <a:r>
                <a:rPr lang="en-US" sz="2000" i="1" spc="-30" dirty="0">
                  <a:solidFill>
                    <a:srgbClr val="3C2B32"/>
                  </a:solidFill>
                  <a:cs typeface="Verdana"/>
                </a:rPr>
                <a:t>card </a:t>
              </a:r>
              <a:r>
                <a:rPr lang="en-US" sz="2000" i="1" spc="-45" dirty="0">
                  <a:solidFill>
                    <a:srgbClr val="3C2B32"/>
                  </a:solidFill>
                  <a:cs typeface="Verdana"/>
                </a:rPr>
                <a:t>and one </a:t>
              </a:r>
              <a:r>
                <a:rPr lang="en-US" sz="2000" i="1" spc="-75" dirty="0">
                  <a:solidFill>
                    <a:srgbClr val="3C2B32"/>
                  </a:solidFill>
                  <a:cs typeface="Verdana"/>
                </a:rPr>
                <a:t>money </a:t>
              </a:r>
              <a:r>
                <a:rPr lang="en-US" sz="2000" i="1" spc="-30" dirty="0">
                  <a:solidFill>
                    <a:srgbClr val="3C2B32"/>
                  </a:solidFill>
                  <a:cs typeface="Verdana"/>
                </a:rPr>
                <a:t>card </a:t>
              </a:r>
              <a:r>
                <a:rPr lang="en-US" sz="2000" i="1" spc="-70" dirty="0">
                  <a:solidFill>
                    <a:srgbClr val="3C2B32"/>
                  </a:solidFill>
                  <a:cs typeface="Verdana"/>
                </a:rPr>
                <a:t>for the </a:t>
              </a:r>
              <a:r>
                <a:rPr lang="en-US" sz="2000" i="1" spc="-65" dirty="0">
                  <a:solidFill>
                    <a:srgbClr val="3C2B32"/>
                  </a:solidFill>
                  <a:cs typeface="Verdana"/>
                </a:rPr>
                <a:t>equity </a:t>
              </a:r>
              <a:r>
                <a:rPr lang="en-US" sz="2000" i="1" spc="-40" dirty="0">
                  <a:solidFill>
                    <a:srgbClr val="3C2B32"/>
                  </a:solidFill>
                  <a:cs typeface="Verdana"/>
                </a:rPr>
                <a:t>gained </a:t>
              </a:r>
              <a:r>
                <a:rPr lang="en-US" sz="2000" i="1" spc="-65" dirty="0">
                  <a:solidFill>
                    <a:srgbClr val="3C2B32"/>
                  </a:solidFill>
                  <a:cs typeface="Verdana"/>
                </a:rPr>
                <a:t>in </a:t>
              </a:r>
              <a:r>
                <a:rPr lang="en-US" sz="2000" i="1" spc="-50" dirty="0">
                  <a:solidFill>
                    <a:srgbClr val="3C2B32"/>
                  </a:solidFill>
                  <a:cs typeface="Verdana"/>
                </a:rPr>
                <a:t>purchasing </a:t>
              </a:r>
              <a:r>
                <a:rPr lang="en-US" sz="2000" i="1" spc="-60" dirty="0">
                  <a:solidFill>
                    <a:srgbClr val="3C2B32"/>
                  </a:solidFill>
                  <a:cs typeface="Verdana"/>
                </a:rPr>
                <a:t>homes</a:t>
              </a:r>
              <a:r>
                <a:rPr lang="en-US" sz="2000" i="1" spc="-295" dirty="0">
                  <a:solidFill>
                    <a:srgbClr val="3C2B32"/>
                  </a:solidFill>
                  <a:cs typeface="Verdana"/>
                </a:rPr>
                <a:t> </a:t>
              </a:r>
              <a:r>
                <a:rPr lang="en-US" sz="2000" i="1" spc="-70" dirty="0">
                  <a:solidFill>
                    <a:srgbClr val="3C2B32"/>
                  </a:solidFill>
                  <a:cs typeface="Verdana"/>
                </a:rPr>
                <a:t>not  </a:t>
              </a:r>
              <a:r>
                <a:rPr lang="en-US" sz="2000" i="1" spc="-65" dirty="0">
                  <a:solidFill>
                    <a:srgbClr val="3C2B32"/>
                  </a:solidFill>
                  <a:cs typeface="Verdana"/>
                </a:rPr>
                <a:t>near </a:t>
              </a:r>
              <a:r>
                <a:rPr lang="en-US" sz="2000" i="1" spc="-25" dirty="0">
                  <a:solidFill>
                    <a:srgbClr val="3C2B32"/>
                  </a:solidFill>
                  <a:cs typeface="Verdana"/>
                </a:rPr>
                <a:t>black </a:t>
              </a:r>
              <a:r>
                <a:rPr lang="en-US" sz="2000" i="1" spc="-55" dirty="0">
                  <a:solidFill>
                    <a:srgbClr val="3C2B32"/>
                  </a:solidFill>
                  <a:cs typeface="Verdana"/>
                </a:rPr>
                <a:t>neighborhoods. </a:t>
              </a:r>
              <a:r>
                <a:rPr lang="en-US" sz="2000" i="1" spc="-65" dirty="0">
                  <a:solidFill>
                    <a:srgbClr val="3C2B32"/>
                  </a:solidFill>
                  <a:cs typeface="Verdana"/>
                </a:rPr>
                <a:t>Equity </a:t>
              </a:r>
              <a:r>
                <a:rPr lang="en-US" sz="2000" i="1" spc="-40" dirty="0">
                  <a:solidFill>
                    <a:srgbClr val="3C2B32"/>
                  </a:solidFill>
                  <a:cs typeface="Verdana"/>
                </a:rPr>
                <a:t>increased </a:t>
              </a:r>
              <a:r>
                <a:rPr lang="en-US" sz="2000" i="1" spc="-50" dirty="0">
                  <a:solidFill>
                    <a:srgbClr val="3C2B32"/>
                  </a:solidFill>
                  <a:cs typeface="Verdana"/>
                </a:rPr>
                <a:t>a </a:t>
              </a:r>
              <a:r>
                <a:rPr lang="en-US" sz="2000" i="1" spc="-80" dirty="0">
                  <a:solidFill>
                    <a:srgbClr val="3C2B32"/>
                  </a:solidFill>
                  <a:cs typeface="Verdana"/>
                </a:rPr>
                <a:t>family’s </a:t>
              </a:r>
              <a:r>
                <a:rPr lang="en-US" sz="2000" i="1" spc="-60" dirty="0">
                  <a:solidFill>
                    <a:srgbClr val="3C2B32"/>
                  </a:solidFill>
                  <a:cs typeface="Verdana"/>
                </a:rPr>
                <a:t>ability </a:t>
              </a:r>
              <a:r>
                <a:rPr lang="en-US" sz="2000" i="1" spc="-65" dirty="0">
                  <a:solidFill>
                    <a:srgbClr val="3C2B32"/>
                  </a:solidFill>
                  <a:cs typeface="Verdana"/>
                </a:rPr>
                <a:t>to </a:t>
              </a:r>
              <a:r>
                <a:rPr lang="en-US" sz="2000" i="1" spc="-60" dirty="0">
                  <a:solidFill>
                    <a:srgbClr val="3C2B32"/>
                  </a:solidFill>
                  <a:cs typeface="Verdana"/>
                </a:rPr>
                <a:t>save </a:t>
              </a:r>
              <a:r>
                <a:rPr lang="en-US" sz="2000" i="1" spc="-70" dirty="0">
                  <a:solidFill>
                    <a:srgbClr val="3C2B32"/>
                  </a:solidFill>
                  <a:cs typeface="Verdana"/>
                </a:rPr>
                <a:t>for </a:t>
              </a:r>
              <a:r>
                <a:rPr lang="en-US" sz="2000" i="1" spc="-75" dirty="0">
                  <a:solidFill>
                    <a:srgbClr val="3C2B32"/>
                  </a:solidFill>
                  <a:cs typeface="Verdana"/>
                </a:rPr>
                <a:t>future</a:t>
              </a:r>
              <a:r>
                <a:rPr lang="en-US" sz="2000" i="1" spc="-185" dirty="0">
                  <a:solidFill>
                    <a:srgbClr val="3C2B32"/>
                  </a:solidFill>
                  <a:cs typeface="Verdana"/>
                </a:rPr>
                <a:t> </a:t>
              </a:r>
              <a:r>
                <a:rPr lang="en-US" sz="2000" i="1" spc="-60" dirty="0">
                  <a:solidFill>
                    <a:srgbClr val="3C2B32"/>
                  </a:solidFill>
                  <a:cs typeface="Verdana"/>
                </a:rPr>
                <a:t>needs.</a:t>
              </a:r>
            </a:p>
            <a:p>
              <a:pPr marL="12065" marR="5080">
                <a:lnSpc>
                  <a:spcPts val="1000"/>
                </a:lnSpc>
                <a:spcBef>
                  <a:spcPts val="409"/>
                </a:spcBef>
                <a:buSzPct val="95652"/>
                <a:tabLst>
                  <a:tab pos="212090" algn="l"/>
                  <a:tab pos="212725" algn="l"/>
                </a:tabLst>
              </a:pPr>
              <a:endParaRPr lang="en-US" sz="1100" i="1" spc="-60" dirty="0">
                <a:solidFill>
                  <a:srgbClr val="3C2B32"/>
                </a:solidFill>
                <a:cs typeface="Verdana"/>
              </a:endParaRPr>
            </a:p>
            <a:p>
              <a:pPr marL="12065" marR="5080">
                <a:lnSpc>
                  <a:spcPts val="1500"/>
                </a:lnSpc>
                <a:spcBef>
                  <a:spcPts val="409"/>
                </a:spcBef>
                <a:buSzPct val="95652"/>
                <a:tabLst>
                  <a:tab pos="212090" algn="l"/>
                  <a:tab pos="212725" algn="l"/>
                </a:tabLst>
              </a:pPr>
              <a:r>
                <a:rPr lang="en-US" sz="2400" b="1" spc="-90" dirty="0">
                  <a:solidFill>
                    <a:srgbClr val="83A2A3"/>
                  </a:solidFill>
                  <a:cs typeface="Verdana"/>
                </a:rPr>
                <a:t>Black</a:t>
              </a:r>
              <a:r>
                <a:rPr lang="en-US" sz="2400" b="1" spc="-40" dirty="0">
                  <a:solidFill>
                    <a:srgbClr val="83A2A3"/>
                  </a:solidFill>
                  <a:cs typeface="Verdana"/>
                </a:rPr>
                <a:t> </a:t>
              </a:r>
              <a:r>
                <a:rPr lang="en-US" sz="2400" b="1" spc="-105" dirty="0">
                  <a:solidFill>
                    <a:srgbClr val="83A2A3"/>
                  </a:solidFill>
                  <a:cs typeface="Verdana"/>
                </a:rPr>
                <a:t>participants</a:t>
              </a:r>
              <a:endParaRPr lang="en-US" sz="2400" dirty="0">
                <a:cs typeface="Verdana"/>
              </a:endParaRPr>
            </a:p>
            <a:p>
              <a:pPr marL="212090" marR="176530" indent="-200025">
                <a:lnSpc>
                  <a:spcPts val="1800"/>
                </a:lnSpc>
                <a:spcBef>
                  <a:spcPts val="409"/>
                </a:spcBef>
                <a:buSzPct val="95652"/>
                <a:buFont typeface="Verdana"/>
                <a:buChar char="•"/>
                <a:tabLst>
                  <a:tab pos="212090" algn="l"/>
                  <a:tab pos="212725" algn="l"/>
                </a:tabLst>
              </a:pPr>
              <a:r>
                <a:rPr lang="en-US" sz="2000" i="1" spc="-65" dirty="0">
                  <a:solidFill>
                    <a:srgbClr val="3C2B32"/>
                  </a:solidFill>
                  <a:cs typeface="Verdana"/>
                </a:rPr>
                <a:t>Do </a:t>
              </a:r>
              <a:r>
                <a:rPr lang="en-US" sz="2000" i="1" spc="-70" dirty="0">
                  <a:solidFill>
                    <a:srgbClr val="3C2B32"/>
                  </a:solidFill>
                  <a:cs typeface="Verdana"/>
                </a:rPr>
                <a:t>not </a:t>
              </a:r>
              <a:r>
                <a:rPr lang="en-US" sz="2000" i="1" spc="-20" dirty="0">
                  <a:solidFill>
                    <a:srgbClr val="3C2B32"/>
                  </a:solidFill>
                  <a:cs typeface="Verdana"/>
                </a:rPr>
                <a:t>add </a:t>
              </a:r>
              <a:r>
                <a:rPr lang="en-US" sz="2000" i="1" spc="-85" dirty="0">
                  <a:solidFill>
                    <a:srgbClr val="3C2B32"/>
                  </a:solidFill>
                  <a:cs typeface="Verdana"/>
                </a:rPr>
                <a:t>any </a:t>
              </a:r>
              <a:r>
                <a:rPr lang="en-US" sz="2000" i="1" spc="-45" dirty="0">
                  <a:solidFill>
                    <a:srgbClr val="3C2B32"/>
                  </a:solidFill>
                  <a:cs typeface="Verdana"/>
                </a:rPr>
                <a:t>land </a:t>
              </a:r>
              <a:r>
                <a:rPr lang="en-US" sz="2000" i="1" spc="-30" dirty="0">
                  <a:solidFill>
                    <a:srgbClr val="3C2B32"/>
                  </a:solidFill>
                  <a:cs typeface="Verdana"/>
                </a:rPr>
                <a:t>cards </a:t>
              </a:r>
              <a:r>
                <a:rPr lang="en-US" sz="2000" i="1" spc="-25" dirty="0">
                  <a:solidFill>
                    <a:srgbClr val="3C2B32"/>
                  </a:solidFill>
                  <a:cs typeface="Verdana"/>
                </a:rPr>
                <a:t>because </a:t>
              </a:r>
              <a:r>
                <a:rPr lang="en-US" sz="2000" i="1" spc="-45" dirty="0">
                  <a:solidFill>
                    <a:srgbClr val="3C2B32"/>
                  </a:solidFill>
                  <a:cs typeface="Verdana"/>
                </a:rPr>
                <a:t>of </a:t>
              </a:r>
              <a:r>
                <a:rPr lang="en-US" sz="2000" i="1" spc="-70" dirty="0">
                  <a:solidFill>
                    <a:srgbClr val="3C2B32"/>
                  </a:solidFill>
                  <a:cs typeface="Verdana"/>
                </a:rPr>
                <a:t>the </a:t>
              </a:r>
              <a:r>
                <a:rPr lang="en-US" sz="2000" i="1" spc="-65" dirty="0">
                  <a:solidFill>
                    <a:srgbClr val="3C2B32"/>
                  </a:solidFill>
                  <a:cs typeface="Verdana"/>
                </a:rPr>
                <a:t>inability to </a:t>
              </a:r>
              <a:r>
                <a:rPr lang="en-US" sz="2000" i="1" spc="-45" dirty="0">
                  <a:solidFill>
                    <a:srgbClr val="3C2B32"/>
                  </a:solidFill>
                  <a:cs typeface="Verdana"/>
                </a:rPr>
                <a:t>purchase       </a:t>
              </a:r>
              <a:r>
                <a:rPr lang="en-US" sz="2000" i="1" spc="-80" dirty="0">
                  <a:solidFill>
                    <a:srgbClr val="3C2B32"/>
                  </a:solidFill>
                  <a:cs typeface="Verdana"/>
                </a:rPr>
                <a:t>homes. </a:t>
              </a:r>
              <a:r>
                <a:rPr lang="en-US" sz="2000" i="1" spc="-65" dirty="0">
                  <a:solidFill>
                    <a:srgbClr val="3C2B32"/>
                  </a:solidFill>
                  <a:cs typeface="Verdana"/>
                </a:rPr>
                <a:t>Do </a:t>
              </a:r>
              <a:r>
                <a:rPr lang="en-US" sz="2000" i="1" spc="-70" dirty="0">
                  <a:solidFill>
                    <a:srgbClr val="3C2B32"/>
                  </a:solidFill>
                  <a:cs typeface="Verdana"/>
                </a:rPr>
                <a:t>not </a:t>
              </a:r>
              <a:r>
                <a:rPr lang="en-US" sz="2000" i="1" spc="-20" dirty="0">
                  <a:solidFill>
                    <a:srgbClr val="3C2B32"/>
                  </a:solidFill>
                  <a:cs typeface="Verdana"/>
                </a:rPr>
                <a:t>add </a:t>
              </a:r>
              <a:r>
                <a:rPr lang="en-US" sz="2000" i="1" spc="-85" dirty="0">
                  <a:solidFill>
                    <a:srgbClr val="3C2B32"/>
                  </a:solidFill>
                  <a:cs typeface="Verdana"/>
                </a:rPr>
                <a:t>any </a:t>
              </a:r>
              <a:r>
                <a:rPr lang="en-US" sz="2000" i="1" spc="-75" dirty="0">
                  <a:solidFill>
                    <a:srgbClr val="3C2B32"/>
                  </a:solidFill>
                  <a:cs typeface="Verdana"/>
                </a:rPr>
                <a:t>money </a:t>
              </a:r>
              <a:r>
                <a:rPr lang="en-US" sz="2000" i="1" spc="-30" dirty="0">
                  <a:solidFill>
                    <a:srgbClr val="3C2B32"/>
                  </a:solidFill>
                  <a:cs typeface="Verdana"/>
                </a:rPr>
                <a:t>cards since </a:t>
              </a:r>
              <a:r>
                <a:rPr lang="en-US" sz="2000" i="1" spc="-75" dirty="0">
                  <a:solidFill>
                    <a:srgbClr val="3C2B32"/>
                  </a:solidFill>
                  <a:cs typeface="Verdana"/>
                </a:rPr>
                <a:t>it </a:t>
              </a:r>
              <a:r>
                <a:rPr lang="en-US" sz="2000" i="1" spc="-70" dirty="0">
                  <a:solidFill>
                    <a:srgbClr val="3C2B32"/>
                  </a:solidFill>
                  <a:cs typeface="Verdana"/>
                </a:rPr>
                <a:t>was </a:t>
              </a:r>
              <a:r>
                <a:rPr lang="en-US" sz="2000" i="1" spc="-45" dirty="0">
                  <a:solidFill>
                    <a:srgbClr val="3C2B32"/>
                  </a:solidFill>
                  <a:cs typeface="Verdana"/>
                </a:rPr>
                <a:t>illegal </a:t>
              </a:r>
              <a:r>
                <a:rPr lang="en-US" sz="2000" i="1" spc="-65" dirty="0">
                  <a:solidFill>
                    <a:srgbClr val="3C2B32"/>
                  </a:solidFill>
                  <a:cs typeface="Verdana"/>
                </a:rPr>
                <a:t>to </a:t>
              </a:r>
              <a:r>
                <a:rPr lang="en-US" sz="2000" i="1" spc="-40" dirty="0">
                  <a:solidFill>
                    <a:srgbClr val="3C2B32"/>
                  </a:solidFill>
                  <a:cs typeface="Verdana"/>
                </a:rPr>
                <a:t>lend </a:t>
              </a:r>
              <a:r>
                <a:rPr lang="en-US" sz="2000" i="1" spc="-65" dirty="0">
                  <a:solidFill>
                    <a:srgbClr val="3C2B32"/>
                  </a:solidFill>
                  <a:cs typeface="Verdana"/>
                </a:rPr>
                <a:t>to </a:t>
              </a:r>
              <a:r>
                <a:rPr lang="en-US" sz="2000" i="1" spc="-55" dirty="0">
                  <a:solidFill>
                    <a:srgbClr val="3C2B32"/>
                  </a:solidFill>
                  <a:cs typeface="Verdana"/>
                </a:rPr>
                <a:t>Blacks, </a:t>
              </a:r>
              <a:r>
                <a:rPr lang="en-US" sz="2000" i="1" spc="-65" dirty="0">
                  <a:solidFill>
                    <a:srgbClr val="3C2B32"/>
                  </a:solidFill>
                  <a:cs typeface="Verdana"/>
                </a:rPr>
                <a:t>preventing </a:t>
              </a:r>
              <a:r>
                <a:rPr lang="en-US" sz="2000" i="1" spc="-85" dirty="0">
                  <a:solidFill>
                    <a:srgbClr val="3C2B32"/>
                  </a:solidFill>
                  <a:cs typeface="Verdana"/>
                </a:rPr>
                <a:t>them from</a:t>
              </a:r>
              <a:r>
                <a:rPr lang="en-US" sz="2000" i="1" spc="-180" dirty="0">
                  <a:solidFill>
                    <a:srgbClr val="3C2B32"/>
                  </a:solidFill>
                  <a:cs typeface="Verdana"/>
                </a:rPr>
                <a:t> </a:t>
              </a:r>
              <a:r>
                <a:rPr lang="en-US" sz="2000" i="1" spc="-45" dirty="0">
                  <a:solidFill>
                    <a:srgbClr val="3C2B32"/>
                  </a:solidFill>
                  <a:cs typeface="Verdana"/>
                </a:rPr>
                <a:t>building  </a:t>
              </a:r>
              <a:r>
                <a:rPr lang="en-US" sz="2000" i="1" spc="-65" dirty="0">
                  <a:solidFill>
                    <a:srgbClr val="3C2B32"/>
                  </a:solidFill>
                  <a:cs typeface="Verdana"/>
                </a:rPr>
                <a:t>equity </a:t>
              </a:r>
              <a:r>
                <a:rPr lang="en-US" sz="2000" i="1" spc="-45" dirty="0">
                  <a:solidFill>
                    <a:srgbClr val="3C2B32"/>
                  </a:solidFill>
                  <a:cs typeface="Verdana"/>
                </a:rPr>
                <a:t>and </a:t>
              </a:r>
              <a:r>
                <a:rPr lang="en-US" sz="2000" i="1" spc="-60" dirty="0">
                  <a:solidFill>
                    <a:srgbClr val="3C2B32"/>
                  </a:solidFill>
                  <a:cs typeface="Verdana"/>
                </a:rPr>
                <a:t>weakening </a:t>
              </a:r>
              <a:r>
                <a:rPr lang="en-US" sz="2000" i="1" spc="-70" dirty="0">
                  <a:solidFill>
                    <a:srgbClr val="3C2B32"/>
                  </a:solidFill>
                  <a:cs typeface="Verdana"/>
                </a:rPr>
                <a:t>their </a:t>
              </a:r>
              <a:r>
                <a:rPr lang="en-US" sz="2000" i="1" spc="-60" dirty="0">
                  <a:solidFill>
                    <a:srgbClr val="3C2B32"/>
                  </a:solidFill>
                  <a:cs typeface="Verdana"/>
                </a:rPr>
                <a:t>ability </a:t>
              </a:r>
              <a:r>
                <a:rPr lang="en-US" sz="2000" i="1" spc="-65" dirty="0">
                  <a:solidFill>
                    <a:srgbClr val="3C2B32"/>
                  </a:solidFill>
                  <a:cs typeface="Verdana"/>
                </a:rPr>
                <a:t>to </a:t>
              </a:r>
              <a:r>
                <a:rPr lang="en-US" sz="2000" i="1" spc="-60" dirty="0">
                  <a:solidFill>
                    <a:srgbClr val="3C2B32"/>
                  </a:solidFill>
                  <a:cs typeface="Verdana"/>
                </a:rPr>
                <a:t>save </a:t>
              </a:r>
              <a:r>
                <a:rPr lang="en-US" sz="2000" i="1" spc="-70" dirty="0">
                  <a:solidFill>
                    <a:srgbClr val="3C2B32"/>
                  </a:solidFill>
                  <a:cs typeface="Verdana"/>
                </a:rPr>
                <a:t>for </a:t>
              </a:r>
              <a:r>
                <a:rPr lang="en-US" sz="2000" i="1" spc="-75" dirty="0">
                  <a:solidFill>
                    <a:srgbClr val="3C2B32"/>
                  </a:solidFill>
                  <a:cs typeface="Verdana"/>
                </a:rPr>
                <a:t>future</a:t>
              </a:r>
              <a:r>
                <a:rPr lang="en-US" sz="2000" i="1" spc="-140" dirty="0">
                  <a:solidFill>
                    <a:srgbClr val="3C2B32"/>
                  </a:solidFill>
                  <a:cs typeface="Verdana"/>
                </a:rPr>
                <a:t> </a:t>
              </a:r>
              <a:r>
                <a:rPr lang="en-US" sz="2000" i="1" spc="-60" dirty="0">
                  <a:solidFill>
                    <a:srgbClr val="3C2B32"/>
                  </a:solidFill>
                  <a:cs typeface="Verdana"/>
                </a:rPr>
                <a:t>needs.</a:t>
              </a:r>
              <a:endParaRPr lang="en-US" sz="2000" dirty="0">
                <a:cs typeface="Verdana"/>
              </a:endParaRPr>
            </a:p>
            <a:p>
              <a:pPr marL="12700">
                <a:spcBef>
                  <a:spcPts val="430"/>
                </a:spcBef>
              </a:pPr>
              <a:endParaRPr sz="185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
        <p:nvSpPr>
          <p:cNvPr id="2" name="Rectangle 1"/>
          <p:cNvSpPr/>
          <p:nvPr/>
        </p:nvSpPr>
        <p:spPr>
          <a:xfrm>
            <a:off x="2277978" y="3017520"/>
            <a:ext cx="7276653" cy="2903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480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7978" y="697682"/>
            <a:ext cx="7475621" cy="5680426"/>
            <a:chOff x="671770" y="521698"/>
            <a:chExt cx="6389370" cy="4578137"/>
          </a:xfrm>
        </p:grpSpPr>
        <p:sp>
          <p:nvSpPr>
            <p:cNvPr id="5" name="object 5">
              <a:extLst>
                <a:ext uri="{FF2B5EF4-FFF2-40B4-BE49-F238E27FC236}">
                  <a16:creationId xmlns:a16="http://schemas.microsoft.com/office/drawing/2014/main" id="{CA2BF1CF-C39F-462D-85E9-1E87BDB47E7A}"/>
                </a:ext>
              </a:extLst>
            </p:cNvPr>
            <p:cNvSpPr txBox="1"/>
            <p:nvPr/>
          </p:nvSpPr>
          <p:spPr>
            <a:xfrm>
              <a:off x="671770" y="521698"/>
              <a:ext cx="6389370" cy="2256243"/>
            </a:xfrm>
            <a:prstGeom prst="rect">
              <a:avLst/>
            </a:prstGeom>
          </p:spPr>
          <p:txBody>
            <a:bodyPr vert="horz" wrap="square" lIns="0" tIns="130810" rIns="0" bIns="0" rtlCol="0">
              <a:spAutoFit/>
            </a:bodyPr>
            <a:lstStyle/>
            <a:p>
              <a:pPr marL="12700">
                <a:spcBef>
                  <a:spcPts val="1030"/>
                </a:spcBef>
              </a:pPr>
              <a:r>
                <a:rPr lang="en-US" sz="2400" spc="-40" dirty="0">
                  <a:solidFill>
                    <a:srgbClr val="E5801C"/>
                  </a:solidFill>
                  <a:latin typeface="Trebuchet MS"/>
                  <a:cs typeface="Trebuchet MS"/>
                </a:rPr>
                <a:t>Policy </a:t>
              </a:r>
              <a:r>
                <a:rPr lang="en-US" sz="2400" spc="-5" dirty="0">
                  <a:solidFill>
                    <a:srgbClr val="E5801C"/>
                  </a:solidFill>
                  <a:latin typeface="Trebuchet MS"/>
                  <a:cs typeface="Trebuchet MS"/>
                </a:rPr>
                <a:t>#3 </a:t>
              </a:r>
              <a:r>
                <a:rPr lang="en-US" sz="2400" b="1" spc="-215" dirty="0">
                  <a:solidFill>
                    <a:srgbClr val="E5801C"/>
                  </a:solidFill>
                  <a:latin typeface="Verdana"/>
                  <a:cs typeface="Verdana"/>
                </a:rPr>
                <a:t>The </a:t>
              </a:r>
              <a:r>
                <a:rPr lang="en-US" sz="2400" b="1" spc="-195" dirty="0">
                  <a:solidFill>
                    <a:srgbClr val="E5801C"/>
                  </a:solidFill>
                  <a:latin typeface="Verdana"/>
                  <a:cs typeface="Verdana"/>
                </a:rPr>
                <a:t>National </a:t>
              </a:r>
              <a:r>
                <a:rPr lang="en-US" sz="2400" b="1" spc="-200" dirty="0">
                  <a:solidFill>
                    <a:srgbClr val="E5801C"/>
                  </a:solidFill>
                  <a:latin typeface="Verdana"/>
                  <a:cs typeface="Verdana"/>
                </a:rPr>
                <a:t>Housing </a:t>
              </a:r>
              <a:r>
                <a:rPr lang="en-US" sz="2400" b="1" spc="-160" dirty="0">
                  <a:solidFill>
                    <a:srgbClr val="E5801C"/>
                  </a:solidFill>
                  <a:latin typeface="Verdana"/>
                  <a:cs typeface="Verdana"/>
                </a:rPr>
                <a:t>Act </a:t>
              </a:r>
              <a:r>
                <a:rPr lang="en-US" sz="2400" b="1" spc="-195" dirty="0">
                  <a:solidFill>
                    <a:srgbClr val="E5801C"/>
                  </a:solidFill>
                  <a:latin typeface="Verdana"/>
                  <a:cs typeface="Verdana"/>
                </a:rPr>
                <a:t>of </a:t>
              </a:r>
              <a:r>
                <a:rPr lang="en-US" sz="2400" b="1" spc="-310" dirty="0">
                  <a:solidFill>
                    <a:srgbClr val="E5801C"/>
                  </a:solidFill>
                  <a:latin typeface="Verdana"/>
                  <a:cs typeface="Verdana"/>
                </a:rPr>
                <a:t>1934, </a:t>
              </a:r>
              <a:r>
                <a:rPr lang="en-US" sz="2400" b="1" spc="-210" dirty="0">
                  <a:solidFill>
                    <a:srgbClr val="E5801C"/>
                  </a:solidFill>
                  <a:latin typeface="Verdana"/>
                  <a:cs typeface="Verdana"/>
                </a:rPr>
                <a:t>Part </a:t>
              </a:r>
              <a:r>
                <a:rPr lang="en-US" sz="2400" b="1" spc="-515" dirty="0">
                  <a:solidFill>
                    <a:srgbClr val="E5801C"/>
                  </a:solidFill>
                  <a:latin typeface="Verdana"/>
                  <a:cs typeface="Verdana"/>
                </a:rPr>
                <a:t>1</a:t>
              </a:r>
              <a:endParaRPr lang="en-US" sz="2400" dirty="0">
                <a:latin typeface="Verdana"/>
                <a:cs typeface="Verdana"/>
              </a:endParaRPr>
            </a:p>
            <a:p>
              <a:pPr marL="12700" marR="5080">
                <a:lnSpc>
                  <a:spcPts val="2000"/>
                </a:lnSpc>
                <a:spcBef>
                  <a:spcPts val="690"/>
                </a:spcBef>
              </a:pPr>
              <a:r>
                <a:rPr lang="en-US" sz="2000" spc="-5" dirty="0">
                  <a:solidFill>
                    <a:srgbClr val="3C2B32"/>
                  </a:solidFill>
                  <a:cs typeface="Verdana"/>
                </a:rPr>
                <a:t>Policies </a:t>
              </a:r>
              <a:r>
                <a:rPr lang="en-US" sz="2000" spc="-30" dirty="0">
                  <a:solidFill>
                    <a:srgbClr val="3C2B32"/>
                  </a:solidFill>
                  <a:cs typeface="Verdana"/>
                </a:rPr>
                <a:t>under </a:t>
              </a:r>
              <a:r>
                <a:rPr lang="en-US" sz="2000" spc="-45" dirty="0">
                  <a:solidFill>
                    <a:srgbClr val="3C2B32"/>
                  </a:solidFill>
                  <a:cs typeface="Verdana"/>
                </a:rPr>
                <a:t>this law </a:t>
              </a:r>
              <a:r>
                <a:rPr lang="en-US" sz="2000" spc="-30" dirty="0">
                  <a:solidFill>
                    <a:srgbClr val="3C2B32"/>
                  </a:solidFill>
                  <a:cs typeface="Verdana"/>
                </a:rPr>
                <a:t>guaranteed </a:t>
              </a:r>
              <a:r>
                <a:rPr lang="en-US" sz="2000" spc="-25" dirty="0">
                  <a:solidFill>
                    <a:srgbClr val="3C2B32"/>
                  </a:solidFill>
                  <a:cs typeface="Verdana"/>
                </a:rPr>
                <a:t>federally-backed </a:t>
              </a:r>
              <a:r>
                <a:rPr lang="en-US" sz="2000" spc="-20" dirty="0">
                  <a:solidFill>
                    <a:srgbClr val="3C2B32"/>
                  </a:solidFill>
                  <a:cs typeface="Verdana"/>
                </a:rPr>
                <a:t>loans </a:t>
              </a:r>
              <a:r>
                <a:rPr lang="en-US" sz="2000" spc="-40" dirty="0">
                  <a:solidFill>
                    <a:srgbClr val="3C2B32"/>
                  </a:solidFill>
                  <a:cs typeface="Verdana"/>
                </a:rPr>
                <a:t>to whites </a:t>
              </a:r>
              <a:r>
                <a:rPr lang="en-US" sz="2000" spc="-15" dirty="0">
                  <a:solidFill>
                    <a:srgbClr val="3C2B32"/>
                  </a:solidFill>
                  <a:cs typeface="Verdana"/>
                </a:rPr>
                <a:t>and </a:t>
              </a:r>
              <a:r>
                <a:rPr lang="en-US" sz="2000" spc="-30" dirty="0">
                  <a:solidFill>
                    <a:srgbClr val="3C2B32"/>
                  </a:solidFill>
                  <a:cs typeface="Verdana"/>
                </a:rPr>
                <a:t>legally </a:t>
              </a:r>
              <a:r>
                <a:rPr lang="en-US" sz="2000" spc="-20" dirty="0">
                  <a:solidFill>
                    <a:srgbClr val="3C2B32"/>
                  </a:solidFill>
                  <a:cs typeface="Verdana"/>
                </a:rPr>
                <a:t>refused</a:t>
              </a:r>
              <a:r>
                <a:rPr lang="en-US" sz="2000" spc="-280" dirty="0">
                  <a:solidFill>
                    <a:srgbClr val="3C2B32"/>
                  </a:solidFill>
                  <a:cs typeface="Verdana"/>
                </a:rPr>
                <a:t> </a:t>
              </a:r>
              <a:r>
                <a:rPr lang="en-US" sz="2000" spc="-20" dirty="0">
                  <a:solidFill>
                    <a:srgbClr val="3C2B32"/>
                  </a:solidFill>
                  <a:cs typeface="Verdana"/>
                </a:rPr>
                <a:t>loans  </a:t>
              </a:r>
              <a:r>
                <a:rPr lang="en-US" sz="2000" spc="-40" dirty="0">
                  <a:solidFill>
                    <a:srgbClr val="3C2B32"/>
                  </a:solidFill>
                  <a:cs typeface="Verdana"/>
                </a:rPr>
                <a:t>to </a:t>
              </a:r>
              <a:r>
                <a:rPr lang="en-US" sz="2000" spc="-5" dirty="0">
                  <a:solidFill>
                    <a:srgbClr val="3C2B32"/>
                  </a:solidFill>
                  <a:cs typeface="Verdana"/>
                </a:rPr>
                <a:t>blacks </a:t>
              </a:r>
              <a:r>
                <a:rPr lang="en-US" sz="2000" spc="-15" dirty="0">
                  <a:solidFill>
                    <a:srgbClr val="3C2B32"/>
                  </a:solidFill>
                  <a:cs typeface="Verdana"/>
                </a:rPr>
                <a:t>and </a:t>
              </a:r>
              <a:r>
                <a:rPr lang="en-US" sz="2000" spc="-35" dirty="0">
                  <a:solidFill>
                    <a:srgbClr val="3C2B32"/>
                  </a:solidFill>
                  <a:cs typeface="Verdana"/>
                </a:rPr>
                <a:t>anyone </a:t>
              </a:r>
              <a:r>
                <a:rPr lang="en-US" sz="2000" spc="-5" dirty="0">
                  <a:solidFill>
                    <a:srgbClr val="3C2B32"/>
                  </a:solidFill>
                  <a:cs typeface="Verdana"/>
                </a:rPr>
                <a:t>else </a:t>
              </a:r>
              <a:r>
                <a:rPr lang="en-US" sz="2000" spc="-45" dirty="0">
                  <a:solidFill>
                    <a:srgbClr val="3C2B32"/>
                  </a:solidFill>
                  <a:cs typeface="Verdana"/>
                </a:rPr>
                <a:t>who </a:t>
              </a:r>
              <a:r>
                <a:rPr lang="en-US" sz="2000" spc="5" dirty="0">
                  <a:solidFill>
                    <a:srgbClr val="3C2B32"/>
                  </a:solidFill>
                  <a:cs typeface="Verdana"/>
                </a:rPr>
                <a:t>chose </a:t>
              </a:r>
              <a:r>
                <a:rPr lang="en-US" sz="2000" spc="-40" dirty="0">
                  <a:solidFill>
                    <a:srgbClr val="3C2B32"/>
                  </a:solidFill>
                  <a:cs typeface="Verdana"/>
                </a:rPr>
                <a:t>to </a:t>
              </a:r>
              <a:r>
                <a:rPr lang="en-US" sz="2000" spc="-50" dirty="0">
                  <a:solidFill>
                    <a:srgbClr val="3C2B32"/>
                  </a:solidFill>
                  <a:cs typeface="Verdana"/>
                </a:rPr>
                <a:t>live </a:t>
              </a:r>
              <a:r>
                <a:rPr lang="en-US" sz="2000" spc="-45" dirty="0">
                  <a:solidFill>
                    <a:srgbClr val="3C2B32"/>
                  </a:solidFill>
                  <a:cs typeface="Verdana"/>
                </a:rPr>
                <a:t>in </a:t>
              </a:r>
              <a:r>
                <a:rPr lang="en-US" sz="2000" spc="-40" dirty="0">
                  <a:solidFill>
                    <a:srgbClr val="3C2B32"/>
                  </a:solidFill>
                  <a:cs typeface="Verdana"/>
                </a:rPr>
                <a:t>or </a:t>
              </a:r>
              <a:r>
                <a:rPr lang="en-US" sz="2000" spc="-35" dirty="0">
                  <a:solidFill>
                    <a:srgbClr val="3C2B32"/>
                  </a:solidFill>
                  <a:cs typeface="Verdana"/>
                </a:rPr>
                <a:t>near </a:t>
              </a:r>
              <a:r>
                <a:rPr lang="en-US" sz="2000" dirty="0">
                  <a:solidFill>
                    <a:srgbClr val="3C2B32"/>
                  </a:solidFill>
                  <a:cs typeface="Verdana"/>
                </a:rPr>
                <a:t>Black </a:t>
              </a:r>
              <a:r>
                <a:rPr lang="en-US" sz="2000" spc="-30" dirty="0">
                  <a:solidFill>
                    <a:srgbClr val="3C2B32"/>
                  </a:solidFill>
                  <a:cs typeface="Verdana"/>
                </a:rPr>
                <a:t>neighborhoods. </a:t>
              </a:r>
              <a:r>
                <a:rPr lang="en-US" sz="2000" spc="-40" dirty="0">
                  <a:solidFill>
                    <a:srgbClr val="3C2B32"/>
                  </a:solidFill>
                  <a:cs typeface="Verdana"/>
                </a:rPr>
                <a:t>This </a:t>
              </a:r>
              <a:r>
                <a:rPr lang="en-US" sz="2000" spc="-30" dirty="0">
                  <a:solidFill>
                    <a:srgbClr val="3C2B32"/>
                  </a:solidFill>
                  <a:cs typeface="Verdana"/>
                </a:rPr>
                <a:t>practice,  </a:t>
              </a:r>
              <a:r>
                <a:rPr lang="en-US" sz="2000" spc="-45" dirty="0">
                  <a:solidFill>
                    <a:srgbClr val="3C2B32"/>
                  </a:solidFill>
                  <a:cs typeface="Verdana"/>
                </a:rPr>
                <a:t>known </a:t>
              </a:r>
              <a:r>
                <a:rPr lang="en-US" sz="2000" spc="-10" dirty="0">
                  <a:solidFill>
                    <a:srgbClr val="3C2B32"/>
                  </a:solidFill>
                  <a:cs typeface="Verdana"/>
                </a:rPr>
                <a:t>as </a:t>
              </a:r>
              <a:r>
                <a:rPr lang="en-US" sz="2000" spc="-60" dirty="0">
                  <a:solidFill>
                    <a:srgbClr val="3C2B32"/>
                  </a:solidFill>
                  <a:cs typeface="Verdana"/>
                </a:rPr>
                <a:t>“redlining,” </a:t>
              </a:r>
              <a:r>
                <a:rPr lang="en-US" sz="2000" spc="-30" dirty="0">
                  <a:solidFill>
                    <a:srgbClr val="3C2B32"/>
                  </a:solidFill>
                  <a:cs typeface="Verdana"/>
                </a:rPr>
                <a:t>targeted </a:t>
              </a:r>
              <a:r>
                <a:rPr lang="en-US" sz="2000" spc="-45" dirty="0">
                  <a:solidFill>
                    <a:srgbClr val="3C2B32"/>
                  </a:solidFill>
                  <a:cs typeface="Verdana"/>
                </a:rPr>
                <a:t>entire </a:t>
              </a:r>
              <a:r>
                <a:rPr lang="en-US" sz="2000" dirty="0">
                  <a:solidFill>
                    <a:srgbClr val="3C2B32"/>
                  </a:solidFill>
                  <a:cs typeface="Verdana"/>
                </a:rPr>
                <a:t>Black </a:t>
              </a:r>
              <a:r>
                <a:rPr lang="en-US" sz="2000" spc="-15" dirty="0">
                  <a:solidFill>
                    <a:srgbClr val="3C2B32"/>
                  </a:solidFill>
                  <a:cs typeface="Verdana"/>
                </a:rPr>
                <a:t>neighborhoods and </a:t>
              </a:r>
              <a:r>
                <a:rPr lang="en-US" sz="2000" spc="-25" dirty="0">
                  <a:solidFill>
                    <a:srgbClr val="3C2B32"/>
                  </a:solidFill>
                  <a:cs typeface="Verdana"/>
                </a:rPr>
                <a:t>identified </a:t>
              </a:r>
              <a:r>
                <a:rPr lang="en-US" sz="2000" spc="-50" dirty="0">
                  <a:solidFill>
                    <a:srgbClr val="3C2B32"/>
                  </a:solidFill>
                  <a:cs typeface="Verdana"/>
                </a:rPr>
                <a:t>them </a:t>
              </a:r>
              <a:r>
                <a:rPr lang="en-US" sz="2000" spc="-10" dirty="0">
                  <a:solidFill>
                    <a:srgbClr val="3C2B32"/>
                  </a:solidFill>
                  <a:cs typeface="Verdana"/>
                </a:rPr>
                <a:t>as </a:t>
              </a:r>
              <a:r>
                <a:rPr lang="en-US" sz="2000" spc="-35" dirty="0">
                  <a:solidFill>
                    <a:srgbClr val="3C2B32"/>
                  </a:solidFill>
                  <a:cs typeface="Verdana"/>
                </a:rPr>
                <a:t>“Grade </a:t>
              </a:r>
              <a:r>
                <a:rPr lang="en-US" sz="2000" spc="-130" dirty="0">
                  <a:solidFill>
                    <a:srgbClr val="3C2B32"/>
                  </a:solidFill>
                  <a:cs typeface="Verdana"/>
                </a:rPr>
                <a:t>D.”  </a:t>
              </a:r>
              <a:r>
                <a:rPr lang="en-US" sz="2000" spc="-40" dirty="0">
                  <a:solidFill>
                    <a:srgbClr val="3C2B32"/>
                  </a:solidFill>
                  <a:cs typeface="Verdana"/>
                </a:rPr>
                <a:t>This </a:t>
              </a:r>
              <a:r>
                <a:rPr lang="en-US" sz="2000" spc="-20" dirty="0">
                  <a:solidFill>
                    <a:srgbClr val="3C2B32"/>
                  </a:solidFill>
                  <a:cs typeface="Verdana"/>
                </a:rPr>
                <a:t>made </a:t>
              </a:r>
              <a:r>
                <a:rPr lang="en-US" sz="2000" spc="-60" dirty="0">
                  <a:solidFill>
                    <a:srgbClr val="3C2B32"/>
                  </a:solidFill>
                  <a:cs typeface="Verdana"/>
                </a:rPr>
                <a:t>it </a:t>
              </a:r>
              <a:r>
                <a:rPr lang="en-US" sz="2000" spc="-45" dirty="0">
                  <a:solidFill>
                    <a:srgbClr val="3C2B32"/>
                  </a:solidFill>
                  <a:cs typeface="Verdana"/>
                </a:rPr>
                <a:t>nearly </a:t>
              </a:r>
              <a:r>
                <a:rPr lang="en-US" sz="2000" spc="-15" dirty="0">
                  <a:solidFill>
                    <a:srgbClr val="3C2B32"/>
                  </a:solidFill>
                  <a:cs typeface="Verdana"/>
                </a:rPr>
                <a:t>impossible </a:t>
              </a:r>
              <a:r>
                <a:rPr lang="en-US" sz="2000" spc="-45" dirty="0">
                  <a:solidFill>
                    <a:srgbClr val="3C2B32"/>
                  </a:solidFill>
                  <a:cs typeface="Verdana"/>
                </a:rPr>
                <a:t>for </a:t>
              </a:r>
              <a:r>
                <a:rPr lang="en-US" sz="2000" spc="-20" dirty="0">
                  <a:solidFill>
                    <a:srgbClr val="3C2B32"/>
                  </a:solidFill>
                  <a:cs typeface="Verdana"/>
                </a:rPr>
                <a:t>appraisers </a:t>
              </a:r>
              <a:r>
                <a:rPr lang="en-US" sz="2000" spc="-45" dirty="0">
                  <a:solidFill>
                    <a:srgbClr val="3C2B32"/>
                  </a:solidFill>
                  <a:cs typeface="Verdana"/>
                </a:rPr>
                <a:t>in </a:t>
              </a:r>
              <a:r>
                <a:rPr lang="en-US" sz="2000" spc="-40" dirty="0">
                  <a:solidFill>
                    <a:srgbClr val="3C2B32"/>
                  </a:solidFill>
                  <a:cs typeface="Verdana"/>
                </a:rPr>
                <a:t>the </a:t>
              </a:r>
              <a:r>
                <a:rPr lang="en-US" sz="2000" spc="-45" dirty="0">
                  <a:solidFill>
                    <a:srgbClr val="3C2B32"/>
                  </a:solidFill>
                  <a:cs typeface="Verdana"/>
                </a:rPr>
                <a:t>private </a:t>
              </a:r>
              <a:r>
                <a:rPr lang="en-US" sz="2000" spc="-15" dirty="0">
                  <a:solidFill>
                    <a:srgbClr val="3C2B32"/>
                  </a:solidFill>
                  <a:cs typeface="Verdana"/>
                </a:rPr>
                <a:t>sector </a:t>
              </a:r>
              <a:r>
                <a:rPr lang="en-US" sz="2000" spc="-40" dirty="0">
                  <a:solidFill>
                    <a:srgbClr val="3C2B32"/>
                  </a:solidFill>
                  <a:cs typeface="Verdana"/>
                </a:rPr>
                <a:t>to </a:t>
              </a:r>
              <a:r>
                <a:rPr lang="en-US" sz="2000" spc="10" dirty="0">
                  <a:solidFill>
                    <a:srgbClr val="3C2B32"/>
                  </a:solidFill>
                  <a:cs typeface="Verdana"/>
                </a:rPr>
                <a:t>do </a:t>
              </a:r>
              <a:r>
                <a:rPr lang="en-US" sz="2000" spc="-15" dirty="0">
                  <a:solidFill>
                    <a:srgbClr val="3C2B32"/>
                  </a:solidFill>
                  <a:cs typeface="Verdana"/>
                </a:rPr>
                <a:t>business </a:t>
              </a:r>
              <a:r>
                <a:rPr lang="en-US" sz="2000" spc="-45" dirty="0">
                  <a:solidFill>
                    <a:srgbClr val="3C2B32"/>
                  </a:solidFill>
                  <a:cs typeface="Verdana"/>
                </a:rPr>
                <a:t>in </a:t>
              </a:r>
              <a:r>
                <a:rPr lang="en-US" sz="2000" dirty="0">
                  <a:solidFill>
                    <a:srgbClr val="3C2B32"/>
                  </a:solidFill>
                  <a:cs typeface="Verdana"/>
                </a:rPr>
                <a:t>Black  </a:t>
              </a:r>
              <a:r>
                <a:rPr lang="en-US" sz="2000" spc="-15" dirty="0">
                  <a:solidFill>
                    <a:srgbClr val="3C2B32"/>
                  </a:solidFill>
                  <a:cs typeface="Verdana"/>
                </a:rPr>
                <a:t>neighborhoods</a:t>
              </a:r>
              <a:r>
                <a:rPr lang="en-US" sz="2000" spc="-55" dirty="0">
                  <a:solidFill>
                    <a:srgbClr val="3C2B32"/>
                  </a:solidFill>
                  <a:cs typeface="Verdana"/>
                </a:rPr>
                <a:t> </a:t>
              </a:r>
              <a:r>
                <a:rPr lang="en-US" sz="2000" spc="5" dirty="0">
                  <a:solidFill>
                    <a:srgbClr val="3C2B32"/>
                  </a:solidFill>
                  <a:cs typeface="Verdana"/>
                </a:rPr>
                <a:t>because</a:t>
              </a:r>
              <a:r>
                <a:rPr lang="en-US" sz="2000" spc="-55" dirty="0">
                  <a:solidFill>
                    <a:srgbClr val="3C2B32"/>
                  </a:solidFill>
                  <a:cs typeface="Verdana"/>
                </a:rPr>
                <a:t> </a:t>
              </a:r>
              <a:r>
                <a:rPr lang="en-US" sz="2000" spc="-35" dirty="0">
                  <a:solidFill>
                    <a:srgbClr val="3C2B32"/>
                  </a:solidFill>
                  <a:cs typeface="Verdana"/>
                </a:rPr>
                <a:t>all</a:t>
              </a:r>
              <a:r>
                <a:rPr lang="en-US" sz="2000" spc="-55" dirty="0">
                  <a:solidFill>
                    <a:srgbClr val="3C2B32"/>
                  </a:solidFill>
                  <a:cs typeface="Verdana"/>
                </a:rPr>
                <a:t> </a:t>
              </a:r>
              <a:r>
                <a:rPr lang="en-US" sz="2000" spc="-40" dirty="0">
                  <a:solidFill>
                    <a:srgbClr val="3C2B32"/>
                  </a:solidFill>
                  <a:cs typeface="Verdana"/>
                </a:rPr>
                <a:t>the</a:t>
              </a:r>
              <a:r>
                <a:rPr lang="en-US" sz="2000" spc="-55" dirty="0">
                  <a:solidFill>
                    <a:srgbClr val="3C2B32"/>
                  </a:solidFill>
                  <a:cs typeface="Verdana"/>
                </a:rPr>
                <a:t> </a:t>
              </a:r>
              <a:r>
                <a:rPr lang="en-US" sz="2000" spc="-30" dirty="0">
                  <a:solidFill>
                    <a:srgbClr val="3C2B32"/>
                  </a:solidFill>
                  <a:cs typeface="Verdana"/>
                </a:rPr>
                <a:t>residents</a:t>
              </a:r>
              <a:r>
                <a:rPr lang="en-US" sz="2000" spc="-55" dirty="0">
                  <a:solidFill>
                    <a:srgbClr val="3C2B32"/>
                  </a:solidFill>
                  <a:cs typeface="Verdana"/>
                </a:rPr>
                <a:t> </a:t>
              </a:r>
              <a:r>
                <a:rPr lang="en-US" sz="2000" spc="-45" dirty="0">
                  <a:solidFill>
                    <a:srgbClr val="3C2B32"/>
                  </a:solidFill>
                  <a:cs typeface="Verdana"/>
                </a:rPr>
                <a:t>were</a:t>
              </a:r>
              <a:r>
                <a:rPr lang="en-US" sz="2000" spc="-55" dirty="0">
                  <a:solidFill>
                    <a:srgbClr val="3C2B32"/>
                  </a:solidFill>
                  <a:cs typeface="Verdana"/>
                </a:rPr>
                <a:t> </a:t>
              </a:r>
              <a:r>
                <a:rPr lang="en-US" sz="2000" spc="-5" dirty="0">
                  <a:solidFill>
                    <a:srgbClr val="3C2B32"/>
                  </a:solidFill>
                  <a:cs typeface="Verdana"/>
                </a:rPr>
                <a:t>considered</a:t>
              </a:r>
              <a:r>
                <a:rPr lang="en-US" sz="2000" spc="-55" dirty="0">
                  <a:solidFill>
                    <a:srgbClr val="3C2B32"/>
                  </a:solidFill>
                  <a:cs typeface="Verdana"/>
                </a:rPr>
                <a:t> </a:t>
              </a:r>
              <a:r>
                <a:rPr lang="en-US" sz="2000" spc="10" dirty="0">
                  <a:solidFill>
                    <a:srgbClr val="3C2B32"/>
                  </a:solidFill>
                  <a:cs typeface="Verdana"/>
                </a:rPr>
                <a:t>bad</a:t>
              </a:r>
              <a:r>
                <a:rPr lang="en-US" sz="2000" spc="-55" dirty="0">
                  <a:solidFill>
                    <a:srgbClr val="3C2B32"/>
                  </a:solidFill>
                  <a:cs typeface="Verdana"/>
                </a:rPr>
                <a:t> </a:t>
              </a:r>
              <a:r>
                <a:rPr lang="en-US" sz="2000" spc="-25" dirty="0">
                  <a:solidFill>
                    <a:srgbClr val="3C2B32"/>
                  </a:solidFill>
                  <a:cs typeface="Verdana"/>
                </a:rPr>
                <a:t>credit</a:t>
              </a:r>
              <a:r>
                <a:rPr lang="en-US" sz="2000" spc="-55" dirty="0">
                  <a:solidFill>
                    <a:srgbClr val="3C2B32"/>
                  </a:solidFill>
                  <a:cs typeface="Verdana"/>
                </a:rPr>
                <a:t> </a:t>
              </a:r>
              <a:r>
                <a:rPr lang="en-US" sz="2000" spc="-60" dirty="0">
                  <a:solidFill>
                    <a:srgbClr val="3C2B32"/>
                  </a:solidFill>
                  <a:cs typeface="Verdana"/>
                </a:rPr>
                <a:t>risks.</a:t>
              </a:r>
              <a:endParaRPr lang="en-US" sz="2000" dirty="0">
                <a:cs typeface="Verdana"/>
              </a:endParaRPr>
            </a:p>
            <a:p>
              <a:pPr marL="12700">
                <a:spcBef>
                  <a:spcPts val="1030"/>
                </a:spcBef>
              </a:pPr>
              <a:endParaRPr sz="1850" dirty="0">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96193" y="2512951"/>
              <a:ext cx="1017270" cy="165368"/>
            </a:xfrm>
            <a:prstGeom prst="rect">
              <a:avLst/>
            </a:prstGeom>
            <a:solidFill>
              <a:srgbClr val="E5801C"/>
            </a:solidFill>
          </p:spPr>
          <p:txBody>
            <a:bodyPr vert="horz" wrap="square" lIns="0" tIns="0" rIns="0" bIns="0" rtlCol="0">
              <a:spAutoFit/>
            </a:bodyPr>
            <a:lstStyle/>
            <a:p>
              <a:pPr marL="171450">
                <a:lnSpc>
                  <a:spcPts val="1614"/>
                </a:lnSpc>
              </a:pPr>
              <a:r>
                <a:rPr sz="1600" b="1" spc="-200" dirty="0">
                  <a:solidFill>
                    <a:srgbClr val="FFFFFF"/>
                  </a:solidFill>
                  <a:latin typeface="Verdana"/>
                  <a:cs typeface="Verdana"/>
                </a:rPr>
                <a:t>ACTION</a:t>
              </a:r>
              <a:endParaRPr sz="16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696023" y="2688559"/>
              <a:ext cx="6195060" cy="2411276"/>
            </a:xfrm>
            <a:prstGeom prst="rect">
              <a:avLst/>
            </a:prstGeom>
          </p:spPr>
          <p:txBody>
            <a:bodyPr vert="horz" wrap="square" lIns="0" tIns="54610" rIns="0" bIns="0" rtlCol="0">
              <a:spAutoFit/>
            </a:bodyPr>
            <a:lstStyle/>
            <a:p>
              <a:pPr marL="12700">
                <a:spcBef>
                  <a:spcPts val="430"/>
                </a:spcBef>
              </a:pPr>
              <a:r>
                <a:rPr lang="en-US" sz="2400" b="1" spc="-150" dirty="0">
                  <a:solidFill>
                    <a:srgbClr val="83A2A3"/>
                  </a:solidFill>
                  <a:cs typeface="Verdana"/>
                </a:rPr>
                <a:t>White</a:t>
              </a:r>
              <a:r>
                <a:rPr lang="en-US" sz="2400" b="1" spc="-40" dirty="0">
                  <a:solidFill>
                    <a:srgbClr val="83A2A3"/>
                  </a:solidFill>
                  <a:cs typeface="Verdana"/>
                </a:rPr>
                <a:t> </a:t>
              </a:r>
              <a:r>
                <a:rPr lang="en-US" sz="2400" b="1" spc="-105" dirty="0">
                  <a:solidFill>
                    <a:srgbClr val="83A2A3"/>
                  </a:solidFill>
                  <a:cs typeface="Verdana"/>
                </a:rPr>
                <a:t>participants</a:t>
              </a:r>
              <a:endParaRPr lang="en-US" sz="2400" dirty="0">
                <a:cs typeface="Verdana"/>
              </a:endParaRPr>
            </a:p>
            <a:p>
              <a:pPr marL="212090" marR="5080" indent="-200025">
                <a:lnSpc>
                  <a:spcPts val="1800"/>
                </a:lnSpc>
                <a:spcBef>
                  <a:spcPts val="409"/>
                </a:spcBef>
                <a:buSzPct val="95652"/>
                <a:buFont typeface="Verdana"/>
                <a:buChar char="•"/>
                <a:tabLst>
                  <a:tab pos="212090" algn="l"/>
                  <a:tab pos="212725" algn="l"/>
                </a:tabLst>
              </a:pPr>
              <a:r>
                <a:rPr lang="en-US" sz="2000" i="1" spc="-20" dirty="0">
                  <a:solidFill>
                    <a:srgbClr val="3C2B32"/>
                  </a:solidFill>
                  <a:cs typeface="Verdana"/>
                </a:rPr>
                <a:t>Add </a:t>
              </a:r>
              <a:r>
                <a:rPr lang="en-US" sz="2000" i="1" spc="-45" dirty="0">
                  <a:solidFill>
                    <a:srgbClr val="3C2B32"/>
                  </a:solidFill>
                  <a:cs typeface="Verdana"/>
                </a:rPr>
                <a:t>one land </a:t>
              </a:r>
              <a:r>
                <a:rPr lang="en-US" sz="2000" i="1" spc="-30" dirty="0">
                  <a:solidFill>
                    <a:srgbClr val="3C2B32"/>
                  </a:solidFill>
                  <a:cs typeface="Verdana"/>
                </a:rPr>
                <a:t>card </a:t>
              </a:r>
              <a:r>
                <a:rPr lang="en-US" sz="2000" i="1" spc="-45" dirty="0">
                  <a:solidFill>
                    <a:srgbClr val="3C2B32"/>
                  </a:solidFill>
                  <a:cs typeface="Verdana"/>
                </a:rPr>
                <a:t>and one </a:t>
              </a:r>
              <a:r>
                <a:rPr lang="en-US" sz="2000" i="1" spc="-75" dirty="0">
                  <a:solidFill>
                    <a:srgbClr val="3C2B32"/>
                  </a:solidFill>
                  <a:cs typeface="Verdana"/>
                </a:rPr>
                <a:t>money </a:t>
              </a:r>
              <a:r>
                <a:rPr lang="en-US" sz="2000" i="1" spc="-30" dirty="0">
                  <a:solidFill>
                    <a:srgbClr val="3C2B32"/>
                  </a:solidFill>
                  <a:cs typeface="Verdana"/>
                </a:rPr>
                <a:t>card </a:t>
              </a:r>
              <a:r>
                <a:rPr lang="en-US" sz="2000" i="1" spc="-70" dirty="0">
                  <a:solidFill>
                    <a:srgbClr val="3C2B32"/>
                  </a:solidFill>
                  <a:cs typeface="Verdana"/>
                </a:rPr>
                <a:t>for the </a:t>
              </a:r>
              <a:r>
                <a:rPr lang="en-US" sz="2000" i="1" spc="-65" dirty="0">
                  <a:solidFill>
                    <a:srgbClr val="3C2B32"/>
                  </a:solidFill>
                  <a:cs typeface="Verdana"/>
                </a:rPr>
                <a:t>equity </a:t>
              </a:r>
              <a:r>
                <a:rPr lang="en-US" sz="2000" i="1" spc="-40" dirty="0">
                  <a:solidFill>
                    <a:srgbClr val="3C2B32"/>
                  </a:solidFill>
                  <a:cs typeface="Verdana"/>
                </a:rPr>
                <a:t>gained </a:t>
              </a:r>
              <a:r>
                <a:rPr lang="en-US" sz="2000" i="1" spc="-65" dirty="0">
                  <a:solidFill>
                    <a:srgbClr val="3C2B32"/>
                  </a:solidFill>
                  <a:cs typeface="Verdana"/>
                </a:rPr>
                <a:t>in </a:t>
              </a:r>
              <a:r>
                <a:rPr lang="en-US" sz="2000" i="1" spc="-50" dirty="0">
                  <a:solidFill>
                    <a:srgbClr val="3C2B32"/>
                  </a:solidFill>
                  <a:cs typeface="Verdana"/>
                </a:rPr>
                <a:t>purchasing </a:t>
              </a:r>
              <a:r>
                <a:rPr lang="en-US" sz="2000" i="1" spc="-60" dirty="0">
                  <a:solidFill>
                    <a:srgbClr val="3C2B32"/>
                  </a:solidFill>
                  <a:cs typeface="Verdana"/>
                </a:rPr>
                <a:t>homes</a:t>
              </a:r>
              <a:r>
                <a:rPr lang="en-US" sz="2000" i="1" spc="-295" dirty="0">
                  <a:solidFill>
                    <a:srgbClr val="3C2B32"/>
                  </a:solidFill>
                  <a:cs typeface="Verdana"/>
                </a:rPr>
                <a:t> </a:t>
              </a:r>
              <a:r>
                <a:rPr lang="en-US" sz="2000" i="1" spc="-70" dirty="0">
                  <a:solidFill>
                    <a:srgbClr val="3C2B32"/>
                  </a:solidFill>
                  <a:cs typeface="Verdana"/>
                </a:rPr>
                <a:t>not  </a:t>
              </a:r>
              <a:r>
                <a:rPr lang="en-US" sz="2000" i="1" spc="-65" dirty="0">
                  <a:solidFill>
                    <a:srgbClr val="3C2B32"/>
                  </a:solidFill>
                  <a:cs typeface="Verdana"/>
                </a:rPr>
                <a:t>near </a:t>
              </a:r>
              <a:r>
                <a:rPr lang="en-US" sz="2000" i="1" spc="-25" dirty="0">
                  <a:solidFill>
                    <a:srgbClr val="3C2B32"/>
                  </a:solidFill>
                  <a:cs typeface="Verdana"/>
                </a:rPr>
                <a:t>black </a:t>
              </a:r>
              <a:r>
                <a:rPr lang="en-US" sz="2000" i="1" spc="-55" dirty="0">
                  <a:solidFill>
                    <a:srgbClr val="3C2B32"/>
                  </a:solidFill>
                  <a:cs typeface="Verdana"/>
                </a:rPr>
                <a:t>neighborhoods. </a:t>
              </a:r>
              <a:r>
                <a:rPr lang="en-US" sz="2000" i="1" spc="-65" dirty="0">
                  <a:solidFill>
                    <a:srgbClr val="3C2B32"/>
                  </a:solidFill>
                  <a:cs typeface="Verdana"/>
                </a:rPr>
                <a:t>Equity </a:t>
              </a:r>
              <a:r>
                <a:rPr lang="en-US" sz="2000" i="1" spc="-40" dirty="0">
                  <a:solidFill>
                    <a:srgbClr val="3C2B32"/>
                  </a:solidFill>
                  <a:cs typeface="Verdana"/>
                </a:rPr>
                <a:t>increased </a:t>
              </a:r>
              <a:r>
                <a:rPr lang="en-US" sz="2000" i="1" spc="-50" dirty="0">
                  <a:solidFill>
                    <a:srgbClr val="3C2B32"/>
                  </a:solidFill>
                  <a:cs typeface="Verdana"/>
                </a:rPr>
                <a:t>a </a:t>
              </a:r>
              <a:r>
                <a:rPr lang="en-US" sz="2000" i="1" spc="-80" dirty="0">
                  <a:solidFill>
                    <a:srgbClr val="3C2B32"/>
                  </a:solidFill>
                  <a:cs typeface="Verdana"/>
                </a:rPr>
                <a:t>family’s </a:t>
              </a:r>
              <a:r>
                <a:rPr lang="en-US" sz="2000" i="1" spc="-60" dirty="0">
                  <a:solidFill>
                    <a:srgbClr val="3C2B32"/>
                  </a:solidFill>
                  <a:cs typeface="Verdana"/>
                </a:rPr>
                <a:t>ability </a:t>
              </a:r>
              <a:r>
                <a:rPr lang="en-US" sz="2000" i="1" spc="-65" dirty="0">
                  <a:solidFill>
                    <a:srgbClr val="3C2B32"/>
                  </a:solidFill>
                  <a:cs typeface="Verdana"/>
                </a:rPr>
                <a:t>to </a:t>
              </a:r>
              <a:r>
                <a:rPr lang="en-US" sz="2000" i="1" spc="-60" dirty="0">
                  <a:solidFill>
                    <a:srgbClr val="3C2B32"/>
                  </a:solidFill>
                  <a:cs typeface="Verdana"/>
                </a:rPr>
                <a:t>save </a:t>
              </a:r>
              <a:r>
                <a:rPr lang="en-US" sz="2000" i="1" spc="-70" dirty="0">
                  <a:solidFill>
                    <a:srgbClr val="3C2B32"/>
                  </a:solidFill>
                  <a:cs typeface="Verdana"/>
                </a:rPr>
                <a:t>for </a:t>
              </a:r>
              <a:r>
                <a:rPr lang="en-US" sz="2000" i="1" spc="-75" dirty="0">
                  <a:solidFill>
                    <a:srgbClr val="3C2B32"/>
                  </a:solidFill>
                  <a:cs typeface="Verdana"/>
                </a:rPr>
                <a:t>future</a:t>
              </a:r>
              <a:r>
                <a:rPr lang="en-US" sz="2000" i="1" spc="-185" dirty="0">
                  <a:solidFill>
                    <a:srgbClr val="3C2B32"/>
                  </a:solidFill>
                  <a:cs typeface="Verdana"/>
                </a:rPr>
                <a:t> </a:t>
              </a:r>
              <a:r>
                <a:rPr lang="en-US" sz="2000" i="1" spc="-60" dirty="0">
                  <a:solidFill>
                    <a:srgbClr val="3C2B32"/>
                  </a:solidFill>
                  <a:cs typeface="Verdana"/>
                </a:rPr>
                <a:t>needs.</a:t>
              </a:r>
            </a:p>
            <a:p>
              <a:pPr marL="12065" marR="5080">
                <a:lnSpc>
                  <a:spcPts val="1000"/>
                </a:lnSpc>
                <a:spcBef>
                  <a:spcPts val="409"/>
                </a:spcBef>
                <a:buSzPct val="95652"/>
                <a:tabLst>
                  <a:tab pos="212090" algn="l"/>
                  <a:tab pos="212725" algn="l"/>
                </a:tabLst>
              </a:pPr>
              <a:endParaRPr lang="en-US" sz="1100" i="1" spc="-60" dirty="0">
                <a:solidFill>
                  <a:srgbClr val="3C2B32"/>
                </a:solidFill>
                <a:cs typeface="Verdana"/>
              </a:endParaRPr>
            </a:p>
            <a:p>
              <a:pPr marL="12065" marR="5080">
                <a:lnSpc>
                  <a:spcPts val="1500"/>
                </a:lnSpc>
                <a:spcBef>
                  <a:spcPts val="409"/>
                </a:spcBef>
                <a:buSzPct val="95652"/>
                <a:tabLst>
                  <a:tab pos="212090" algn="l"/>
                  <a:tab pos="212725" algn="l"/>
                </a:tabLst>
              </a:pPr>
              <a:r>
                <a:rPr lang="en-US" sz="2400" b="1" spc="-90" dirty="0">
                  <a:solidFill>
                    <a:srgbClr val="83A2A3"/>
                  </a:solidFill>
                  <a:cs typeface="Verdana"/>
                </a:rPr>
                <a:t>Black</a:t>
              </a:r>
              <a:r>
                <a:rPr lang="en-US" sz="2400" b="1" spc="-40" dirty="0">
                  <a:solidFill>
                    <a:srgbClr val="83A2A3"/>
                  </a:solidFill>
                  <a:cs typeface="Verdana"/>
                </a:rPr>
                <a:t> </a:t>
              </a:r>
              <a:r>
                <a:rPr lang="en-US" sz="2400" b="1" spc="-105" dirty="0">
                  <a:solidFill>
                    <a:srgbClr val="83A2A3"/>
                  </a:solidFill>
                  <a:cs typeface="Verdana"/>
                </a:rPr>
                <a:t>participants</a:t>
              </a:r>
              <a:endParaRPr lang="en-US" sz="2400" dirty="0">
                <a:cs typeface="Verdana"/>
              </a:endParaRPr>
            </a:p>
            <a:p>
              <a:pPr marL="212090" marR="176530" indent="-200025">
                <a:lnSpc>
                  <a:spcPts val="1800"/>
                </a:lnSpc>
                <a:spcBef>
                  <a:spcPts val="409"/>
                </a:spcBef>
                <a:buSzPct val="95652"/>
                <a:buFont typeface="Verdana"/>
                <a:buChar char="•"/>
                <a:tabLst>
                  <a:tab pos="212090" algn="l"/>
                  <a:tab pos="212725" algn="l"/>
                </a:tabLst>
              </a:pPr>
              <a:r>
                <a:rPr lang="en-US" sz="2000" i="1" spc="-65" dirty="0">
                  <a:solidFill>
                    <a:srgbClr val="3C2B32"/>
                  </a:solidFill>
                  <a:cs typeface="Verdana"/>
                </a:rPr>
                <a:t>Do </a:t>
              </a:r>
              <a:r>
                <a:rPr lang="en-US" sz="2000" i="1" spc="-70" dirty="0">
                  <a:solidFill>
                    <a:srgbClr val="3C2B32"/>
                  </a:solidFill>
                  <a:cs typeface="Verdana"/>
                </a:rPr>
                <a:t>not </a:t>
              </a:r>
              <a:r>
                <a:rPr lang="en-US" sz="2000" i="1" spc="-20" dirty="0">
                  <a:solidFill>
                    <a:srgbClr val="3C2B32"/>
                  </a:solidFill>
                  <a:cs typeface="Verdana"/>
                </a:rPr>
                <a:t>add </a:t>
              </a:r>
              <a:r>
                <a:rPr lang="en-US" sz="2000" i="1" spc="-85" dirty="0">
                  <a:solidFill>
                    <a:srgbClr val="3C2B32"/>
                  </a:solidFill>
                  <a:cs typeface="Verdana"/>
                </a:rPr>
                <a:t>any </a:t>
              </a:r>
              <a:r>
                <a:rPr lang="en-US" sz="2000" i="1" spc="-45" dirty="0">
                  <a:solidFill>
                    <a:srgbClr val="3C2B32"/>
                  </a:solidFill>
                  <a:cs typeface="Verdana"/>
                </a:rPr>
                <a:t>land </a:t>
              </a:r>
              <a:r>
                <a:rPr lang="en-US" sz="2000" i="1" spc="-30" dirty="0">
                  <a:solidFill>
                    <a:srgbClr val="3C2B32"/>
                  </a:solidFill>
                  <a:cs typeface="Verdana"/>
                </a:rPr>
                <a:t>cards </a:t>
              </a:r>
              <a:r>
                <a:rPr lang="en-US" sz="2000" i="1" spc="-25" dirty="0">
                  <a:solidFill>
                    <a:srgbClr val="3C2B32"/>
                  </a:solidFill>
                  <a:cs typeface="Verdana"/>
                </a:rPr>
                <a:t>because </a:t>
              </a:r>
              <a:r>
                <a:rPr lang="en-US" sz="2000" i="1" spc="-45" dirty="0">
                  <a:solidFill>
                    <a:srgbClr val="3C2B32"/>
                  </a:solidFill>
                  <a:cs typeface="Verdana"/>
                </a:rPr>
                <a:t>of </a:t>
              </a:r>
              <a:r>
                <a:rPr lang="en-US" sz="2000" i="1" spc="-70" dirty="0">
                  <a:solidFill>
                    <a:srgbClr val="3C2B32"/>
                  </a:solidFill>
                  <a:cs typeface="Verdana"/>
                </a:rPr>
                <a:t>the </a:t>
              </a:r>
              <a:r>
                <a:rPr lang="en-US" sz="2000" i="1" spc="-65" dirty="0">
                  <a:solidFill>
                    <a:srgbClr val="3C2B32"/>
                  </a:solidFill>
                  <a:cs typeface="Verdana"/>
                </a:rPr>
                <a:t>inability to </a:t>
              </a:r>
              <a:r>
                <a:rPr lang="en-US" sz="2000" i="1" spc="-45" dirty="0">
                  <a:solidFill>
                    <a:srgbClr val="3C2B32"/>
                  </a:solidFill>
                  <a:cs typeface="Verdana"/>
                </a:rPr>
                <a:t>purchase       </a:t>
              </a:r>
              <a:r>
                <a:rPr lang="en-US" sz="2000" i="1" spc="-80" dirty="0">
                  <a:solidFill>
                    <a:srgbClr val="3C2B32"/>
                  </a:solidFill>
                  <a:cs typeface="Verdana"/>
                </a:rPr>
                <a:t>homes. </a:t>
              </a:r>
              <a:r>
                <a:rPr lang="en-US" sz="2000" i="1" spc="-65" dirty="0">
                  <a:solidFill>
                    <a:srgbClr val="3C2B32"/>
                  </a:solidFill>
                  <a:cs typeface="Verdana"/>
                </a:rPr>
                <a:t>Do </a:t>
              </a:r>
              <a:r>
                <a:rPr lang="en-US" sz="2000" i="1" spc="-70" dirty="0">
                  <a:solidFill>
                    <a:srgbClr val="3C2B32"/>
                  </a:solidFill>
                  <a:cs typeface="Verdana"/>
                </a:rPr>
                <a:t>not </a:t>
              </a:r>
              <a:r>
                <a:rPr lang="en-US" sz="2000" i="1" spc="-20" dirty="0">
                  <a:solidFill>
                    <a:srgbClr val="3C2B32"/>
                  </a:solidFill>
                  <a:cs typeface="Verdana"/>
                </a:rPr>
                <a:t>add </a:t>
              </a:r>
              <a:r>
                <a:rPr lang="en-US" sz="2000" i="1" spc="-85" dirty="0">
                  <a:solidFill>
                    <a:srgbClr val="3C2B32"/>
                  </a:solidFill>
                  <a:cs typeface="Verdana"/>
                </a:rPr>
                <a:t>any </a:t>
              </a:r>
              <a:r>
                <a:rPr lang="en-US" sz="2000" i="1" spc="-75" dirty="0">
                  <a:solidFill>
                    <a:srgbClr val="3C2B32"/>
                  </a:solidFill>
                  <a:cs typeface="Verdana"/>
                </a:rPr>
                <a:t>money </a:t>
              </a:r>
              <a:r>
                <a:rPr lang="en-US" sz="2000" i="1" spc="-30" dirty="0">
                  <a:solidFill>
                    <a:srgbClr val="3C2B32"/>
                  </a:solidFill>
                  <a:cs typeface="Verdana"/>
                </a:rPr>
                <a:t>cards since </a:t>
              </a:r>
              <a:r>
                <a:rPr lang="en-US" sz="2000" i="1" spc="-75" dirty="0">
                  <a:solidFill>
                    <a:srgbClr val="3C2B32"/>
                  </a:solidFill>
                  <a:cs typeface="Verdana"/>
                </a:rPr>
                <a:t>it </a:t>
              </a:r>
              <a:r>
                <a:rPr lang="en-US" sz="2000" i="1" spc="-70" dirty="0">
                  <a:solidFill>
                    <a:srgbClr val="3C2B32"/>
                  </a:solidFill>
                  <a:cs typeface="Verdana"/>
                </a:rPr>
                <a:t>was </a:t>
              </a:r>
              <a:r>
                <a:rPr lang="en-US" sz="2000" i="1" spc="-45" dirty="0">
                  <a:solidFill>
                    <a:srgbClr val="3C2B32"/>
                  </a:solidFill>
                  <a:cs typeface="Verdana"/>
                </a:rPr>
                <a:t>illegal </a:t>
              </a:r>
              <a:r>
                <a:rPr lang="en-US" sz="2000" i="1" spc="-65" dirty="0">
                  <a:solidFill>
                    <a:srgbClr val="3C2B32"/>
                  </a:solidFill>
                  <a:cs typeface="Verdana"/>
                </a:rPr>
                <a:t>to </a:t>
              </a:r>
              <a:r>
                <a:rPr lang="en-US" sz="2000" i="1" spc="-40" dirty="0">
                  <a:solidFill>
                    <a:srgbClr val="3C2B32"/>
                  </a:solidFill>
                  <a:cs typeface="Verdana"/>
                </a:rPr>
                <a:t>lend </a:t>
              </a:r>
              <a:r>
                <a:rPr lang="en-US" sz="2000" i="1" spc="-65" dirty="0">
                  <a:solidFill>
                    <a:srgbClr val="3C2B32"/>
                  </a:solidFill>
                  <a:cs typeface="Verdana"/>
                </a:rPr>
                <a:t>to </a:t>
              </a:r>
              <a:r>
                <a:rPr lang="en-US" sz="2000" i="1" spc="-55" dirty="0">
                  <a:solidFill>
                    <a:srgbClr val="3C2B32"/>
                  </a:solidFill>
                  <a:cs typeface="Verdana"/>
                </a:rPr>
                <a:t>Blacks, </a:t>
              </a:r>
              <a:r>
                <a:rPr lang="en-US" sz="2000" i="1" spc="-65" dirty="0">
                  <a:solidFill>
                    <a:srgbClr val="3C2B32"/>
                  </a:solidFill>
                  <a:cs typeface="Verdana"/>
                </a:rPr>
                <a:t>preventing </a:t>
              </a:r>
              <a:r>
                <a:rPr lang="en-US" sz="2000" i="1" spc="-85" dirty="0">
                  <a:solidFill>
                    <a:srgbClr val="3C2B32"/>
                  </a:solidFill>
                  <a:cs typeface="Verdana"/>
                </a:rPr>
                <a:t>them from</a:t>
              </a:r>
              <a:r>
                <a:rPr lang="en-US" sz="2000" i="1" spc="-180" dirty="0">
                  <a:solidFill>
                    <a:srgbClr val="3C2B32"/>
                  </a:solidFill>
                  <a:cs typeface="Verdana"/>
                </a:rPr>
                <a:t> </a:t>
              </a:r>
              <a:r>
                <a:rPr lang="en-US" sz="2000" i="1" spc="-45" dirty="0">
                  <a:solidFill>
                    <a:srgbClr val="3C2B32"/>
                  </a:solidFill>
                  <a:cs typeface="Verdana"/>
                </a:rPr>
                <a:t>building  </a:t>
              </a:r>
              <a:r>
                <a:rPr lang="en-US" sz="2000" i="1" spc="-65" dirty="0">
                  <a:solidFill>
                    <a:srgbClr val="3C2B32"/>
                  </a:solidFill>
                  <a:cs typeface="Verdana"/>
                </a:rPr>
                <a:t>equity </a:t>
              </a:r>
              <a:r>
                <a:rPr lang="en-US" sz="2000" i="1" spc="-45" dirty="0">
                  <a:solidFill>
                    <a:srgbClr val="3C2B32"/>
                  </a:solidFill>
                  <a:cs typeface="Verdana"/>
                </a:rPr>
                <a:t>and </a:t>
              </a:r>
              <a:r>
                <a:rPr lang="en-US" sz="2000" i="1" spc="-60" dirty="0">
                  <a:solidFill>
                    <a:srgbClr val="3C2B32"/>
                  </a:solidFill>
                  <a:cs typeface="Verdana"/>
                </a:rPr>
                <a:t>weakening </a:t>
              </a:r>
              <a:r>
                <a:rPr lang="en-US" sz="2000" i="1" spc="-70" dirty="0">
                  <a:solidFill>
                    <a:srgbClr val="3C2B32"/>
                  </a:solidFill>
                  <a:cs typeface="Verdana"/>
                </a:rPr>
                <a:t>their </a:t>
              </a:r>
              <a:r>
                <a:rPr lang="en-US" sz="2000" i="1" spc="-60" dirty="0">
                  <a:solidFill>
                    <a:srgbClr val="3C2B32"/>
                  </a:solidFill>
                  <a:cs typeface="Verdana"/>
                </a:rPr>
                <a:t>ability </a:t>
              </a:r>
              <a:r>
                <a:rPr lang="en-US" sz="2000" i="1" spc="-65" dirty="0">
                  <a:solidFill>
                    <a:srgbClr val="3C2B32"/>
                  </a:solidFill>
                  <a:cs typeface="Verdana"/>
                </a:rPr>
                <a:t>to </a:t>
              </a:r>
              <a:r>
                <a:rPr lang="en-US" sz="2000" i="1" spc="-60" dirty="0">
                  <a:solidFill>
                    <a:srgbClr val="3C2B32"/>
                  </a:solidFill>
                  <a:cs typeface="Verdana"/>
                </a:rPr>
                <a:t>save </a:t>
              </a:r>
              <a:r>
                <a:rPr lang="en-US" sz="2000" i="1" spc="-70" dirty="0">
                  <a:solidFill>
                    <a:srgbClr val="3C2B32"/>
                  </a:solidFill>
                  <a:cs typeface="Verdana"/>
                </a:rPr>
                <a:t>for </a:t>
              </a:r>
              <a:r>
                <a:rPr lang="en-US" sz="2000" i="1" spc="-75" dirty="0">
                  <a:solidFill>
                    <a:srgbClr val="3C2B32"/>
                  </a:solidFill>
                  <a:cs typeface="Verdana"/>
                </a:rPr>
                <a:t>future</a:t>
              </a:r>
              <a:r>
                <a:rPr lang="en-US" sz="2000" i="1" spc="-140" dirty="0">
                  <a:solidFill>
                    <a:srgbClr val="3C2B32"/>
                  </a:solidFill>
                  <a:cs typeface="Verdana"/>
                </a:rPr>
                <a:t> </a:t>
              </a:r>
              <a:r>
                <a:rPr lang="en-US" sz="2000" i="1" spc="-60" dirty="0">
                  <a:solidFill>
                    <a:srgbClr val="3C2B32"/>
                  </a:solidFill>
                  <a:cs typeface="Verdana"/>
                </a:rPr>
                <a:t>needs.</a:t>
              </a:r>
              <a:endParaRPr lang="en-US" sz="2000" dirty="0">
                <a:cs typeface="Verdana"/>
              </a:endParaRPr>
            </a:p>
            <a:p>
              <a:pPr marL="12700">
                <a:spcBef>
                  <a:spcPts val="430"/>
                </a:spcBef>
              </a:pPr>
              <a:endParaRPr sz="185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700628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11CAEB-75EA-43B2-AA6F-71299F4E2E58}"/>
              </a:ext>
            </a:extLst>
          </p:cNvPr>
          <p:cNvGrpSpPr/>
          <p:nvPr/>
        </p:nvGrpSpPr>
        <p:grpSpPr>
          <a:xfrm>
            <a:off x="3771900" y="363682"/>
            <a:ext cx="4636077" cy="2979593"/>
            <a:chOff x="533400" y="5334000"/>
            <a:chExt cx="6705600" cy="4191000"/>
          </a:xfrm>
        </p:grpSpPr>
        <p:sp>
          <p:nvSpPr>
            <p:cNvPr id="3" name="object 3">
              <a:extLst>
                <a:ext uri="{FF2B5EF4-FFF2-40B4-BE49-F238E27FC236}">
                  <a16:creationId xmlns:a16="http://schemas.microsoft.com/office/drawing/2014/main" id="{09AF33AA-C464-41F5-9D54-F5714EC428A3}"/>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4" name="object 4">
              <a:extLst>
                <a:ext uri="{FF2B5EF4-FFF2-40B4-BE49-F238E27FC236}">
                  <a16:creationId xmlns:a16="http://schemas.microsoft.com/office/drawing/2014/main" id="{DCA928D7-0BC8-4060-A1C1-D1B5D8750502}"/>
                </a:ext>
              </a:extLst>
            </p:cNvPr>
            <p:cNvSpPr txBox="1"/>
            <p:nvPr/>
          </p:nvSpPr>
          <p:spPr>
            <a:xfrm>
              <a:off x="629844" y="5334000"/>
              <a:ext cx="2726918" cy="496931"/>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Black Participants</a:t>
              </a:r>
              <a:endParaRPr sz="1909" b="1" dirty="0">
                <a:effectLst>
                  <a:outerShdw blurRad="38100" dist="38100" dir="2700000" algn="tl">
                    <a:srgbClr val="000000">
                      <a:alpha val="43137"/>
                    </a:srgbClr>
                  </a:outerShdw>
                </a:effectLst>
                <a:latin typeface="Verdana"/>
                <a:cs typeface="Verdana"/>
              </a:endParaRPr>
            </a:p>
          </p:txBody>
        </p:sp>
        <p:grpSp>
          <p:nvGrpSpPr>
            <p:cNvPr id="5" name="object 15">
              <a:extLst>
                <a:ext uri="{FF2B5EF4-FFF2-40B4-BE49-F238E27FC236}">
                  <a16:creationId xmlns:a16="http://schemas.microsoft.com/office/drawing/2014/main" id="{0A805B72-C89D-4030-B013-3A4F0DAC151A}"/>
                </a:ext>
              </a:extLst>
            </p:cNvPr>
            <p:cNvGrpSpPr/>
            <p:nvPr/>
          </p:nvGrpSpPr>
          <p:grpSpPr>
            <a:xfrm>
              <a:off x="1557223" y="5865164"/>
              <a:ext cx="5586730" cy="3578860"/>
              <a:chOff x="1557223" y="5865164"/>
              <a:chExt cx="5586730" cy="3578860"/>
            </a:xfrm>
          </p:grpSpPr>
          <p:sp>
            <p:nvSpPr>
              <p:cNvPr id="6" name="object 16">
                <a:extLst>
                  <a:ext uri="{FF2B5EF4-FFF2-40B4-BE49-F238E27FC236}">
                    <a16:creationId xmlns:a16="http://schemas.microsoft.com/office/drawing/2014/main" id="{EF379762-258D-4ECA-971E-CC6FD56DF073}"/>
                  </a:ext>
                </a:extLst>
              </p:cNvPr>
              <p:cNvSpPr/>
              <p:nvPr/>
            </p:nvSpPr>
            <p:spPr>
              <a:xfrm>
                <a:off x="1557223" y="6239560"/>
                <a:ext cx="641515" cy="244411"/>
              </a:xfrm>
              <a:prstGeom prst="rect">
                <a:avLst/>
              </a:prstGeom>
              <a:blipFill>
                <a:blip r:embed="rId2" cstate="print"/>
                <a:stretch>
                  <a:fillRect/>
                </a:stretch>
              </a:blipFill>
            </p:spPr>
            <p:txBody>
              <a:bodyPr wrap="square" lIns="0" tIns="0" rIns="0" bIns="0" rtlCol="0"/>
              <a:lstStyle/>
              <a:p>
                <a:endParaRPr sz="1227"/>
              </a:p>
            </p:txBody>
          </p:sp>
          <p:sp>
            <p:nvSpPr>
              <p:cNvPr id="7" name="object 17">
                <a:extLst>
                  <a:ext uri="{FF2B5EF4-FFF2-40B4-BE49-F238E27FC236}">
                    <a16:creationId xmlns:a16="http://schemas.microsoft.com/office/drawing/2014/main" id="{87150017-5230-493B-81F6-D2D7EAFE9E80}"/>
                  </a:ext>
                </a:extLst>
              </p:cNvPr>
              <p:cNvSpPr/>
              <p:nvPr/>
            </p:nvSpPr>
            <p:spPr>
              <a:xfrm>
                <a:off x="2026615" y="5865799"/>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endParaRPr sz="1227"/>
              </a:p>
            </p:txBody>
          </p:sp>
          <p:sp>
            <p:nvSpPr>
              <p:cNvPr id="8" name="object 18">
                <a:extLst>
                  <a:ext uri="{FF2B5EF4-FFF2-40B4-BE49-F238E27FC236}">
                    <a16:creationId xmlns:a16="http://schemas.microsoft.com/office/drawing/2014/main" id="{D18B2813-36FB-46E4-AF77-16F0D74BC4A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endParaRPr sz="1227"/>
              </a:p>
            </p:txBody>
          </p:sp>
          <p:sp>
            <p:nvSpPr>
              <p:cNvPr id="9" name="object 19">
                <a:extLst>
                  <a:ext uri="{FF2B5EF4-FFF2-40B4-BE49-F238E27FC236}">
                    <a16:creationId xmlns:a16="http://schemas.microsoft.com/office/drawing/2014/main" id="{14A3D77F-DC8A-4EB4-A91B-E6F3AA2BFCBE}"/>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endParaRPr sz="1227"/>
              </a:p>
            </p:txBody>
          </p:sp>
          <p:sp>
            <p:nvSpPr>
              <p:cNvPr id="10" name="object 20">
                <a:extLst>
                  <a:ext uri="{FF2B5EF4-FFF2-40B4-BE49-F238E27FC236}">
                    <a16:creationId xmlns:a16="http://schemas.microsoft.com/office/drawing/2014/main" id="{EC4ECC46-2AD9-43C2-8213-B00A0C5DF8DE}"/>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endParaRPr sz="1227"/>
              </a:p>
            </p:txBody>
          </p:sp>
        </p:grpSp>
      </p:grpSp>
      <p:sp>
        <p:nvSpPr>
          <p:cNvPr id="11" name="object 4">
            <a:extLst>
              <a:ext uri="{FF2B5EF4-FFF2-40B4-BE49-F238E27FC236}">
                <a16:creationId xmlns:a16="http://schemas.microsoft.com/office/drawing/2014/main" id="{91B2B3CC-82DE-452C-A6B4-85AA52491383}"/>
              </a:ext>
            </a:extLst>
          </p:cNvPr>
          <p:cNvSpPr/>
          <p:nvPr/>
        </p:nvSpPr>
        <p:spPr>
          <a:xfrm>
            <a:off x="3790950" y="3495675"/>
            <a:ext cx="4629150" cy="2998643"/>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12" name="object 4">
            <a:extLst>
              <a:ext uri="{FF2B5EF4-FFF2-40B4-BE49-F238E27FC236}">
                <a16:creationId xmlns:a16="http://schemas.microsoft.com/office/drawing/2014/main" id="{41978CD7-1A03-44E4-9EED-622F153FCA68}"/>
              </a:ext>
            </a:extLst>
          </p:cNvPr>
          <p:cNvSpPr txBox="1"/>
          <p:nvPr/>
        </p:nvSpPr>
        <p:spPr>
          <a:xfrm>
            <a:off x="3785490" y="3740729"/>
            <a:ext cx="1934493" cy="338817"/>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White Participants</a:t>
            </a:r>
            <a:endParaRPr sz="1909" b="1" dirty="0">
              <a:effectLst>
                <a:outerShdw blurRad="38100" dist="38100" dir="2700000" algn="tl">
                  <a:srgbClr val="000000">
                    <a:alpha val="43137"/>
                  </a:srgbClr>
                </a:outerShdw>
              </a:effectLst>
              <a:latin typeface="Verdana"/>
              <a:cs typeface="Verdana"/>
            </a:endParaRPr>
          </a:p>
        </p:txBody>
      </p:sp>
      <p:pic>
        <p:nvPicPr>
          <p:cNvPr id="13" name="Picture 12">
            <a:extLst>
              <a:ext uri="{FF2B5EF4-FFF2-40B4-BE49-F238E27FC236}">
                <a16:creationId xmlns:a16="http://schemas.microsoft.com/office/drawing/2014/main" id="{53F1B685-EC5B-4976-A5E6-79CFD6676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3" y="2542922"/>
            <a:ext cx="1308716" cy="444212"/>
          </a:xfrm>
          <a:prstGeom prst="rect">
            <a:avLst/>
          </a:prstGeom>
        </p:spPr>
      </p:pic>
      <p:pic>
        <p:nvPicPr>
          <p:cNvPr id="14" name="Picture 13">
            <a:extLst>
              <a:ext uri="{FF2B5EF4-FFF2-40B4-BE49-F238E27FC236}">
                <a16:creationId xmlns:a16="http://schemas.microsoft.com/office/drawing/2014/main" id="{DD7F1AA1-00DA-4F76-BE75-DFF513A410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099" y="1535098"/>
            <a:ext cx="1308716" cy="444212"/>
          </a:xfrm>
          <a:prstGeom prst="rect">
            <a:avLst/>
          </a:prstGeom>
        </p:spPr>
      </p:pic>
      <p:pic>
        <p:nvPicPr>
          <p:cNvPr id="15" name="Picture 14">
            <a:extLst>
              <a:ext uri="{FF2B5EF4-FFF2-40B4-BE49-F238E27FC236}">
                <a16:creationId xmlns:a16="http://schemas.microsoft.com/office/drawing/2014/main" id="{44B681C5-30A7-4918-A954-15E79665EF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3" y="1033798"/>
            <a:ext cx="1308716" cy="444212"/>
          </a:xfrm>
          <a:prstGeom prst="rect">
            <a:avLst/>
          </a:prstGeom>
        </p:spPr>
      </p:pic>
      <p:pic>
        <p:nvPicPr>
          <p:cNvPr id="16" name="Picture 15">
            <a:extLst>
              <a:ext uri="{FF2B5EF4-FFF2-40B4-BE49-F238E27FC236}">
                <a16:creationId xmlns:a16="http://schemas.microsoft.com/office/drawing/2014/main" id="{23AC7FE5-DBB9-417B-89AC-4D7D6957C9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099" y="2053104"/>
            <a:ext cx="1308716" cy="444212"/>
          </a:xfrm>
          <a:prstGeom prst="rect">
            <a:avLst/>
          </a:prstGeom>
        </p:spPr>
      </p:pic>
      <p:pic>
        <p:nvPicPr>
          <p:cNvPr id="17" name="Picture 16">
            <a:extLst>
              <a:ext uri="{FF2B5EF4-FFF2-40B4-BE49-F238E27FC236}">
                <a16:creationId xmlns:a16="http://schemas.microsoft.com/office/drawing/2014/main" id="{69AFD5F9-AA98-4A1A-8CFA-BBA03F8A0E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3023" y="5922821"/>
            <a:ext cx="1305300" cy="444212"/>
          </a:xfrm>
          <a:prstGeom prst="rect">
            <a:avLst/>
          </a:prstGeom>
        </p:spPr>
      </p:pic>
      <p:pic>
        <p:nvPicPr>
          <p:cNvPr id="18" name="Picture 17">
            <a:extLst>
              <a:ext uri="{FF2B5EF4-FFF2-40B4-BE49-F238E27FC236}">
                <a16:creationId xmlns:a16="http://schemas.microsoft.com/office/drawing/2014/main" id="{78493485-5A22-4693-AC38-16998B28B9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943" y="4661622"/>
            <a:ext cx="1221307" cy="403947"/>
          </a:xfrm>
          <a:prstGeom prst="rect">
            <a:avLst/>
          </a:prstGeom>
        </p:spPr>
      </p:pic>
      <p:pic>
        <p:nvPicPr>
          <p:cNvPr id="19" name="Picture 18">
            <a:extLst>
              <a:ext uri="{FF2B5EF4-FFF2-40B4-BE49-F238E27FC236}">
                <a16:creationId xmlns:a16="http://schemas.microsoft.com/office/drawing/2014/main" id="{9A7CF59A-F396-441A-8762-A670747967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943" y="4153598"/>
            <a:ext cx="1221307" cy="403947"/>
          </a:xfrm>
          <a:prstGeom prst="rect">
            <a:avLst/>
          </a:prstGeom>
        </p:spPr>
      </p:pic>
      <p:pic>
        <p:nvPicPr>
          <p:cNvPr id="20" name="Picture 19">
            <a:extLst>
              <a:ext uri="{FF2B5EF4-FFF2-40B4-BE49-F238E27FC236}">
                <a16:creationId xmlns:a16="http://schemas.microsoft.com/office/drawing/2014/main" id="{798CCDD5-F647-4D60-86E2-2355BFE288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5210" y="5918604"/>
            <a:ext cx="1305300" cy="444212"/>
          </a:xfrm>
          <a:prstGeom prst="rect">
            <a:avLst/>
          </a:prstGeom>
        </p:spPr>
      </p:pic>
      <p:pic>
        <p:nvPicPr>
          <p:cNvPr id="21" name="Picture 20">
            <a:extLst>
              <a:ext uri="{FF2B5EF4-FFF2-40B4-BE49-F238E27FC236}">
                <a16:creationId xmlns:a16="http://schemas.microsoft.com/office/drawing/2014/main" id="{4E4614BC-04EC-4510-AC70-76669B4DC2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5484" y="5143502"/>
            <a:ext cx="1221307" cy="403947"/>
          </a:xfrm>
          <a:prstGeom prst="rect">
            <a:avLst/>
          </a:prstGeom>
        </p:spPr>
      </p:pic>
    </p:spTree>
    <p:extLst>
      <p:ext uri="{BB962C8B-B14F-4D97-AF65-F5344CB8AC3E}">
        <p14:creationId xmlns:p14="http://schemas.microsoft.com/office/powerpoint/2010/main" val="11301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4AF0EA-A1A2-4755-BBAB-C2F94B3DA2CF}"/>
              </a:ext>
            </a:extLst>
          </p:cNvPr>
          <p:cNvGrpSpPr/>
          <p:nvPr/>
        </p:nvGrpSpPr>
        <p:grpSpPr>
          <a:xfrm>
            <a:off x="2148839" y="777240"/>
            <a:ext cx="8583931" cy="5292090"/>
            <a:chOff x="518023" y="5319360"/>
            <a:chExt cx="7205709" cy="4205640"/>
          </a:xfrm>
        </p:grpSpPr>
        <p:sp>
          <p:nvSpPr>
            <p:cNvPr id="5" name="object 3">
              <a:extLst>
                <a:ext uri="{FF2B5EF4-FFF2-40B4-BE49-F238E27FC236}">
                  <a16:creationId xmlns:a16="http://schemas.microsoft.com/office/drawing/2014/main" id="{A3396348-920B-435B-B744-4561808E241E}"/>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4">
              <a:extLst>
                <a:ext uri="{FF2B5EF4-FFF2-40B4-BE49-F238E27FC236}">
                  <a16:creationId xmlns:a16="http://schemas.microsoft.com/office/drawing/2014/main" id="{923FA8EB-CF28-448E-BEA6-AD2A283A8F14}"/>
                </a:ext>
              </a:extLst>
            </p:cNvPr>
            <p:cNvSpPr txBox="1"/>
            <p:nvPr/>
          </p:nvSpPr>
          <p:spPr>
            <a:xfrm>
              <a:off x="1062912" y="6656540"/>
              <a:ext cx="5647055" cy="1479266"/>
            </a:xfrm>
            <a:prstGeom prst="rect">
              <a:avLst/>
            </a:prstGeom>
          </p:spPr>
          <p:txBody>
            <a:bodyPr vert="horz" wrap="square" lIns="0" tIns="65405" rIns="0" bIns="0" rtlCol="0">
              <a:spAutoFit/>
            </a:bodyPr>
            <a:lstStyle/>
            <a:p>
              <a:pPr marL="0" marR="0" lvl="0" indent="0" algn="ctr" defTabSz="914400" eaLnBrk="1" fontAlgn="auto" latinLnBrk="0" hangingPunct="1">
                <a:lnSpc>
                  <a:spcPct val="100000"/>
                </a:lnSpc>
                <a:spcBef>
                  <a:spcPts val="515"/>
                </a:spcBef>
                <a:spcAft>
                  <a:spcPts val="0"/>
                </a:spcAft>
                <a:buClrTx/>
                <a:buSzTx/>
                <a:buFontTx/>
                <a:buNone/>
                <a:tabLst/>
                <a:defRPr/>
              </a:pPr>
              <a:r>
                <a:rPr kumimoji="0" sz="5000" b="1" i="0" u="none" strike="noStrike" kern="0" cap="none" spc="-470" normalizeH="0" baseline="0" noProof="0" dirty="0">
                  <a:ln>
                    <a:noFill/>
                  </a:ln>
                  <a:solidFill>
                    <a:srgbClr val="E5801C"/>
                  </a:solidFill>
                  <a:effectLst/>
                  <a:uLnTx/>
                  <a:uFillTx/>
                  <a:latin typeface="Verdana"/>
                  <a:cs typeface="Verdana"/>
                </a:rPr>
                <a:t>Policy</a:t>
              </a:r>
              <a:r>
                <a:rPr kumimoji="0" sz="5000" b="1" i="0" u="none" strike="noStrike" kern="0" cap="none" spc="-180"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a:t>
              </a:r>
              <a:r>
                <a:rPr kumimoji="0" lang="en-US" sz="5000" b="1" i="0" u="none" strike="noStrike" kern="0" cap="none" spc="-1515" normalizeH="0" baseline="0" noProof="0" dirty="0">
                  <a:ln>
                    <a:noFill/>
                  </a:ln>
                  <a:solidFill>
                    <a:srgbClr val="E5801C"/>
                  </a:solidFill>
                  <a:effectLst/>
                  <a:uLnTx/>
                  <a:uFillTx/>
                  <a:latin typeface="Verdana"/>
                  <a:cs typeface="Verdana"/>
                </a:rPr>
                <a:t>      4</a:t>
              </a:r>
              <a:endParaRPr kumimoji="0" sz="5000" b="0" i="0" u="none" strike="noStrike" kern="0" cap="none" spc="0" normalizeH="0" baseline="0" noProof="0" dirty="0">
                <a:ln>
                  <a:noFill/>
                </a:ln>
                <a:solidFill>
                  <a:prstClr val="black"/>
                </a:solidFill>
                <a:effectLst/>
                <a:uLnTx/>
                <a:uFillTx/>
                <a:latin typeface="Verdana"/>
                <a:cs typeface="Verdana"/>
              </a:endParaRPr>
            </a:p>
            <a:p>
              <a:pPr marL="12065" marR="5080" lvl="0" indent="0" algn="ctr" defTabSz="914400" eaLnBrk="1" fontAlgn="auto" latinLnBrk="0" hangingPunct="1">
                <a:lnSpc>
                  <a:spcPts val="3450"/>
                </a:lnSpc>
                <a:spcBef>
                  <a:spcPts val="490"/>
                </a:spcBef>
                <a:spcAft>
                  <a:spcPts val="0"/>
                </a:spcAft>
                <a:buClrTx/>
                <a:buSzTx/>
                <a:buFontTx/>
                <a:buNone/>
                <a:tabLst/>
                <a:defRPr/>
              </a:pPr>
              <a:r>
                <a:rPr kumimoji="0" lang="en-US" sz="3000" b="0" i="0" u="none" strike="noStrike" kern="0" cap="none" spc="-160" normalizeH="0" baseline="0" noProof="0" dirty="0">
                  <a:ln>
                    <a:noFill/>
                  </a:ln>
                  <a:solidFill>
                    <a:srgbClr val="3C2B32"/>
                  </a:solidFill>
                  <a:effectLst/>
                  <a:uLnTx/>
                  <a:uFillTx/>
                  <a:latin typeface="Verdana"/>
                  <a:cs typeface="Verdana"/>
                </a:rPr>
                <a:t>The National Housing Act of 1934,</a:t>
              </a:r>
            </a:p>
            <a:p>
              <a:pPr marL="12065" marR="5080" lvl="0" indent="0" algn="ctr" defTabSz="914400" eaLnBrk="1" fontAlgn="auto" latinLnBrk="0" hangingPunct="1">
                <a:lnSpc>
                  <a:spcPts val="3450"/>
                </a:lnSpc>
                <a:spcBef>
                  <a:spcPts val="490"/>
                </a:spcBef>
                <a:spcAft>
                  <a:spcPts val="0"/>
                </a:spcAft>
                <a:buClrTx/>
                <a:buSzTx/>
                <a:buFontTx/>
                <a:buNone/>
                <a:tabLst/>
                <a:defRPr/>
              </a:pPr>
              <a:r>
                <a:rPr lang="en-US" sz="3000" kern="0" spc="-160" dirty="0">
                  <a:solidFill>
                    <a:srgbClr val="3C2B32"/>
                  </a:solidFill>
                  <a:latin typeface="Verdana"/>
                  <a:cs typeface="Verdana"/>
                </a:rPr>
                <a:t>Part 2</a:t>
              </a:r>
              <a:endParaRPr kumimoji="0" sz="3000" b="0" i="0" u="none" strike="noStrike" kern="0" cap="none" spc="0" normalizeH="0" baseline="0" noProof="0" dirty="0">
                <a:ln>
                  <a:noFill/>
                </a:ln>
                <a:solidFill>
                  <a:prstClr val="black"/>
                </a:solidFill>
                <a:effectLst/>
                <a:uLnTx/>
                <a:uFillTx/>
                <a:latin typeface="Verdana"/>
                <a:cs typeface="Verdana"/>
              </a:endParaRPr>
            </a:p>
          </p:txBody>
        </p:sp>
        <p:sp>
          <p:nvSpPr>
            <p:cNvPr id="7" name="object 5">
              <a:extLst>
                <a:ext uri="{FF2B5EF4-FFF2-40B4-BE49-F238E27FC236}">
                  <a16:creationId xmlns:a16="http://schemas.microsoft.com/office/drawing/2014/main" id="{A27AB25E-96B3-47E0-AFE9-E152845F52C4}"/>
                </a:ext>
              </a:extLst>
            </p:cNvPr>
            <p:cNvSpPr/>
            <p:nvPr/>
          </p:nvSpPr>
          <p:spPr>
            <a:xfrm>
              <a:off x="5267261" y="7857591"/>
              <a:ext cx="1924050" cy="1629410"/>
            </a:xfrm>
            <a:custGeom>
              <a:avLst/>
              <a:gdLst/>
              <a:ahLst/>
              <a:cxnLst/>
              <a:rect l="l" t="t" r="r" b="b"/>
              <a:pathLst>
                <a:path w="1924050" h="1629409">
                  <a:moveTo>
                    <a:pt x="1923478" y="0"/>
                  </a:moveTo>
                  <a:lnTo>
                    <a:pt x="0" y="1629308"/>
                  </a:lnTo>
                  <a:lnTo>
                    <a:pt x="1923478" y="1629308"/>
                  </a:lnTo>
                  <a:lnTo>
                    <a:pt x="1923478" y="0"/>
                  </a:lnTo>
                  <a:close/>
                </a:path>
              </a:pathLst>
            </a:custGeom>
            <a:solidFill>
              <a:srgbClr val="E5801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 name="object 14">
              <a:extLst>
                <a:ext uri="{FF2B5EF4-FFF2-40B4-BE49-F238E27FC236}">
                  <a16:creationId xmlns:a16="http://schemas.microsoft.com/office/drawing/2014/main" id="{ACAD6BAC-2BB7-43EB-A3EA-F35ABFAA2EE2}"/>
                </a:ext>
              </a:extLst>
            </p:cNvPr>
            <p:cNvSpPr/>
            <p:nvPr/>
          </p:nvSpPr>
          <p:spPr>
            <a:xfrm>
              <a:off x="518023" y="5367088"/>
              <a:ext cx="2244648" cy="1899462"/>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9" name="object 15">
              <a:extLst>
                <a:ext uri="{FF2B5EF4-FFF2-40B4-BE49-F238E27FC236}">
                  <a16:creationId xmlns:a16="http://schemas.microsoft.com/office/drawing/2014/main" id="{C9C54F1F-2D80-4A46-A750-7A561FE9E8A5}"/>
                </a:ext>
              </a:extLst>
            </p:cNvPr>
            <p:cNvGrpSpPr/>
            <p:nvPr/>
          </p:nvGrpSpPr>
          <p:grpSpPr>
            <a:xfrm>
              <a:off x="1618046" y="5319360"/>
              <a:ext cx="6105686" cy="4124135"/>
              <a:chOff x="1618046" y="5319360"/>
              <a:chExt cx="6105686" cy="4124135"/>
            </a:xfrm>
          </p:grpSpPr>
          <p:sp>
            <p:nvSpPr>
              <p:cNvPr id="10" name="object 16">
                <a:extLst>
                  <a:ext uri="{FF2B5EF4-FFF2-40B4-BE49-F238E27FC236}">
                    <a16:creationId xmlns:a16="http://schemas.microsoft.com/office/drawing/2014/main" id="{E2890FEE-B065-4BDC-A554-DD570E0BF3EE}"/>
                  </a:ext>
                </a:extLst>
              </p:cNvPr>
              <p:cNvSpPr/>
              <p:nvPr/>
            </p:nvSpPr>
            <p:spPr>
              <a:xfrm>
                <a:off x="1618046" y="6348849"/>
                <a:ext cx="641515" cy="244411"/>
              </a:xfrm>
              <a:prstGeom prst="rect">
                <a:avLst/>
              </a:prstGeom>
              <a:blipFill>
                <a:blip r:embed="rId4" cstate="print"/>
                <a:stretch>
                  <a:fillRect/>
                </a:stretch>
              </a:blip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 name="object 17">
                <a:extLst>
                  <a:ext uri="{FF2B5EF4-FFF2-40B4-BE49-F238E27FC236}">
                    <a16:creationId xmlns:a16="http://schemas.microsoft.com/office/drawing/2014/main" id="{C2D1648B-6131-4D43-BA92-6E5189920181}"/>
                  </a:ext>
                </a:extLst>
              </p:cNvPr>
              <p:cNvSpPr/>
              <p:nvPr/>
            </p:nvSpPr>
            <p:spPr>
              <a:xfrm>
                <a:off x="7683184" y="5319360"/>
                <a:ext cx="40548" cy="42761"/>
              </a:xfrm>
              <a:custGeom>
                <a:avLst/>
                <a:gdLst/>
                <a:ahLst/>
                <a:cxnLst/>
                <a:rect l="l" t="t" r="r" b="b"/>
                <a:pathLst>
                  <a:path w="64769" h="55245">
                    <a:moveTo>
                      <a:pt x="0" y="54749"/>
                    </a:moveTo>
                    <a:lnTo>
                      <a:pt x="64693" y="54749"/>
                    </a:lnTo>
                    <a:lnTo>
                      <a:pt x="64693" y="0"/>
                    </a:lnTo>
                    <a:lnTo>
                      <a:pt x="0" y="54749"/>
                    </a:lnTo>
                    <a:close/>
                  </a:path>
                </a:pathLst>
              </a:custGeom>
              <a:solidFill>
                <a:schemeClr val="bg1"/>
              </a:solidFill>
              <a:ln w="3175">
                <a:solidFill>
                  <a:schemeClr val="bg1"/>
                </a:solidFill>
              </a:ln>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sp>
            <p:nvSpPr>
              <p:cNvPr id="12" name="object 18">
                <a:extLst>
                  <a:ext uri="{FF2B5EF4-FFF2-40B4-BE49-F238E27FC236}">
                    <a16:creationId xmlns:a16="http://schemas.microsoft.com/office/drawing/2014/main" id="{BB39BAEC-7D59-41E4-8F42-FEA2F6273C53}"/>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object 19">
                <a:extLst>
                  <a:ext uri="{FF2B5EF4-FFF2-40B4-BE49-F238E27FC236}">
                    <a16:creationId xmlns:a16="http://schemas.microsoft.com/office/drawing/2014/main" id="{18B6CFCD-E062-45D1-80C2-A76DF361F6ED}"/>
                  </a:ext>
                </a:extLst>
              </p:cNvPr>
              <p:cNvSpPr/>
              <p:nvPr/>
            </p:nvSpPr>
            <p:spPr>
              <a:xfrm>
                <a:off x="6396367" y="8854969"/>
                <a:ext cx="325602" cy="295848"/>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20">
                <a:extLst>
                  <a:ext uri="{FF2B5EF4-FFF2-40B4-BE49-F238E27FC236}">
                    <a16:creationId xmlns:a16="http://schemas.microsoft.com/office/drawing/2014/main" id="{EB44CF9C-5DA5-4230-8B34-E106D0CC82B4}"/>
                  </a:ext>
                </a:extLst>
              </p:cNvPr>
              <p:cNvSpPr/>
              <p:nvPr/>
            </p:nvSpPr>
            <p:spPr>
              <a:xfrm>
                <a:off x="6065215" y="9249012"/>
                <a:ext cx="1078534" cy="194483"/>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410159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7978" y="674822"/>
            <a:ext cx="7475621" cy="5277539"/>
            <a:chOff x="671770" y="503274"/>
            <a:chExt cx="6389370" cy="4253430"/>
          </a:xfrm>
        </p:grpSpPr>
        <p:sp>
          <p:nvSpPr>
            <p:cNvPr id="5" name="object 5">
              <a:extLst>
                <a:ext uri="{FF2B5EF4-FFF2-40B4-BE49-F238E27FC236}">
                  <a16:creationId xmlns:a16="http://schemas.microsoft.com/office/drawing/2014/main" id="{CA2BF1CF-C39F-462D-85E9-1E87BDB47E7A}"/>
                </a:ext>
              </a:extLst>
            </p:cNvPr>
            <p:cNvSpPr txBox="1"/>
            <p:nvPr/>
          </p:nvSpPr>
          <p:spPr>
            <a:xfrm>
              <a:off x="671770" y="503274"/>
              <a:ext cx="6389370" cy="2291383"/>
            </a:xfrm>
            <a:prstGeom prst="rect">
              <a:avLst/>
            </a:prstGeom>
          </p:spPr>
          <p:txBody>
            <a:bodyPr vert="horz" wrap="square" lIns="0" tIns="130810" rIns="0" bIns="0" rtlCol="0">
              <a:spAutoFit/>
            </a:bodyPr>
            <a:lstStyle/>
            <a:p>
              <a:pPr marL="12700">
                <a:spcBef>
                  <a:spcPts val="1030"/>
                </a:spcBef>
              </a:pPr>
              <a:r>
                <a:rPr lang="en-US" sz="2400" spc="-40" dirty="0">
                  <a:solidFill>
                    <a:srgbClr val="E5801C"/>
                  </a:solidFill>
                  <a:latin typeface="Trebuchet MS" panose="020B0603020202020204" pitchFamily="34" charset="0"/>
                  <a:cs typeface="Trebuchet MS"/>
                </a:rPr>
                <a:t>Policy </a:t>
              </a:r>
              <a:r>
                <a:rPr lang="en-US" sz="2400" spc="-10" dirty="0">
                  <a:solidFill>
                    <a:srgbClr val="E5801C"/>
                  </a:solidFill>
                  <a:latin typeface="Trebuchet MS" panose="020B0603020202020204" pitchFamily="34" charset="0"/>
                  <a:cs typeface="Trebuchet MS"/>
                </a:rPr>
                <a:t>#4 </a:t>
              </a:r>
              <a:r>
                <a:rPr lang="en-US" sz="2400" b="1" spc="-215" dirty="0">
                  <a:solidFill>
                    <a:srgbClr val="E5801C"/>
                  </a:solidFill>
                  <a:latin typeface="Trebuchet MS" panose="020B0603020202020204" pitchFamily="34" charset="0"/>
                  <a:cs typeface="Verdana"/>
                </a:rPr>
                <a:t>The </a:t>
              </a:r>
              <a:r>
                <a:rPr lang="en-US" sz="2400" b="1" spc="-195" dirty="0">
                  <a:solidFill>
                    <a:srgbClr val="E5801C"/>
                  </a:solidFill>
                  <a:latin typeface="Trebuchet MS" panose="020B0603020202020204" pitchFamily="34" charset="0"/>
                  <a:cs typeface="Verdana"/>
                </a:rPr>
                <a:t>National </a:t>
              </a:r>
              <a:r>
                <a:rPr lang="en-US" sz="2400" b="1" spc="-200" dirty="0">
                  <a:solidFill>
                    <a:srgbClr val="E5801C"/>
                  </a:solidFill>
                  <a:latin typeface="Trebuchet MS" panose="020B0603020202020204" pitchFamily="34" charset="0"/>
                  <a:cs typeface="Verdana"/>
                </a:rPr>
                <a:t>Housing </a:t>
              </a:r>
              <a:r>
                <a:rPr lang="en-US" sz="2400" b="1" spc="-160" dirty="0">
                  <a:solidFill>
                    <a:srgbClr val="E5801C"/>
                  </a:solidFill>
                  <a:latin typeface="Trebuchet MS" panose="020B0603020202020204" pitchFamily="34" charset="0"/>
                  <a:cs typeface="Verdana"/>
                </a:rPr>
                <a:t>Act </a:t>
              </a:r>
              <a:r>
                <a:rPr lang="en-US" sz="2400" b="1" spc="-195" dirty="0">
                  <a:solidFill>
                    <a:srgbClr val="E5801C"/>
                  </a:solidFill>
                  <a:latin typeface="Trebuchet MS" panose="020B0603020202020204" pitchFamily="34" charset="0"/>
                  <a:cs typeface="Verdana"/>
                </a:rPr>
                <a:t>of </a:t>
              </a:r>
              <a:r>
                <a:rPr lang="en-US" sz="2400" b="1" spc="-310" dirty="0">
                  <a:solidFill>
                    <a:srgbClr val="E5801C"/>
                  </a:solidFill>
                  <a:latin typeface="Trebuchet MS" panose="020B0603020202020204" pitchFamily="34" charset="0"/>
                  <a:cs typeface="Verdana"/>
                </a:rPr>
                <a:t>1934, </a:t>
              </a:r>
              <a:r>
                <a:rPr lang="en-US" sz="2400" b="1" spc="-210" dirty="0">
                  <a:solidFill>
                    <a:srgbClr val="E5801C"/>
                  </a:solidFill>
                  <a:latin typeface="Trebuchet MS" panose="020B0603020202020204" pitchFamily="34" charset="0"/>
                  <a:cs typeface="Verdana"/>
                </a:rPr>
                <a:t>Part</a:t>
              </a:r>
              <a:r>
                <a:rPr lang="en-US" sz="2400" b="1" spc="-204" dirty="0">
                  <a:solidFill>
                    <a:srgbClr val="E5801C"/>
                  </a:solidFill>
                  <a:latin typeface="Trebuchet MS" panose="020B0603020202020204" pitchFamily="34" charset="0"/>
                  <a:cs typeface="Verdana"/>
                </a:rPr>
                <a:t> </a:t>
              </a:r>
              <a:r>
                <a:rPr lang="en-US" sz="2400" b="1" spc="-265" dirty="0">
                  <a:solidFill>
                    <a:srgbClr val="E5801C"/>
                  </a:solidFill>
                  <a:latin typeface="Trebuchet MS" panose="020B0603020202020204" pitchFamily="34" charset="0"/>
                  <a:cs typeface="Verdana"/>
                </a:rPr>
                <a:t>2</a:t>
              </a:r>
              <a:endParaRPr lang="en-US" sz="2400" dirty="0">
                <a:latin typeface="Trebuchet MS" panose="020B0603020202020204" pitchFamily="34" charset="0"/>
                <a:cs typeface="Verdana"/>
              </a:endParaRPr>
            </a:p>
            <a:p>
              <a:pPr marL="12700" marR="5080">
                <a:lnSpc>
                  <a:spcPts val="1800"/>
                </a:lnSpc>
                <a:spcBef>
                  <a:spcPts val="690"/>
                </a:spcBef>
              </a:pPr>
              <a:r>
                <a:rPr lang="en-US" sz="2000" spc="-20" dirty="0">
                  <a:solidFill>
                    <a:srgbClr val="3C2B32"/>
                  </a:solidFill>
                  <a:cs typeface="Verdana"/>
                </a:rPr>
                <a:t>Since </a:t>
              </a:r>
              <a:r>
                <a:rPr lang="en-US" sz="2000" spc="-45" dirty="0">
                  <a:solidFill>
                    <a:srgbClr val="3C2B32"/>
                  </a:solidFill>
                  <a:cs typeface="Verdana"/>
                </a:rPr>
                <a:t>this </a:t>
              </a:r>
              <a:r>
                <a:rPr lang="en-US" sz="2000" spc="-30" dirty="0">
                  <a:solidFill>
                    <a:srgbClr val="3C2B32"/>
                  </a:solidFill>
                  <a:cs typeface="Verdana"/>
                </a:rPr>
                <a:t>legislation prevented </a:t>
              </a:r>
              <a:r>
                <a:rPr lang="en-US" sz="2000" spc="-5" dirty="0">
                  <a:solidFill>
                    <a:srgbClr val="3C2B32"/>
                  </a:solidFill>
                  <a:cs typeface="Verdana"/>
                </a:rPr>
                <a:t>blacks </a:t>
              </a:r>
              <a:r>
                <a:rPr lang="en-US" sz="2000" spc="-55" dirty="0">
                  <a:solidFill>
                    <a:srgbClr val="3C2B32"/>
                  </a:solidFill>
                  <a:cs typeface="Verdana"/>
                </a:rPr>
                <a:t>from </a:t>
              </a:r>
              <a:r>
                <a:rPr lang="en-US" sz="2000" spc="-25" dirty="0">
                  <a:solidFill>
                    <a:srgbClr val="3C2B32"/>
                  </a:solidFill>
                  <a:cs typeface="Verdana"/>
                </a:rPr>
                <a:t>receiving federally-backed </a:t>
              </a:r>
              <a:r>
                <a:rPr lang="en-US" sz="2000" spc="-30" dirty="0">
                  <a:solidFill>
                    <a:srgbClr val="3C2B32"/>
                  </a:solidFill>
                  <a:cs typeface="Verdana"/>
                </a:rPr>
                <a:t>home </a:t>
              </a:r>
              <a:r>
                <a:rPr lang="en-US" sz="2000" spc="-40" dirty="0">
                  <a:solidFill>
                    <a:srgbClr val="3C2B32"/>
                  </a:solidFill>
                  <a:cs typeface="Verdana"/>
                </a:rPr>
                <a:t>mortgages,  whites </a:t>
              </a:r>
              <a:r>
                <a:rPr lang="en-US" sz="2000" spc="-45" dirty="0">
                  <a:solidFill>
                    <a:srgbClr val="3C2B32"/>
                  </a:solidFill>
                  <a:cs typeface="Verdana"/>
                </a:rPr>
                <a:t>usually </a:t>
              </a:r>
              <a:r>
                <a:rPr lang="en-US" sz="2000" spc="-10" dirty="0">
                  <a:solidFill>
                    <a:srgbClr val="3C2B32"/>
                  </a:solidFill>
                  <a:cs typeface="Verdana"/>
                </a:rPr>
                <a:t>purchased </a:t>
              </a:r>
              <a:r>
                <a:rPr lang="en-US" sz="2000" spc="-25" dirty="0">
                  <a:solidFill>
                    <a:srgbClr val="3C2B32"/>
                  </a:solidFill>
                  <a:cs typeface="Verdana"/>
                </a:rPr>
                <a:t>homes </a:t>
              </a:r>
              <a:r>
                <a:rPr lang="en-US" sz="2000" spc="-45" dirty="0">
                  <a:solidFill>
                    <a:srgbClr val="3C2B32"/>
                  </a:solidFill>
                  <a:cs typeface="Verdana"/>
                </a:rPr>
                <a:t>in </a:t>
              </a:r>
              <a:r>
                <a:rPr lang="en-US" sz="2000" dirty="0">
                  <a:solidFill>
                    <a:srgbClr val="3C2B32"/>
                  </a:solidFill>
                  <a:cs typeface="Verdana"/>
                </a:rPr>
                <a:t>black </a:t>
              </a:r>
              <a:r>
                <a:rPr lang="en-US" sz="2000" spc="-15" dirty="0">
                  <a:solidFill>
                    <a:srgbClr val="3C2B32"/>
                  </a:solidFill>
                  <a:cs typeface="Verdana"/>
                </a:rPr>
                <a:t>neighborhoods and </a:t>
              </a:r>
              <a:r>
                <a:rPr lang="en-US" sz="2000" spc="-40" dirty="0">
                  <a:solidFill>
                    <a:srgbClr val="3C2B32"/>
                  </a:solidFill>
                  <a:cs typeface="Verdana"/>
                </a:rPr>
                <a:t>then </a:t>
              </a:r>
              <a:r>
                <a:rPr lang="en-US" sz="2000" spc="-5" dirty="0">
                  <a:solidFill>
                    <a:srgbClr val="3C2B32"/>
                  </a:solidFill>
                  <a:cs typeface="Verdana"/>
                </a:rPr>
                <a:t>sold </a:t>
              </a:r>
              <a:r>
                <a:rPr lang="en-US" sz="2000" spc="-40" dirty="0">
                  <a:solidFill>
                    <a:srgbClr val="3C2B32"/>
                  </a:solidFill>
                  <a:cs typeface="Verdana"/>
                </a:rPr>
                <a:t>“housing contracts”  to </a:t>
              </a:r>
              <a:r>
                <a:rPr lang="en-US" sz="2000" spc="-5" dirty="0">
                  <a:solidFill>
                    <a:srgbClr val="3C2B32"/>
                  </a:solidFill>
                  <a:cs typeface="Verdana"/>
                </a:rPr>
                <a:t>blacks </a:t>
              </a:r>
              <a:r>
                <a:rPr lang="en-US" sz="2000" spc="-45" dirty="0">
                  <a:solidFill>
                    <a:srgbClr val="3C2B32"/>
                  </a:solidFill>
                  <a:cs typeface="Verdana"/>
                </a:rPr>
                <a:t>who </a:t>
              </a:r>
              <a:r>
                <a:rPr lang="en-US" sz="2000" spc="-40" dirty="0">
                  <a:solidFill>
                    <a:srgbClr val="3C2B32"/>
                  </a:solidFill>
                  <a:cs typeface="Verdana"/>
                </a:rPr>
                <a:t>wanted to </a:t>
              </a:r>
              <a:r>
                <a:rPr lang="en-US" sz="2000" dirty="0">
                  <a:solidFill>
                    <a:srgbClr val="3C2B32"/>
                  </a:solidFill>
                  <a:cs typeface="Verdana"/>
                </a:rPr>
                <a:t>become </a:t>
              </a:r>
              <a:r>
                <a:rPr lang="en-US" sz="2000" spc="-50" dirty="0">
                  <a:solidFill>
                    <a:srgbClr val="3C2B32"/>
                  </a:solidFill>
                  <a:cs typeface="Verdana"/>
                </a:rPr>
                <a:t>homeowners, </a:t>
              </a:r>
              <a:r>
                <a:rPr lang="en-US" sz="2000" spc="-30" dirty="0">
                  <a:solidFill>
                    <a:srgbClr val="3C2B32"/>
                  </a:solidFill>
                  <a:cs typeface="Verdana"/>
                </a:rPr>
                <a:t>often </a:t>
              </a:r>
              <a:r>
                <a:rPr lang="en-US" sz="2000" spc="-45" dirty="0">
                  <a:solidFill>
                    <a:srgbClr val="3C2B32"/>
                  </a:solidFill>
                  <a:cs typeface="Verdana"/>
                </a:rPr>
                <a:t>for </a:t>
              </a:r>
              <a:r>
                <a:rPr lang="en-US" sz="2000" spc="-50" dirty="0">
                  <a:solidFill>
                    <a:srgbClr val="3C2B32"/>
                  </a:solidFill>
                  <a:cs typeface="Verdana"/>
                </a:rPr>
                <a:t>two </a:t>
              </a:r>
              <a:r>
                <a:rPr lang="en-US" sz="2000" spc="-40" dirty="0">
                  <a:solidFill>
                    <a:srgbClr val="3C2B32"/>
                  </a:solidFill>
                  <a:cs typeface="Verdana"/>
                </a:rPr>
                <a:t>or </a:t>
              </a:r>
              <a:r>
                <a:rPr lang="en-US" sz="2000" spc="-45" dirty="0">
                  <a:solidFill>
                    <a:srgbClr val="3C2B32"/>
                  </a:solidFill>
                  <a:cs typeface="Verdana"/>
                </a:rPr>
                <a:t>three </a:t>
              </a:r>
              <a:r>
                <a:rPr lang="en-US" sz="2000" spc="-40" dirty="0">
                  <a:solidFill>
                    <a:srgbClr val="3C2B32"/>
                  </a:solidFill>
                  <a:cs typeface="Verdana"/>
                </a:rPr>
                <a:t>times the </a:t>
              </a:r>
              <a:r>
                <a:rPr lang="en-US" sz="2000" spc="-50" dirty="0">
                  <a:solidFill>
                    <a:srgbClr val="3C2B32"/>
                  </a:solidFill>
                  <a:cs typeface="Verdana"/>
                </a:rPr>
                <a:t>amount </a:t>
              </a:r>
              <a:r>
                <a:rPr lang="en-US" sz="2000" spc="-20" dirty="0">
                  <a:solidFill>
                    <a:srgbClr val="3C2B32"/>
                  </a:solidFill>
                  <a:cs typeface="Verdana"/>
                </a:rPr>
                <a:t>of</a:t>
              </a:r>
              <a:r>
                <a:rPr lang="en-US" sz="2000" spc="-215" dirty="0">
                  <a:solidFill>
                    <a:srgbClr val="3C2B32"/>
                  </a:solidFill>
                  <a:cs typeface="Verdana"/>
                </a:rPr>
                <a:t> </a:t>
              </a:r>
              <a:r>
                <a:rPr lang="en-US" sz="2000" spc="-40" dirty="0">
                  <a:solidFill>
                    <a:srgbClr val="3C2B32"/>
                  </a:solidFill>
                  <a:cs typeface="Verdana"/>
                </a:rPr>
                <a:t>the  </a:t>
              </a:r>
              <a:r>
                <a:rPr lang="en-US" sz="2000" spc="-45" dirty="0">
                  <a:solidFill>
                    <a:srgbClr val="3C2B32"/>
                  </a:solidFill>
                  <a:cs typeface="Verdana"/>
                </a:rPr>
                <a:t>mortgage. </a:t>
              </a:r>
              <a:r>
                <a:rPr lang="en-US" sz="2000" spc="-20" dirty="0">
                  <a:solidFill>
                    <a:srgbClr val="3C2B32"/>
                  </a:solidFill>
                  <a:cs typeface="Verdana"/>
                </a:rPr>
                <a:t>These </a:t>
              </a:r>
              <a:r>
                <a:rPr lang="en-US" sz="2000" spc="-25" dirty="0">
                  <a:solidFill>
                    <a:srgbClr val="3C2B32"/>
                  </a:solidFill>
                  <a:cs typeface="Verdana"/>
                </a:rPr>
                <a:t>contracts </a:t>
              </a:r>
              <a:r>
                <a:rPr lang="en-US" sz="2000" spc="-45" dirty="0">
                  <a:solidFill>
                    <a:srgbClr val="3C2B32"/>
                  </a:solidFill>
                  <a:cs typeface="Verdana"/>
                </a:rPr>
                <a:t>only </a:t>
              </a:r>
              <a:r>
                <a:rPr lang="en-US" sz="2000" spc="-30" dirty="0">
                  <a:solidFill>
                    <a:srgbClr val="3C2B32"/>
                  </a:solidFill>
                  <a:cs typeface="Verdana"/>
                </a:rPr>
                <a:t>guaranteed </a:t>
              </a:r>
              <a:r>
                <a:rPr lang="en-US" sz="2000" dirty="0">
                  <a:solidFill>
                    <a:srgbClr val="3C2B32"/>
                  </a:solidFill>
                  <a:cs typeface="Verdana"/>
                </a:rPr>
                <a:t>black </a:t>
              </a:r>
              <a:r>
                <a:rPr lang="en-US" sz="2000" spc="-35" dirty="0">
                  <a:solidFill>
                    <a:srgbClr val="3C2B32"/>
                  </a:solidFill>
                  <a:cs typeface="Verdana"/>
                </a:rPr>
                <a:t>families </a:t>
              </a:r>
              <a:r>
                <a:rPr lang="en-US" sz="2000" spc="-40" dirty="0">
                  <a:solidFill>
                    <a:srgbClr val="3C2B32"/>
                  </a:solidFill>
                  <a:cs typeface="Verdana"/>
                </a:rPr>
                <a:t>the </a:t>
              </a:r>
              <a:r>
                <a:rPr lang="en-US" sz="2000" spc="-45" dirty="0">
                  <a:solidFill>
                    <a:srgbClr val="3C2B32"/>
                  </a:solidFill>
                  <a:cs typeface="Verdana"/>
                </a:rPr>
                <a:t>rights </a:t>
              </a:r>
              <a:r>
                <a:rPr lang="en-US" sz="2000" spc="-40" dirty="0">
                  <a:solidFill>
                    <a:srgbClr val="3C2B32"/>
                  </a:solidFill>
                  <a:cs typeface="Verdana"/>
                </a:rPr>
                <a:t>to the </a:t>
              </a:r>
              <a:r>
                <a:rPr lang="en-US" sz="2000" spc="-20" dirty="0">
                  <a:solidFill>
                    <a:srgbClr val="3C2B32"/>
                  </a:solidFill>
                  <a:cs typeface="Verdana"/>
                </a:rPr>
                <a:t>house </a:t>
              </a:r>
              <a:r>
                <a:rPr lang="en-US" sz="2000" spc="-10" dirty="0">
                  <a:solidFill>
                    <a:srgbClr val="3C2B32"/>
                  </a:solidFill>
                  <a:cs typeface="Verdana"/>
                </a:rPr>
                <a:t>AFTER </a:t>
              </a:r>
              <a:r>
                <a:rPr lang="en-US" sz="2000" spc="-35" dirty="0">
                  <a:solidFill>
                    <a:srgbClr val="3C2B32"/>
                  </a:solidFill>
                  <a:cs typeface="Verdana"/>
                </a:rPr>
                <a:t>all  </a:t>
              </a:r>
              <a:r>
                <a:rPr lang="en-US" sz="2000" spc="-40" dirty="0">
                  <a:solidFill>
                    <a:srgbClr val="3C2B32"/>
                  </a:solidFill>
                  <a:cs typeface="Verdana"/>
                </a:rPr>
                <a:t>the payments </a:t>
              </a:r>
              <a:r>
                <a:rPr lang="en-US" sz="2000" spc="-45" dirty="0">
                  <a:solidFill>
                    <a:srgbClr val="3C2B32"/>
                  </a:solidFill>
                  <a:cs typeface="Verdana"/>
                </a:rPr>
                <a:t>were </a:t>
              </a:r>
              <a:r>
                <a:rPr lang="en-US" sz="2000" spc="-35" dirty="0">
                  <a:solidFill>
                    <a:srgbClr val="3C2B32"/>
                  </a:solidFill>
                  <a:cs typeface="Verdana"/>
                </a:rPr>
                <a:t>complete. </a:t>
              </a:r>
              <a:r>
                <a:rPr lang="en-US" sz="2000" spc="-15" dirty="0">
                  <a:solidFill>
                    <a:srgbClr val="3C2B32"/>
                  </a:solidFill>
                  <a:cs typeface="Verdana"/>
                </a:rPr>
                <a:t>Missing </a:t>
              </a:r>
              <a:r>
                <a:rPr lang="en-US" sz="2000" spc="-35" dirty="0">
                  <a:solidFill>
                    <a:srgbClr val="3C2B32"/>
                  </a:solidFill>
                  <a:cs typeface="Verdana"/>
                </a:rPr>
                <a:t>even </a:t>
              </a:r>
              <a:r>
                <a:rPr lang="en-US" sz="2000" spc="-15" dirty="0">
                  <a:solidFill>
                    <a:srgbClr val="3C2B32"/>
                  </a:solidFill>
                  <a:cs typeface="Verdana"/>
                </a:rPr>
                <a:t>one </a:t>
              </a:r>
              <a:r>
                <a:rPr lang="en-US" sz="2000" spc="-60" dirty="0">
                  <a:solidFill>
                    <a:srgbClr val="3C2B32"/>
                  </a:solidFill>
                  <a:cs typeface="Verdana"/>
                </a:rPr>
                <a:t>payment, </a:t>
              </a:r>
              <a:r>
                <a:rPr lang="en-US" sz="2000" spc="-40" dirty="0">
                  <a:solidFill>
                    <a:srgbClr val="3C2B32"/>
                  </a:solidFill>
                  <a:cs typeface="Verdana"/>
                </a:rPr>
                <a:t>or </a:t>
              </a:r>
              <a:r>
                <a:rPr lang="en-US" sz="2000" spc="-10" dirty="0">
                  <a:solidFill>
                    <a:srgbClr val="3C2B32"/>
                  </a:solidFill>
                  <a:cs typeface="Verdana"/>
                </a:rPr>
                <a:t>being </a:t>
              </a:r>
              <a:r>
                <a:rPr lang="en-US" sz="2000" spc="-65" dirty="0">
                  <a:solidFill>
                    <a:srgbClr val="3C2B32"/>
                  </a:solidFill>
                  <a:cs typeface="Verdana"/>
                </a:rPr>
                <a:t>late, </a:t>
              </a:r>
              <a:r>
                <a:rPr lang="en-US" sz="2000" spc="-35" dirty="0">
                  <a:solidFill>
                    <a:srgbClr val="3C2B32"/>
                  </a:solidFill>
                  <a:cs typeface="Verdana"/>
                </a:rPr>
                <a:t>would </a:t>
              </a:r>
              <a:r>
                <a:rPr lang="en-US" sz="2000" spc="-50" dirty="0">
                  <a:solidFill>
                    <a:srgbClr val="3C2B32"/>
                  </a:solidFill>
                  <a:cs typeface="Verdana"/>
                </a:rPr>
                <a:t>result </a:t>
              </a:r>
              <a:r>
                <a:rPr lang="en-US" sz="2000" spc="-45" dirty="0">
                  <a:solidFill>
                    <a:srgbClr val="3C2B32"/>
                  </a:solidFill>
                  <a:cs typeface="Verdana"/>
                </a:rPr>
                <a:t>in </a:t>
              </a:r>
              <a:r>
                <a:rPr lang="en-US" sz="2000" spc="-40" dirty="0">
                  <a:solidFill>
                    <a:srgbClr val="3C2B32"/>
                  </a:solidFill>
                  <a:cs typeface="Verdana"/>
                </a:rPr>
                <a:t>the  </a:t>
              </a:r>
              <a:r>
                <a:rPr lang="en-US" sz="2000" dirty="0">
                  <a:solidFill>
                    <a:srgbClr val="3C2B32"/>
                  </a:solidFill>
                  <a:cs typeface="Verdana"/>
                </a:rPr>
                <a:t>black </a:t>
              </a:r>
              <a:r>
                <a:rPr lang="en-US" sz="2000" spc="-55" dirty="0">
                  <a:solidFill>
                    <a:srgbClr val="3C2B32"/>
                  </a:solidFill>
                  <a:cs typeface="Verdana"/>
                </a:rPr>
                <a:t>family </a:t>
              </a:r>
              <a:r>
                <a:rPr lang="en-US" sz="2000" spc="-20" dirty="0">
                  <a:solidFill>
                    <a:srgbClr val="3C2B32"/>
                  </a:solidFill>
                  <a:cs typeface="Verdana"/>
                </a:rPr>
                <a:t>losing </a:t>
              </a:r>
              <a:r>
                <a:rPr lang="en-US" sz="2000" spc="-50" dirty="0">
                  <a:solidFill>
                    <a:srgbClr val="3C2B32"/>
                  </a:solidFill>
                  <a:cs typeface="Verdana"/>
                </a:rPr>
                <a:t>their </a:t>
              </a:r>
              <a:r>
                <a:rPr lang="en-US" sz="2000" spc="-20" dirty="0">
                  <a:solidFill>
                    <a:srgbClr val="3C2B32"/>
                  </a:solidFill>
                  <a:cs typeface="Verdana"/>
                </a:rPr>
                <a:t>house</a:t>
              </a:r>
              <a:r>
                <a:rPr lang="en-US" sz="2000" spc="-150" dirty="0">
                  <a:solidFill>
                    <a:srgbClr val="3C2B32"/>
                  </a:solidFill>
                  <a:cs typeface="Verdana"/>
                </a:rPr>
                <a:t> </a:t>
              </a:r>
              <a:r>
                <a:rPr lang="en-US" sz="2000" spc="-60" dirty="0">
                  <a:solidFill>
                    <a:srgbClr val="3C2B32"/>
                  </a:solidFill>
                  <a:cs typeface="Verdana"/>
                </a:rPr>
                <a:t>immediately.</a:t>
              </a:r>
              <a:endParaRPr lang="en-US" sz="2000" dirty="0">
                <a:cs typeface="Verdana"/>
              </a:endParaRPr>
            </a:p>
            <a:p>
              <a:pPr marL="12700">
                <a:spcBef>
                  <a:spcPts val="1030"/>
                </a:spcBef>
              </a:pPr>
              <a:endParaRPr lang="en-US" dirty="0">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71770" y="2509880"/>
              <a:ext cx="1017270" cy="165368"/>
            </a:xfrm>
            <a:prstGeom prst="rect">
              <a:avLst/>
            </a:prstGeom>
            <a:solidFill>
              <a:srgbClr val="E5801C"/>
            </a:solidFill>
          </p:spPr>
          <p:txBody>
            <a:bodyPr vert="horz" wrap="square" lIns="0" tIns="0" rIns="0" bIns="0" rtlCol="0">
              <a:spAutoFit/>
            </a:bodyPr>
            <a:lstStyle/>
            <a:p>
              <a:pPr marL="171450">
                <a:lnSpc>
                  <a:spcPts val="1614"/>
                </a:lnSpc>
              </a:pPr>
              <a:r>
                <a:rPr sz="1600" b="1" spc="-200" dirty="0">
                  <a:solidFill>
                    <a:srgbClr val="FFFFFF"/>
                  </a:solidFill>
                  <a:latin typeface="Verdana"/>
                  <a:cs typeface="Verdana"/>
                </a:rPr>
                <a:t>ACTION</a:t>
              </a:r>
              <a:endParaRPr sz="16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681369" y="2634823"/>
              <a:ext cx="6195060" cy="2121881"/>
            </a:xfrm>
            <a:prstGeom prst="rect">
              <a:avLst/>
            </a:prstGeom>
          </p:spPr>
          <p:txBody>
            <a:bodyPr vert="horz" wrap="square" lIns="0" tIns="54610" rIns="0" bIns="0" rtlCol="0">
              <a:spAutoFit/>
            </a:bodyPr>
            <a:lstStyle/>
            <a:p>
              <a:pPr marL="12700" lvl="0">
                <a:spcBef>
                  <a:spcPts val="43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solidFill>
                  <a:prstClr val="black"/>
                </a:solidFill>
                <a:cs typeface="Verdana"/>
              </a:endParaRPr>
            </a:p>
            <a:p>
              <a:pPr marR="81280" lvl="0" indent="-200025">
                <a:lnSpc>
                  <a:spcPts val="1800"/>
                </a:lnSpc>
                <a:spcBef>
                  <a:spcPts val="600"/>
                </a:spcBef>
                <a:buSzPct val="95652"/>
                <a:buFont typeface="Verdana"/>
                <a:buChar char="•"/>
                <a:tabLst>
                  <a:tab pos="212090" algn="l"/>
                  <a:tab pos="212725" algn="l"/>
                </a:tabLst>
              </a:pPr>
              <a:r>
                <a:rPr lang="en-US" sz="2000" i="1" spc="-50" dirty="0">
                  <a:solidFill>
                    <a:srgbClr val="3C2B32"/>
                  </a:solidFill>
                  <a:cs typeface="Verdana"/>
                </a:rPr>
                <a:t>Add </a:t>
              </a:r>
              <a:r>
                <a:rPr lang="en-US" sz="2000" i="1" spc="-85" dirty="0">
                  <a:solidFill>
                    <a:srgbClr val="3C2B32"/>
                  </a:solidFill>
                  <a:cs typeface="Verdana"/>
                </a:rPr>
                <a:t>two </a:t>
              </a:r>
              <a:r>
                <a:rPr lang="en-US" sz="2000" i="1" spc="-45" dirty="0">
                  <a:solidFill>
                    <a:srgbClr val="3C2B32"/>
                  </a:solidFill>
                  <a:cs typeface="Verdana"/>
                </a:rPr>
                <a:t>land </a:t>
              </a:r>
              <a:r>
                <a:rPr lang="en-US" sz="2000" i="1" spc="-30" dirty="0">
                  <a:solidFill>
                    <a:srgbClr val="3C2B32"/>
                  </a:solidFill>
                  <a:cs typeface="Verdana"/>
                </a:rPr>
                <a:t>cards </a:t>
              </a:r>
              <a:r>
                <a:rPr lang="en-US" sz="2000" i="1" spc="-70" dirty="0">
                  <a:solidFill>
                    <a:srgbClr val="3C2B32"/>
                  </a:solidFill>
                  <a:cs typeface="Verdana"/>
                </a:rPr>
                <a:t>for </a:t>
              </a:r>
              <a:r>
                <a:rPr lang="en-US" sz="2000" i="1" spc="-35" dirty="0">
                  <a:solidFill>
                    <a:srgbClr val="3C2B32"/>
                  </a:solidFill>
                  <a:cs typeface="Verdana"/>
                </a:rPr>
                <a:t>being able </a:t>
              </a:r>
              <a:r>
                <a:rPr lang="en-US" sz="2000" i="1" spc="-65" dirty="0">
                  <a:solidFill>
                    <a:srgbClr val="3C2B32"/>
                  </a:solidFill>
                  <a:cs typeface="Verdana"/>
                </a:rPr>
                <a:t>to </a:t>
              </a:r>
              <a:r>
                <a:rPr lang="en-US" sz="2000" i="1" spc="-55" dirty="0">
                  <a:solidFill>
                    <a:srgbClr val="3C2B32"/>
                  </a:solidFill>
                  <a:cs typeface="Verdana"/>
                </a:rPr>
                <a:t>legally </a:t>
              </a:r>
              <a:r>
                <a:rPr lang="en-US" sz="2000" i="1" spc="-45" dirty="0">
                  <a:solidFill>
                    <a:srgbClr val="3C2B32"/>
                  </a:solidFill>
                  <a:cs typeface="Verdana"/>
                </a:rPr>
                <a:t>purchase </a:t>
              </a:r>
              <a:r>
                <a:rPr lang="en-US" sz="2000" i="1" spc="-60" dirty="0">
                  <a:solidFill>
                    <a:srgbClr val="3C2B32"/>
                  </a:solidFill>
                  <a:cs typeface="Verdana"/>
                </a:rPr>
                <a:t>homes </a:t>
              </a:r>
              <a:r>
                <a:rPr lang="en-US" sz="2000" i="1" spc="-75" dirty="0">
                  <a:solidFill>
                    <a:srgbClr val="3C2B32"/>
                  </a:solidFill>
                  <a:cs typeface="Verdana"/>
                </a:rPr>
                <a:t>at </a:t>
              </a:r>
              <a:r>
                <a:rPr lang="en-US" sz="2000" i="1" spc="-70" dirty="0">
                  <a:solidFill>
                    <a:srgbClr val="3C2B32"/>
                  </a:solidFill>
                  <a:cs typeface="Verdana"/>
                </a:rPr>
                <a:t>the </a:t>
              </a:r>
              <a:r>
                <a:rPr lang="en-US" sz="2000" i="1" spc="-80" dirty="0">
                  <a:solidFill>
                    <a:srgbClr val="3C2B32"/>
                  </a:solidFill>
                  <a:cs typeface="Verdana"/>
                </a:rPr>
                <a:t>market </a:t>
              </a:r>
              <a:r>
                <a:rPr lang="en-US" sz="2000" i="1" spc="-100" dirty="0">
                  <a:solidFill>
                    <a:srgbClr val="3C2B32"/>
                  </a:solidFill>
                  <a:cs typeface="Verdana"/>
                </a:rPr>
                <a:t>rate,</a:t>
              </a:r>
              <a:r>
                <a:rPr lang="en-US" sz="2000" i="1" spc="-229" dirty="0">
                  <a:solidFill>
                    <a:srgbClr val="3C2B32"/>
                  </a:solidFill>
                  <a:cs typeface="Verdana"/>
                </a:rPr>
                <a:t> </a:t>
              </a:r>
              <a:r>
                <a:rPr lang="en-US" sz="2000" i="1" spc="-45" dirty="0">
                  <a:solidFill>
                    <a:srgbClr val="3C2B32"/>
                  </a:solidFill>
                  <a:cs typeface="Verdana"/>
                </a:rPr>
                <a:t>and  </a:t>
              </a:r>
              <a:r>
                <a:rPr lang="en-US" sz="2000" i="1" spc="-20" dirty="0">
                  <a:solidFill>
                    <a:srgbClr val="3C2B32"/>
                  </a:solidFill>
                  <a:cs typeface="Verdana"/>
                </a:rPr>
                <a:t>pick </a:t>
              </a:r>
              <a:r>
                <a:rPr lang="en-US" sz="2000" i="1" spc="-50" dirty="0">
                  <a:solidFill>
                    <a:srgbClr val="3C2B32"/>
                  </a:solidFill>
                  <a:cs typeface="Verdana"/>
                </a:rPr>
                <a:t>up </a:t>
              </a:r>
              <a:r>
                <a:rPr lang="en-US" sz="2000" i="1" spc="-85" dirty="0">
                  <a:solidFill>
                    <a:srgbClr val="3C2B32"/>
                  </a:solidFill>
                  <a:cs typeface="Verdana"/>
                </a:rPr>
                <a:t>two </a:t>
              </a:r>
              <a:r>
                <a:rPr lang="en-US" sz="2000" i="1" spc="-75" dirty="0">
                  <a:solidFill>
                    <a:srgbClr val="3C2B32"/>
                  </a:solidFill>
                  <a:cs typeface="Verdana"/>
                </a:rPr>
                <a:t>money </a:t>
              </a:r>
              <a:r>
                <a:rPr lang="en-US" sz="2000" i="1" spc="-30" dirty="0">
                  <a:solidFill>
                    <a:srgbClr val="3C2B32"/>
                  </a:solidFill>
                  <a:cs typeface="Verdana"/>
                </a:rPr>
                <a:t>cards </a:t>
              </a:r>
              <a:r>
                <a:rPr lang="en-US" sz="2000" i="1" spc="-70" dirty="0">
                  <a:solidFill>
                    <a:srgbClr val="3C2B32"/>
                  </a:solidFill>
                  <a:cs typeface="Verdana"/>
                </a:rPr>
                <a:t>for the </a:t>
              </a:r>
              <a:r>
                <a:rPr lang="en-US" sz="2000" i="1" spc="-65" dirty="0">
                  <a:solidFill>
                    <a:srgbClr val="3C2B32"/>
                  </a:solidFill>
                  <a:cs typeface="Verdana"/>
                </a:rPr>
                <a:t>equity </a:t>
              </a:r>
              <a:r>
                <a:rPr lang="en-US" sz="2000" i="1" spc="-50" dirty="0">
                  <a:solidFill>
                    <a:srgbClr val="3C2B32"/>
                  </a:solidFill>
                  <a:cs typeface="Verdana"/>
                </a:rPr>
                <a:t>earned </a:t>
              </a:r>
              <a:r>
                <a:rPr lang="en-US" sz="2000" i="1" spc="-85" dirty="0">
                  <a:solidFill>
                    <a:srgbClr val="3C2B32"/>
                  </a:solidFill>
                  <a:cs typeface="Verdana"/>
                </a:rPr>
                <a:t>from</a:t>
              </a:r>
              <a:r>
                <a:rPr lang="en-US" sz="2000" i="1" spc="-170" dirty="0">
                  <a:solidFill>
                    <a:srgbClr val="3C2B32"/>
                  </a:solidFill>
                  <a:cs typeface="Verdana"/>
                </a:rPr>
                <a:t> </a:t>
              </a:r>
              <a:r>
                <a:rPr lang="en-US" sz="2000" i="1" spc="-75" dirty="0">
                  <a:solidFill>
                    <a:srgbClr val="3C2B32"/>
                  </a:solidFill>
                  <a:cs typeface="Verdana"/>
                </a:rPr>
                <a:t>homeownership.</a:t>
              </a:r>
              <a:endParaRPr lang="en-US" sz="2000" dirty="0">
                <a:solidFill>
                  <a:prstClr val="black"/>
                </a:solidFill>
                <a:cs typeface="Verdana"/>
              </a:endParaRPr>
            </a:p>
            <a:p>
              <a:pPr lvl="0">
                <a:lnSpc>
                  <a:spcPts val="1500"/>
                </a:lnSpc>
                <a:spcBef>
                  <a:spcPts val="600"/>
                </a:spcBef>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solidFill>
                  <a:prstClr val="black"/>
                </a:solidFill>
                <a:cs typeface="Verdana"/>
              </a:endParaRPr>
            </a:p>
            <a:p>
              <a:pPr marR="5080" lvl="0" indent="-199390">
                <a:lnSpc>
                  <a:spcPts val="1800"/>
                </a:lnSpc>
                <a:spcBef>
                  <a:spcPts val="600"/>
                </a:spcBef>
                <a:buSzPct val="95652"/>
                <a:buFont typeface="Verdana"/>
                <a:buChar char="•"/>
                <a:tabLst>
                  <a:tab pos="212090" algn="l"/>
                  <a:tab pos="212725" algn="l"/>
                </a:tabLst>
              </a:pPr>
              <a:r>
                <a:rPr lang="en-US" sz="2000" i="1" spc="-20" dirty="0">
                  <a:solidFill>
                    <a:srgbClr val="3C2B32"/>
                  </a:solidFill>
                  <a:cs typeface="Verdana"/>
                </a:rPr>
                <a:t>Add </a:t>
              </a:r>
              <a:r>
                <a:rPr lang="en-US" sz="2000" i="1" spc="-45" dirty="0">
                  <a:solidFill>
                    <a:srgbClr val="3C2B32"/>
                  </a:solidFill>
                  <a:cs typeface="Verdana"/>
                </a:rPr>
                <a:t>one land </a:t>
              </a:r>
              <a:r>
                <a:rPr lang="en-US" sz="2000" i="1" spc="-30" dirty="0">
                  <a:solidFill>
                    <a:srgbClr val="3C2B32"/>
                  </a:solidFill>
                  <a:cs typeface="Verdana"/>
                </a:rPr>
                <a:t>card </a:t>
              </a:r>
              <a:r>
                <a:rPr lang="en-US" sz="2000" i="1" spc="-70" dirty="0">
                  <a:solidFill>
                    <a:srgbClr val="3C2B32"/>
                  </a:solidFill>
                  <a:cs typeface="Verdana"/>
                </a:rPr>
                <a:t>for </a:t>
              </a:r>
              <a:r>
                <a:rPr lang="en-US" sz="2000" i="1" spc="-45" dirty="0">
                  <a:solidFill>
                    <a:srgbClr val="3C2B32"/>
                  </a:solidFill>
                  <a:cs typeface="Verdana"/>
                </a:rPr>
                <a:t>signing </a:t>
              </a:r>
              <a:r>
                <a:rPr lang="en-US" sz="2000" i="1" spc="-50" dirty="0">
                  <a:solidFill>
                    <a:srgbClr val="3C2B32"/>
                  </a:solidFill>
                  <a:cs typeface="Verdana"/>
                </a:rPr>
                <a:t>a </a:t>
              </a:r>
              <a:r>
                <a:rPr lang="en-US" sz="2000" i="1" spc="-55" dirty="0">
                  <a:solidFill>
                    <a:srgbClr val="3C2B32"/>
                  </a:solidFill>
                  <a:cs typeface="Verdana"/>
                </a:rPr>
                <a:t>contract </a:t>
              </a:r>
              <a:r>
                <a:rPr lang="en-US" sz="2000" i="1" spc="-70" dirty="0">
                  <a:solidFill>
                    <a:srgbClr val="3C2B32"/>
                  </a:solidFill>
                  <a:cs typeface="Verdana"/>
                </a:rPr>
                <a:t>for </a:t>
              </a:r>
              <a:r>
                <a:rPr lang="en-US" sz="2000" i="1" spc="-50" dirty="0">
                  <a:solidFill>
                    <a:srgbClr val="3C2B32"/>
                  </a:solidFill>
                  <a:cs typeface="Verdana"/>
                </a:rPr>
                <a:t>a </a:t>
              </a:r>
              <a:r>
                <a:rPr lang="en-US" sz="2000" i="1" spc="-65" dirty="0">
                  <a:solidFill>
                    <a:srgbClr val="3C2B32"/>
                  </a:solidFill>
                  <a:cs typeface="Verdana"/>
                </a:rPr>
                <a:t>home in </a:t>
              </a:r>
              <a:r>
                <a:rPr lang="en-US" sz="2000" i="1" spc="-35" dirty="0">
                  <a:solidFill>
                    <a:srgbClr val="3C2B32"/>
                  </a:solidFill>
                  <a:cs typeface="Verdana"/>
                </a:rPr>
                <a:t>hopes </a:t>
              </a:r>
              <a:r>
                <a:rPr lang="en-US" sz="2000" i="1" spc="-45" dirty="0">
                  <a:solidFill>
                    <a:srgbClr val="3C2B32"/>
                  </a:solidFill>
                  <a:cs typeface="Verdana"/>
                </a:rPr>
                <a:t>of </a:t>
              </a:r>
              <a:r>
                <a:rPr lang="en-US" sz="2000" i="1" spc="-40" dirty="0">
                  <a:solidFill>
                    <a:srgbClr val="3C2B32"/>
                  </a:solidFill>
                  <a:cs typeface="Verdana"/>
                </a:rPr>
                <a:t>becoming </a:t>
              </a:r>
              <a:r>
                <a:rPr lang="en-US" sz="2000" i="1" spc="-50" dirty="0">
                  <a:solidFill>
                    <a:srgbClr val="3C2B32"/>
                  </a:solidFill>
                  <a:cs typeface="Verdana"/>
                </a:rPr>
                <a:t>a  </a:t>
              </a:r>
              <a:r>
                <a:rPr lang="en-US" sz="2000" i="1" spc="-70" dirty="0">
                  <a:solidFill>
                    <a:srgbClr val="3C2B32"/>
                  </a:solidFill>
                  <a:cs typeface="Verdana"/>
                </a:rPr>
                <a:t>homeowner </a:t>
              </a:r>
              <a:r>
                <a:rPr lang="en-US" sz="2000" i="1" spc="-45" dirty="0">
                  <a:solidFill>
                    <a:srgbClr val="3C2B32"/>
                  </a:solidFill>
                  <a:cs typeface="Verdana"/>
                </a:rPr>
                <a:t>one </a:t>
              </a:r>
              <a:r>
                <a:rPr lang="en-US" sz="2000" i="1" spc="-110" dirty="0">
                  <a:solidFill>
                    <a:srgbClr val="3C2B32"/>
                  </a:solidFill>
                  <a:cs typeface="Verdana"/>
                </a:rPr>
                <a:t>day. </a:t>
              </a:r>
              <a:r>
                <a:rPr lang="en-US" sz="2000" i="1" spc="-65" dirty="0">
                  <a:solidFill>
                    <a:srgbClr val="3C2B32"/>
                  </a:solidFill>
                  <a:cs typeface="Verdana"/>
                </a:rPr>
                <a:t>Do </a:t>
              </a:r>
              <a:r>
                <a:rPr lang="en-US" sz="2000" i="1" spc="-70" dirty="0">
                  <a:solidFill>
                    <a:srgbClr val="3C2B32"/>
                  </a:solidFill>
                  <a:cs typeface="Verdana"/>
                </a:rPr>
                <a:t>not </a:t>
              </a:r>
              <a:r>
                <a:rPr lang="en-US" sz="2000" i="1" spc="-20" dirty="0">
                  <a:solidFill>
                    <a:srgbClr val="3C2B32"/>
                  </a:solidFill>
                  <a:cs typeface="Verdana"/>
                </a:rPr>
                <a:t>add </a:t>
              </a:r>
              <a:r>
                <a:rPr lang="en-US" sz="2000" i="1" spc="-85" dirty="0">
                  <a:solidFill>
                    <a:srgbClr val="3C2B32"/>
                  </a:solidFill>
                  <a:cs typeface="Verdana"/>
                </a:rPr>
                <a:t>any </a:t>
              </a:r>
              <a:r>
                <a:rPr lang="en-US" sz="2000" i="1" spc="-75" dirty="0">
                  <a:solidFill>
                    <a:srgbClr val="3C2B32"/>
                  </a:solidFill>
                  <a:cs typeface="Verdana"/>
                </a:rPr>
                <a:t>money </a:t>
              </a:r>
              <a:r>
                <a:rPr lang="en-US" sz="2000" i="1" spc="-30" dirty="0">
                  <a:solidFill>
                    <a:srgbClr val="3C2B32"/>
                  </a:solidFill>
                  <a:cs typeface="Verdana"/>
                </a:rPr>
                <a:t>cards </a:t>
              </a:r>
              <a:r>
                <a:rPr lang="en-US" sz="2000" i="1" spc="-25" dirty="0">
                  <a:solidFill>
                    <a:srgbClr val="3C2B32"/>
                  </a:solidFill>
                  <a:cs typeface="Verdana"/>
                </a:rPr>
                <a:t>because </a:t>
              </a:r>
              <a:r>
                <a:rPr lang="en-US" sz="2000" i="1" spc="-50" dirty="0">
                  <a:solidFill>
                    <a:srgbClr val="3C2B32"/>
                  </a:solidFill>
                  <a:cs typeface="Verdana"/>
                </a:rPr>
                <a:t>contracts </a:t>
              </a:r>
              <a:r>
                <a:rPr lang="en-US" sz="2000" i="1" spc="-40" dirty="0">
                  <a:solidFill>
                    <a:srgbClr val="3C2B32"/>
                  </a:solidFill>
                  <a:cs typeface="Verdana"/>
                </a:rPr>
                <a:t>stripped  </a:t>
              </a:r>
              <a:r>
                <a:rPr lang="en-US" sz="2000" i="1" spc="-50" dirty="0">
                  <a:solidFill>
                    <a:srgbClr val="3C2B32"/>
                  </a:solidFill>
                  <a:cs typeface="Verdana"/>
                </a:rPr>
                <a:t>additional </a:t>
              </a:r>
              <a:r>
                <a:rPr lang="en-US" sz="2000" i="1" spc="-45" dirty="0">
                  <a:solidFill>
                    <a:srgbClr val="3C2B32"/>
                  </a:solidFill>
                  <a:cs typeface="Verdana"/>
                </a:rPr>
                <a:t>income and </a:t>
              </a:r>
              <a:r>
                <a:rPr lang="en-US" sz="2000" i="1" spc="-75" dirty="0">
                  <a:solidFill>
                    <a:srgbClr val="3C2B32"/>
                  </a:solidFill>
                  <a:cs typeface="Verdana"/>
                </a:rPr>
                <a:t>wealth </a:t>
              </a:r>
              <a:r>
                <a:rPr lang="en-US" sz="2000" i="1" spc="-85" dirty="0">
                  <a:solidFill>
                    <a:srgbClr val="3C2B32"/>
                  </a:solidFill>
                  <a:cs typeface="Verdana"/>
                </a:rPr>
                <a:t>from </a:t>
              </a:r>
              <a:r>
                <a:rPr lang="en-US" sz="2000" i="1" spc="-60" dirty="0">
                  <a:solidFill>
                    <a:srgbClr val="3C2B32"/>
                  </a:solidFill>
                  <a:cs typeface="Verdana"/>
                </a:rPr>
                <a:t>several </a:t>
              </a:r>
              <a:r>
                <a:rPr lang="en-US" sz="2000" i="1" spc="-65" dirty="0">
                  <a:solidFill>
                    <a:srgbClr val="3C2B32"/>
                  </a:solidFill>
                  <a:cs typeface="Verdana"/>
                </a:rPr>
                <a:t>generations. </a:t>
              </a:r>
              <a:r>
                <a:rPr lang="en-US" sz="2000" i="1" spc="-45" dirty="0">
                  <a:solidFill>
                    <a:srgbClr val="3C2B32"/>
                  </a:solidFill>
                  <a:cs typeface="Verdana"/>
                </a:rPr>
                <a:t>Also </a:t>
              </a:r>
              <a:r>
                <a:rPr lang="en-US" sz="2000" i="1" spc="-20" dirty="0">
                  <a:solidFill>
                    <a:srgbClr val="3C2B32"/>
                  </a:solidFill>
                  <a:cs typeface="Verdana"/>
                </a:rPr>
                <a:t>add </a:t>
              </a:r>
              <a:r>
                <a:rPr lang="en-US" sz="2000" i="1" spc="-45" dirty="0">
                  <a:solidFill>
                    <a:srgbClr val="3C2B32"/>
                  </a:solidFill>
                  <a:cs typeface="Verdana"/>
                </a:rPr>
                <a:t>one </a:t>
              </a:r>
              <a:r>
                <a:rPr lang="en-US" sz="2000" i="1" spc="-55" dirty="0">
                  <a:solidFill>
                    <a:srgbClr val="3C2B32"/>
                  </a:solidFill>
                  <a:cs typeface="Verdana"/>
                </a:rPr>
                <a:t>lost</a:t>
              </a:r>
              <a:r>
                <a:rPr lang="en-US" sz="2000" i="1" spc="-245" dirty="0">
                  <a:solidFill>
                    <a:srgbClr val="3C2B32"/>
                  </a:solidFill>
                  <a:cs typeface="Verdana"/>
                </a:rPr>
                <a:t> </a:t>
              </a:r>
              <a:r>
                <a:rPr lang="en-US" sz="2000" i="1" spc="-60" dirty="0">
                  <a:solidFill>
                    <a:srgbClr val="3C2B32"/>
                  </a:solidFill>
                  <a:cs typeface="Verdana"/>
                </a:rPr>
                <a:t>opportunity </a:t>
              </a:r>
              <a:r>
                <a:rPr lang="en-US" sz="2000" i="1" spc="-30" dirty="0">
                  <a:solidFill>
                    <a:srgbClr val="3C2B32"/>
                  </a:solidFill>
                  <a:cs typeface="Verdana"/>
                </a:rPr>
                <a:t>card </a:t>
              </a:r>
              <a:r>
                <a:rPr lang="en-US" sz="2000" i="1" spc="-25" dirty="0">
                  <a:solidFill>
                    <a:srgbClr val="3C2B32"/>
                  </a:solidFill>
                  <a:cs typeface="Verdana"/>
                </a:rPr>
                <a:t>because </a:t>
              </a:r>
              <a:r>
                <a:rPr lang="en-US" sz="2000" i="1" spc="-45" dirty="0">
                  <a:solidFill>
                    <a:srgbClr val="3C2B32"/>
                  </a:solidFill>
                  <a:cs typeface="Verdana"/>
                </a:rPr>
                <a:t>of </a:t>
              </a:r>
              <a:r>
                <a:rPr lang="en-US" sz="2000" i="1" spc="-70" dirty="0">
                  <a:solidFill>
                    <a:srgbClr val="3C2B32"/>
                  </a:solidFill>
                  <a:cs typeface="Verdana"/>
                </a:rPr>
                <a:t>the </a:t>
              </a:r>
              <a:r>
                <a:rPr lang="en-US" sz="2000" i="1" spc="-60" dirty="0">
                  <a:solidFill>
                    <a:srgbClr val="3C2B32"/>
                  </a:solidFill>
                  <a:cs typeface="Verdana"/>
                </a:rPr>
                <a:t>higher </a:t>
              </a:r>
              <a:r>
                <a:rPr lang="en-US" sz="2000" i="1" spc="-70" dirty="0">
                  <a:solidFill>
                    <a:srgbClr val="3C2B32"/>
                  </a:solidFill>
                  <a:cs typeface="Verdana"/>
                </a:rPr>
                <a:t>interest </a:t>
              </a:r>
              <a:r>
                <a:rPr lang="en-US" sz="2000" i="1" spc="-30" dirty="0">
                  <a:solidFill>
                    <a:srgbClr val="3C2B32"/>
                  </a:solidFill>
                  <a:cs typeface="Verdana"/>
                </a:rPr>
                <a:t>paid    </a:t>
              </a:r>
              <a:r>
                <a:rPr lang="en-US" sz="2000" i="1" spc="-45" dirty="0">
                  <a:solidFill>
                    <a:srgbClr val="3C2B32"/>
                  </a:solidFill>
                  <a:cs typeface="Verdana"/>
                </a:rPr>
                <a:t>and </a:t>
              </a:r>
              <a:r>
                <a:rPr lang="en-US" sz="2000" i="1" spc="-35" dirty="0">
                  <a:solidFill>
                    <a:srgbClr val="3C2B32"/>
                  </a:solidFill>
                  <a:cs typeface="Verdana"/>
                </a:rPr>
                <a:t>less </a:t>
              </a:r>
              <a:r>
                <a:rPr lang="en-US" sz="2000" i="1" spc="-65" dirty="0">
                  <a:solidFill>
                    <a:srgbClr val="3C2B32"/>
                  </a:solidFill>
                  <a:cs typeface="Verdana"/>
                </a:rPr>
                <a:t>equity </a:t>
              </a:r>
              <a:r>
                <a:rPr lang="en-US" sz="2000" i="1" spc="-50" dirty="0">
                  <a:solidFill>
                    <a:srgbClr val="3C2B32"/>
                  </a:solidFill>
                  <a:cs typeface="Verdana"/>
                </a:rPr>
                <a:t>earned </a:t>
              </a:r>
              <a:r>
                <a:rPr lang="en-US" sz="2000" i="1" spc="-25" dirty="0">
                  <a:solidFill>
                    <a:srgbClr val="3C2B32"/>
                  </a:solidFill>
                  <a:cs typeface="Verdana"/>
                </a:rPr>
                <a:t>once </a:t>
              </a:r>
              <a:r>
                <a:rPr lang="en-US" sz="2000" i="1" spc="-70" dirty="0">
                  <a:solidFill>
                    <a:srgbClr val="3C2B32"/>
                  </a:solidFill>
                  <a:cs typeface="Verdana"/>
                </a:rPr>
                <a:t>the </a:t>
              </a:r>
              <a:r>
                <a:rPr lang="en-US" sz="2000" i="1" spc="-65" dirty="0">
                  <a:solidFill>
                    <a:srgbClr val="3C2B32"/>
                  </a:solidFill>
                  <a:cs typeface="Verdana"/>
                </a:rPr>
                <a:t>home </a:t>
              </a:r>
              <a:r>
                <a:rPr lang="en-US" sz="2000" i="1" spc="-70" dirty="0">
                  <a:solidFill>
                    <a:srgbClr val="3C2B32"/>
                  </a:solidFill>
                  <a:cs typeface="Verdana"/>
                </a:rPr>
                <a:t>was  </a:t>
              </a:r>
              <a:r>
                <a:rPr lang="en-US" sz="2000" i="1" spc="-60" dirty="0">
                  <a:solidFill>
                    <a:srgbClr val="3C2B32"/>
                  </a:solidFill>
                  <a:cs typeface="Verdana"/>
                </a:rPr>
                <a:t>actually</a:t>
              </a:r>
              <a:r>
                <a:rPr lang="en-US" sz="2000" i="1" spc="-75" dirty="0">
                  <a:solidFill>
                    <a:srgbClr val="3C2B32"/>
                  </a:solidFill>
                  <a:cs typeface="Verdana"/>
                </a:rPr>
                <a:t> </a:t>
              </a:r>
              <a:r>
                <a:rPr lang="en-US" sz="2000" i="1" spc="-55" dirty="0">
                  <a:solidFill>
                    <a:srgbClr val="3C2B32"/>
                  </a:solidFill>
                  <a:cs typeface="Verdana"/>
                </a:rPr>
                <a:t>purchased.</a:t>
              </a:r>
              <a:endParaRPr lang="en-US" sz="2000" dirty="0">
                <a:solidFill>
                  <a:prstClr val="black"/>
                </a:solidFill>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flipV="1">
                <a:off x="6378829" y="9138322"/>
                <a:ext cx="453390" cy="104562"/>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753761" y="9088808"/>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
        <p:nvSpPr>
          <p:cNvPr id="17" name="Rectangle 16"/>
          <p:cNvSpPr/>
          <p:nvPr/>
        </p:nvSpPr>
        <p:spPr>
          <a:xfrm>
            <a:off x="2277978" y="3164564"/>
            <a:ext cx="7276653" cy="2756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02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roadmap!	</a:t>
            </a:r>
          </a:p>
        </p:txBody>
      </p:sp>
      <p:sp>
        <p:nvSpPr>
          <p:cNvPr id="3" name="Content Placeholder 2"/>
          <p:cNvSpPr>
            <a:spLocks noGrp="1"/>
          </p:cNvSpPr>
          <p:nvPr>
            <p:ph idx="1"/>
          </p:nvPr>
        </p:nvSpPr>
        <p:spPr>
          <a:xfrm>
            <a:off x="746760" y="1782425"/>
            <a:ext cx="11353800" cy="3909337"/>
          </a:xfrm>
        </p:spPr>
        <p:txBody>
          <a:bodyPr>
            <a:normAutofit fontScale="92500" lnSpcReduction="10000"/>
          </a:bodyPr>
          <a:lstStyle/>
          <a:p>
            <a:r>
              <a:rPr lang="en-US" sz="4400" dirty="0">
                <a:solidFill>
                  <a:schemeClr val="accent3">
                    <a:lumMod val="75000"/>
                  </a:schemeClr>
                </a:solidFill>
              </a:rPr>
              <a:t>Who is Bread for the World?</a:t>
            </a:r>
          </a:p>
          <a:p>
            <a:pPr marL="0" indent="0">
              <a:buNone/>
            </a:pPr>
            <a:endParaRPr lang="en-US" sz="100" dirty="0">
              <a:solidFill>
                <a:schemeClr val="accent3">
                  <a:lumMod val="75000"/>
                </a:schemeClr>
              </a:solidFill>
            </a:endParaRPr>
          </a:p>
          <a:p>
            <a:r>
              <a:rPr lang="en-US" sz="4400" dirty="0">
                <a:solidFill>
                  <a:schemeClr val="accent3">
                    <a:lumMod val="75000"/>
                  </a:schemeClr>
                </a:solidFill>
              </a:rPr>
              <a:t>Opening Activity</a:t>
            </a:r>
          </a:p>
          <a:p>
            <a:pPr marL="0" indent="0">
              <a:buNone/>
            </a:pPr>
            <a:endParaRPr lang="en-US" sz="100" dirty="0">
              <a:solidFill>
                <a:schemeClr val="accent3">
                  <a:lumMod val="75000"/>
                </a:schemeClr>
              </a:solidFill>
            </a:endParaRPr>
          </a:p>
          <a:p>
            <a:r>
              <a:rPr lang="en-US" sz="4400" dirty="0">
                <a:solidFill>
                  <a:schemeClr val="accent3">
                    <a:lumMod val="75000"/>
                  </a:schemeClr>
                </a:solidFill>
              </a:rPr>
              <a:t>Scope of Hunger and Poverty in U.S. </a:t>
            </a:r>
          </a:p>
          <a:p>
            <a:pPr marL="0" indent="0">
              <a:buNone/>
            </a:pPr>
            <a:endParaRPr lang="en-US" sz="100" dirty="0">
              <a:solidFill>
                <a:schemeClr val="accent3">
                  <a:lumMod val="75000"/>
                </a:schemeClr>
              </a:solidFill>
            </a:endParaRPr>
          </a:p>
          <a:p>
            <a:r>
              <a:rPr lang="en-US" sz="4400" dirty="0">
                <a:solidFill>
                  <a:schemeClr val="accent3">
                    <a:lumMod val="75000"/>
                  </a:schemeClr>
                </a:solidFill>
              </a:rPr>
              <a:t>Racial Wealth Gap Learning Simulation!</a:t>
            </a:r>
          </a:p>
          <a:p>
            <a:pPr marL="0" indent="0">
              <a:buNone/>
            </a:pPr>
            <a:endParaRPr lang="en-US" sz="100" dirty="0">
              <a:solidFill>
                <a:schemeClr val="accent3">
                  <a:lumMod val="75000"/>
                </a:schemeClr>
              </a:solidFill>
            </a:endParaRPr>
          </a:p>
          <a:p>
            <a:r>
              <a:rPr lang="en-US" sz="4400" dirty="0">
                <a:solidFill>
                  <a:schemeClr val="accent3">
                    <a:lumMod val="75000"/>
                  </a:schemeClr>
                </a:solidFill>
              </a:rPr>
              <a:t>Small Group Breakouts + Large Group Discussion</a:t>
            </a:r>
          </a:p>
        </p:txBody>
      </p:sp>
      <p:sp>
        <p:nvSpPr>
          <p:cNvPr id="4" name="TextBox 3"/>
          <p:cNvSpPr txBox="1"/>
          <p:nvPr/>
        </p:nvSpPr>
        <p:spPr>
          <a:xfrm>
            <a:off x="68580" y="6670360"/>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extLst>
      <p:ext uri="{BB962C8B-B14F-4D97-AF65-F5344CB8AC3E}">
        <p14:creationId xmlns:p14="http://schemas.microsoft.com/office/powerpoint/2010/main" val="507894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7978" y="674822"/>
            <a:ext cx="7475621" cy="5277539"/>
            <a:chOff x="671770" y="503274"/>
            <a:chExt cx="6389370" cy="4253430"/>
          </a:xfrm>
        </p:grpSpPr>
        <p:sp>
          <p:nvSpPr>
            <p:cNvPr id="5" name="object 5">
              <a:extLst>
                <a:ext uri="{FF2B5EF4-FFF2-40B4-BE49-F238E27FC236}">
                  <a16:creationId xmlns:a16="http://schemas.microsoft.com/office/drawing/2014/main" id="{CA2BF1CF-C39F-462D-85E9-1E87BDB47E7A}"/>
                </a:ext>
              </a:extLst>
            </p:cNvPr>
            <p:cNvSpPr txBox="1"/>
            <p:nvPr/>
          </p:nvSpPr>
          <p:spPr>
            <a:xfrm>
              <a:off x="671770" y="503274"/>
              <a:ext cx="6389370" cy="2291383"/>
            </a:xfrm>
            <a:prstGeom prst="rect">
              <a:avLst/>
            </a:prstGeom>
          </p:spPr>
          <p:txBody>
            <a:bodyPr vert="horz" wrap="square" lIns="0" tIns="130810" rIns="0" bIns="0" rtlCol="0">
              <a:spAutoFit/>
            </a:bodyPr>
            <a:lstStyle/>
            <a:p>
              <a:pPr marL="12700">
                <a:spcBef>
                  <a:spcPts val="1030"/>
                </a:spcBef>
              </a:pPr>
              <a:r>
                <a:rPr lang="en-US" sz="2400" spc="-40" dirty="0">
                  <a:solidFill>
                    <a:srgbClr val="E5801C"/>
                  </a:solidFill>
                  <a:latin typeface="Trebuchet MS" panose="020B0603020202020204" pitchFamily="34" charset="0"/>
                  <a:cs typeface="Trebuchet MS"/>
                </a:rPr>
                <a:t>Policy </a:t>
              </a:r>
              <a:r>
                <a:rPr lang="en-US" sz="2400" spc="-10" dirty="0">
                  <a:solidFill>
                    <a:srgbClr val="E5801C"/>
                  </a:solidFill>
                  <a:latin typeface="Trebuchet MS" panose="020B0603020202020204" pitchFamily="34" charset="0"/>
                  <a:cs typeface="Trebuchet MS"/>
                </a:rPr>
                <a:t>#4 </a:t>
              </a:r>
              <a:r>
                <a:rPr lang="en-US" sz="2400" b="1" spc="-215" dirty="0">
                  <a:solidFill>
                    <a:srgbClr val="E5801C"/>
                  </a:solidFill>
                  <a:latin typeface="Trebuchet MS" panose="020B0603020202020204" pitchFamily="34" charset="0"/>
                  <a:cs typeface="Verdana"/>
                </a:rPr>
                <a:t>The </a:t>
              </a:r>
              <a:r>
                <a:rPr lang="en-US" sz="2400" b="1" spc="-195" dirty="0">
                  <a:solidFill>
                    <a:srgbClr val="E5801C"/>
                  </a:solidFill>
                  <a:latin typeface="Trebuchet MS" panose="020B0603020202020204" pitchFamily="34" charset="0"/>
                  <a:cs typeface="Verdana"/>
                </a:rPr>
                <a:t>National </a:t>
              </a:r>
              <a:r>
                <a:rPr lang="en-US" sz="2400" b="1" spc="-200" dirty="0">
                  <a:solidFill>
                    <a:srgbClr val="E5801C"/>
                  </a:solidFill>
                  <a:latin typeface="Trebuchet MS" panose="020B0603020202020204" pitchFamily="34" charset="0"/>
                  <a:cs typeface="Verdana"/>
                </a:rPr>
                <a:t>Housing </a:t>
              </a:r>
              <a:r>
                <a:rPr lang="en-US" sz="2400" b="1" spc="-160" dirty="0">
                  <a:solidFill>
                    <a:srgbClr val="E5801C"/>
                  </a:solidFill>
                  <a:latin typeface="Trebuchet MS" panose="020B0603020202020204" pitchFamily="34" charset="0"/>
                  <a:cs typeface="Verdana"/>
                </a:rPr>
                <a:t>Act </a:t>
              </a:r>
              <a:r>
                <a:rPr lang="en-US" sz="2400" b="1" spc="-195" dirty="0">
                  <a:solidFill>
                    <a:srgbClr val="E5801C"/>
                  </a:solidFill>
                  <a:latin typeface="Trebuchet MS" panose="020B0603020202020204" pitchFamily="34" charset="0"/>
                  <a:cs typeface="Verdana"/>
                </a:rPr>
                <a:t>of </a:t>
              </a:r>
              <a:r>
                <a:rPr lang="en-US" sz="2400" b="1" spc="-310" dirty="0">
                  <a:solidFill>
                    <a:srgbClr val="E5801C"/>
                  </a:solidFill>
                  <a:latin typeface="Trebuchet MS" panose="020B0603020202020204" pitchFamily="34" charset="0"/>
                  <a:cs typeface="Verdana"/>
                </a:rPr>
                <a:t>1934, </a:t>
              </a:r>
              <a:r>
                <a:rPr lang="en-US" sz="2400" b="1" spc="-210" dirty="0">
                  <a:solidFill>
                    <a:srgbClr val="E5801C"/>
                  </a:solidFill>
                  <a:latin typeface="Trebuchet MS" panose="020B0603020202020204" pitchFamily="34" charset="0"/>
                  <a:cs typeface="Verdana"/>
                </a:rPr>
                <a:t>Part</a:t>
              </a:r>
              <a:r>
                <a:rPr lang="en-US" sz="2400" b="1" spc="-204" dirty="0">
                  <a:solidFill>
                    <a:srgbClr val="E5801C"/>
                  </a:solidFill>
                  <a:latin typeface="Trebuchet MS" panose="020B0603020202020204" pitchFamily="34" charset="0"/>
                  <a:cs typeface="Verdana"/>
                </a:rPr>
                <a:t> </a:t>
              </a:r>
              <a:r>
                <a:rPr lang="en-US" sz="2400" b="1" spc="-265" dirty="0">
                  <a:solidFill>
                    <a:srgbClr val="E5801C"/>
                  </a:solidFill>
                  <a:latin typeface="Trebuchet MS" panose="020B0603020202020204" pitchFamily="34" charset="0"/>
                  <a:cs typeface="Verdana"/>
                </a:rPr>
                <a:t>2</a:t>
              </a:r>
              <a:endParaRPr lang="en-US" sz="2400" dirty="0">
                <a:latin typeface="Trebuchet MS" panose="020B0603020202020204" pitchFamily="34" charset="0"/>
                <a:cs typeface="Verdana"/>
              </a:endParaRPr>
            </a:p>
            <a:p>
              <a:pPr marL="12700" marR="5080">
                <a:lnSpc>
                  <a:spcPts val="1800"/>
                </a:lnSpc>
                <a:spcBef>
                  <a:spcPts val="690"/>
                </a:spcBef>
              </a:pPr>
              <a:r>
                <a:rPr lang="en-US" sz="2000" spc="-20" dirty="0">
                  <a:solidFill>
                    <a:srgbClr val="3C2B32"/>
                  </a:solidFill>
                  <a:cs typeface="Verdana"/>
                </a:rPr>
                <a:t>Since </a:t>
              </a:r>
              <a:r>
                <a:rPr lang="en-US" sz="2000" spc="-45" dirty="0">
                  <a:solidFill>
                    <a:srgbClr val="3C2B32"/>
                  </a:solidFill>
                  <a:cs typeface="Verdana"/>
                </a:rPr>
                <a:t>this </a:t>
              </a:r>
              <a:r>
                <a:rPr lang="en-US" sz="2000" spc="-30" dirty="0">
                  <a:solidFill>
                    <a:srgbClr val="3C2B32"/>
                  </a:solidFill>
                  <a:cs typeface="Verdana"/>
                </a:rPr>
                <a:t>legislation prevented </a:t>
              </a:r>
              <a:r>
                <a:rPr lang="en-US" sz="2000" spc="-5" dirty="0">
                  <a:solidFill>
                    <a:srgbClr val="3C2B32"/>
                  </a:solidFill>
                  <a:cs typeface="Verdana"/>
                </a:rPr>
                <a:t>blacks </a:t>
              </a:r>
              <a:r>
                <a:rPr lang="en-US" sz="2000" spc="-55" dirty="0">
                  <a:solidFill>
                    <a:srgbClr val="3C2B32"/>
                  </a:solidFill>
                  <a:cs typeface="Verdana"/>
                </a:rPr>
                <a:t>from </a:t>
              </a:r>
              <a:r>
                <a:rPr lang="en-US" sz="2000" spc="-25" dirty="0">
                  <a:solidFill>
                    <a:srgbClr val="3C2B32"/>
                  </a:solidFill>
                  <a:cs typeface="Verdana"/>
                </a:rPr>
                <a:t>receiving federally-backed </a:t>
              </a:r>
              <a:r>
                <a:rPr lang="en-US" sz="2000" spc="-30" dirty="0">
                  <a:solidFill>
                    <a:srgbClr val="3C2B32"/>
                  </a:solidFill>
                  <a:cs typeface="Verdana"/>
                </a:rPr>
                <a:t>home </a:t>
              </a:r>
              <a:r>
                <a:rPr lang="en-US" sz="2000" spc="-40" dirty="0">
                  <a:solidFill>
                    <a:srgbClr val="3C2B32"/>
                  </a:solidFill>
                  <a:cs typeface="Verdana"/>
                </a:rPr>
                <a:t>mortgages,  whites </a:t>
              </a:r>
              <a:r>
                <a:rPr lang="en-US" sz="2000" spc="-45" dirty="0">
                  <a:solidFill>
                    <a:srgbClr val="3C2B32"/>
                  </a:solidFill>
                  <a:cs typeface="Verdana"/>
                </a:rPr>
                <a:t>usually </a:t>
              </a:r>
              <a:r>
                <a:rPr lang="en-US" sz="2000" spc="-10" dirty="0">
                  <a:solidFill>
                    <a:srgbClr val="3C2B32"/>
                  </a:solidFill>
                  <a:cs typeface="Verdana"/>
                </a:rPr>
                <a:t>purchased </a:t>
              </a:r>
              <a:r>
                <a:rPr lang="en-US" sz="2000" spc="-25" dirty="0">
                  <a:solidFill>
                    <a:srgbClr val="3C2B32"/>
                  </a:solidFill>
                  <a:cs typeface="Verdana"/>
                </a:rPr>
                <a:t>homes </a:t>
              </a:r>
              <a:r>
                <a:rPr lang="en-US" sz="2000" spc="-45" dirty="0">
                  <a:solidFill>
                    <a:srgbClr val="3C2B32"/>
                  </a:solidFill>
                  <a:cs typeface="Verdana"/>
                </a:rPr>
                <a:t>in </a:t>
              </a:r>
              <a:r>
                <a:rPr lang="en-US" sz="2000" dirty="0">
                  <a:solidFill>
                    <a:srgbClr val="3C2B32"/>
                  </a:solidFill>
                  <a:cs typeface="Verdana"/>
                </a:rPr>
                <a:t>black </a:t>
              </a:r>
              <a:r>
                <a:rPr lang="en-US" sz="2000" spc="-15" dirty="0">
                  <a:solidFill>
                    <a:srgbClr val="3C2B32"/>
                  </a:solidFill>
                  <a:cs typeface="Verdana"/>
                </a:rPr>
                <a:t>neighborhoods and </a:t>
              </a:r>
              <a:r>
                <a:rPr lang="en-US" sz="2000" spc="-40" dirty="0">
                  <a:solidFill>
                    <a:srgbClr val="3C2B32"/>
                  </a:solidFill>
                  <a:cs typeface="Verdana"/>
                </a:rPr>
                <a:t>then </a:t>
              </a:r>
              <a:r>
                <a:rPr lang="en-US" sz="2000" spc="-5" dirty="0">
                  <a:solidFill>
                    <a:srgbClr val="3C2B32"/>
                  </a:solidFill>
                  <a:cs typeface="Verdana"/>
                </a:rPr>
                <a:t>sold </a:t>
              </a:r>
              <a:r>
                <a:rPr lang="en-US" sz="2000" spc="-40" dirty="0">
                  <a:solidFill>
                    <a:srgbClr val="3C2B32"/>
                  </a:solidFill>
                  <a:cs typeface="Verdana"/>
                </a:rPr>
                <a:t>“housing contracts”  to </a:t>
              </a:r>
              <a:r>
                <a:rPr lang="en-US" sz="2000" spc="-5" dirty="0">
                  <a:solidFill>
                    <a:srgbClr val="3C2B32"/>
                  </a:solidFill>
                  <a:cs typeface="Verdana"/>
                </a:rPr>
                <a:t>blacks </a:t>
              </a:r>
              <a:r>
                <a:rPr lang="en-US" sz="2000" spc="-45" dirty="0">
                  <a:solidFill>
                    <a:srgbClr val="3C2B32"/>
                  </a:solidFill>
                  <a:cs typeface="Verdana"/>
                </a:rPr>
                <a:t>who </a:t>
              </a:r>
              <a:r>
                <a:rPr lang="en-US" sz="2000" spc="-40" dirty="0">
                  <a:solidFill>
                    <a:srgbClr val="3C2B32"/>
                  </a:solidFill>
                  <a:cs typeface="Verdana"/>
                </a:rPr>
                <a:t>wanted to </a:t>
              </a:r>
              <a:r>
                <a:rPr lang="en-US" sz="2000" dirty="0">
                  <a:solidFill>
                    <a:srgbClr val="3C2B32"/>
                  </a:solidFill>
                  <a:cs typeface="Verdana"/>
                </a:rPr>
                <a:t>become </a:t>
              </a:r>
              <a:r>
                <a:rPr lang="en-US" sz="2000" spc="-50" dirty="0">
                  <a:solidFill>
                    <a:srgbClr val="3C2B32"/>
                  </a:solidFill>
                  <a:cs typeface="Verdana"/>
                </a:rPr>
                <a:t>homeowners, </a:t>
              </a:r>
              <a:r>
                <a:rPr lang="en-US" sz="2000" spc="-30" dirty="0">
                  <a:solidFill>
                    <a:srgbClr val="3C2B32"/>
                  </a:solidFill>
                  <a:cs typeface="Verdana"/>
                </a:rPr>
                <a:t>often </a:t>
              </a:r>
              <a:r>
                <a:rPr lang="en-US" sz="2000" spc="-45" dirty="0">
                  <a:solidFill>
                    <a:srgbClr val="3C2B32"/>
                  </a:solidFill>
                  <a:cs typeface="Verdana"/>
                </a:rPr>
                <a:t>for </a:t>
              </a:r>
              <a:r>
                <a:rPr lang="en-US" sz="2000" spc="-50" dirty="0">
                  <a:solidFill>
                    <a:srgbClr val="3C2B32"/>
                  </a:solidFill>
                  <a:cs typeface="Verdana"/>
                </a:rPr>
                <a:t>two </a:t>
              </a:r>
              <a:r>
                <a:rPr lang="en-US" sz="2000" spc="-40" dirty="0">
                  <a:solidFill>
                    <a:srgbClr val="3C2B32"/>
                  </a:solidFill>
                  <a:cs typeface="Verdana"/>
                </a:rPr>
                <a:t>or </a:t>
              </a:r>
              <a:r>
                <a:rPr lang="en-US" sz="2000" spc="-45" dirty="0">
                  <a:solidFill>
                    <a:srgbClr val="3C2B32"/>
                  </a:solidFill>
                  <a:cs typeface="Verdana"/>
                </a:rPr>
                <a:t>three </a:t>
              </a:r>
              <a:r>
                <a:rPr lang="en-US" sz="2000" spc="-40" dirty="0">
                  <a:solidFill>
                    <a:srgbClr val="3C2B32"/>
                  </a:solidFill>
                  <a:cs typeface="Verdana"/>
                </a:rPr>
                <a:t>times the </a:t>
              </a:r>
              <a:r>
                <a:rPr lang="en-US" sz="2000" spc="-50" dirty="0">
                  <a:solidFill>
                    <a:srgbClr val="3C2B32"/>
                  </a:solidFill>
                  <a:cs typeface="Verdana"/>
                </a:rPr>
                <a:t>amount </a:t>
              </a:r>
              <a:r>
                <a:rPr lang="en-US" sz="2000" spc="-20" dirty="0">
                  <a:solidFill>
                    <a:srgbClr val="3C2B32"/>
                  </a:solidFill>
                  <a:cs typeface="Verdana"/>
                </a:rPr>
                <a:t>of</a:t>
              </a:r>
              <a:r>
                <a:rPr lang="en-US" sz="2000" spc="-215" dirty="0">
                  <a:solidFill>
                    <a:srgbClr val="3C2B32"/>
                  </a:solidFill>
                  <a:cs typeface="Verdana"/>
                </a:rPr>
                <a:t> </a:t>
              </a:r>
              <a:r>
                <a:rPr lang="en-US" sz="2000" spc="-40" dirty="0">
                  <a:solidFill>
                    <a:srgbClr val="3C2B32"/>
                  </a:solidFill>
                  <a:cs typeface="Verdana"/>
                </a:rPr>
                <a:t>the  </a:t>
              </a:r>
              <a:r>
                <a:rPr lang="en-US" sz="2000" spc="-45" dirty="0">
                  <a:solidFill>
                    <a:srgbClr val="3C2B32"/>
                  </a:solidFill>
                  <a:cs typeface="Verdana"/>
                </a:rPr>
                <a:t>mortgage. </a:t>
              </a:r>
              <a:r>
                <a:rPr lang="en-US" sz="2000" spc="-20" dirty="0">
                  <a:solidFill>
                    <a:srgbClr val="3C2B32"/>
                  </a:solidFill>
                  <a:cs typeface="Verdana"/>
                </a:rPr>
                <a:t>These </a:t>
              </a:r>
              <a:r>
                <a:rPr lang="en-US" sz="2000" spc="-25" dirty="0">
                  <a:solidFill>
                    <a:srgbClr val="3C2B32"/>
                  </a:solidFill>
                  <a:cs typeface="Verdana"/>
                </a:rPr>
                <a:t>contracts </a:t>
              </a:r>
              <a:r>
                <a:rPr lang="en-US" sz="2000" spc="-45" dirty="0">
                  <a:solidFill>
                    <a:srgbClr val="3C2B32"/>
                  </a:solidFill>
                  <a:cs typeface="Verdana"/>
                </a:rPr>
                <a:t>only </a:t>
              </a:r>
              <a:r>
                <a:rPr lang="en-US" sz="2000" spc="-30" dirty="0">
                  <a:solidFill>
                    <a:srgbClr val="3C2B32"/>
                  </a:solidFill>
                  <a:cs typeface="Verdana"/>
                </a:rPr>
                <a:t>guaranteed </a:t>
              </a:r>
              <a:r>
                <a:rPr lang="en-US" sz="2000" dirty="0">
                  <a:solidFill>
                    <a:srgbClr val="3C2B32"/>
                  </a:solidFill>
                  <a:cs typeface="Verdana"/>
                </a:rPr>
                <a:t>black </a:t>
              </a:r>
              <a:r>
                <a:rPr lang="en-US" sz="2000" spc="-35" dirty="0">
                  <a:solidFill>
                    <a:srgbClr val="3C2B32"/>
                  </a:solidFill>
                  <a:cs typeface="Verdana"/>
                </a:rPr>
                <a:t>families </a:t>
              </a:r>
              <a:r>
                <a:rPr lang="en-US" sz="2000" spc="-40" dirty="0">
                  <a:solidFill>
                    <a:srgbClr val="3C2B32"/>
                  </a:solidFill>
                  <a:cs typeface="Verdana"/>
                </a:rPr>
                <a:t>the </a:t>
              </a:r>
              <a:r>
                <a:rPr lang="en-US" sz="2000" spc="-45" dirty="0">
                  <a:solidFill>
                    <a:srgbClr val="3C2B32"/>
                  </a:solidFill>
                  <a:cs typeface="Verdana"/>
                </a:rPr>
                <a:t>rights </a:t>
              </a:r>
              <a:r>
                <a:rPr lang="en-US" sz="2000" spc="-40" dirty="0">
                  <a:solidFill>
                    <a:srgbClr val="3C2B32"/>
                  </a:solidFill>
                  <a:cs typeface="Verdana"/>
                </a:rPr>
                <a:t>to the </a:t>
              </a:r>
              <a:r>
                <a:rPr lang="en-US" sz="2000" spc="-20" dirty="0">
                  <a:solidFill>
                    <a:srgbClr val="3C2B32"/>
                  </a:solidFill>
                  <a:cs typeface="Verdana"/>
                </a:rPr>
                <a:t>house </a:t>
              </a:r>
              <a:r>
                <a:rPr lang="en-US" sz="2000" spc="-10" dirty="0">
                  <a:solidFill>
                    <a:srgbClr val="3C2B32"/>
                  </a:solidFill>
                  <a:cs typeface="Verdana"/>
                </a:rPr>
                <a:t>AFTER </a:t>
              </a:r>
              <a:r>
                <a:rPr lang="en-US" sz="2000" spc="-35" dirty="0">
                  <a:solidFill>
                    <a:srgbClr val="3C2B32"/>
                  </a:solidFill>
                  <a:cs typeface="Verdana"/>
                </a:rPr>
                <a:t>all  </a:t>
              </a:r>
              <a:r>
                <a:rPr lang="en-US" sz="2000" spc="-40" dirty="0">
                  <a:solidFill>
                    <a:srgbClr val="3C2B32"/>
                  </a:solidFill>
                  <a:cs typeface="Verdana"/>
                </a:rPr>
                <a:t>the payments </a:t>
              </a:r>
              <a:r>
                <a:rPr lang="en-US" sz="2000" spc="-45" dirty="0">
                  <a:solidFill>
                    <a:srgbClr val="3C2B32"/>
                  </a:solidFill>
                  <a:cs typeface="Verdana"/>
                </a:rPr>
                <a:t>were </a:t>
              </a:r>
              <a:r>
                <a:rPr lang="en-US" sz="2000" spc="-35" dirty="0">
                  <a:solidFill>
                    <a:srgbClr val="3C2B32"/>
                  </a:solidFill>
                  <a:cs typeface="Verdana"/>
                </a:rPr>
                <a:t>complete. </a:t>
              </a:r>
              <a:r>
                <a:rPr lang="en-US" sz="2000" spc="-15" dirty="0">
                  <a:solidFill>
                    <a:srgbClr val="3C2B32"/>
                  </a:solidFill>
                  <a:cs typeface="Verdana"/>
                </a:rPr>
                <a:t>Missing </a:t>
              </a:r>
              <a:r>
                <a:rPr lang="en-US" sz="2000" spc="-35" dirty="0">
                  <a:solidFill>
                    <a:srgbClr val="3C2B32"/>
                  </a:solidFill>
                  <a:cs typeface="Verdana"/>
                </a:rPr>
                <a:t>even </a:t>
              </a:r>
              <a:r>
                <a:rPr lang="en-US" sz="2000" spc="-15" dirty="0">
                  <a:solidFill>
                    <a:srgbClr val="3C2B32"/>
                  </a:solidFill>
                  <a:cs typeface="Verdana"/>
                </a:rPr>
                <a:t>one </a:t>
              </a:r>
              <a:r>
                <a:rPr lang="en-US" sz="2000" spc="-60" dirty="0">
                  <a:solidFill>
                    <a:srgbClr val="3C2B32"/>
                  </a:solidFill>
                  <a:cs typeface="Verdana"/>
                </a:rPr>
                <a:t>payment, </a:t>
              </a:r>
              <a:r>
                <a:rPr lang="en-US" sz="2000" spc="-40" dirty="0">
                  <a:solidFill>
                    <a:srgbClr val="3C2B32"/>
                  </a:solidFill>
                  <a:cs typeface="Verdana"/>
                </a:rPr>
                <a:t>or </a:t>
              </a:r>
              <a:r>
                <a:rPr lang="en-US" sz="2000" spc="-10" dirty="0">
                  <a:solidFill>
                    <a:srgbClr val="3C2B32"/>
                  </a:solidFill>
                  <a:cs typeface="Verdana"/>
                </a:rPr>
                <a:t>being </a:t>
              </a:r>
              <a:r>
                <a:rPr lang="en-US" sz="2000" spc="-65" dirty="0">
                  <a:solidFill>
                    <a:srgbClr val="3C2B32"/>
                  </a:solidFill>
                  <a:cs typeface="Verdana"/>
                </a:rPr>
                <a:t>late, </a:t>
              </a:r>
              <a:r>
                <a:rPr lang="en-US" sz="2000" spc="-35" dirty="0">
                  <a:solidFill>
                    <a:srgbClr val="3C2B32"/>
                  </a:solidFill>
                  <a:cs typeface="Verdana"/>
                </a:rPr>
                <a:t>would </a:t>
              </a:r>
              <a:r>
                <a:rPr lang="en-US" sz="2000" spc="-50" dirty="0">
                  <a:solidFill>
                    <a:srgbClr val="3C2B32"/>
                  </a:solidFill>
                  <a:cs typeface="Verdana"/>
                </a:rPr>
                <a:t>result </a:t>
              </a:r>
              <a:r>
                <a:rPr lang="en-US" sz="2000" spc="-45" dirty="0">
                  <a:solidFill>
                    <a:srgbClr val="3C2B32"/>
                  </a:solidFill>
                  <a:cs typeface="Verdana"/>
                </a:rPr>
                <a:t>in </a:t>
              </a:r>
              <a:r>
                <a:rPr lang="en-US" sz="2000" spc="-40" dirty="0">
                  <a:solidFill>
                    <a:srgbClr val="3C2B32"/>
                  </a:solidFill>
                  <a:cs typeface="Verdana"/>
                </a:rPr>
                <a:t>the  </a:t>
              </a:r>
              <a:r>
                <a:rPr lang="en-US" sz="2000" dirty="0">
                  <a:solidFill>
                    <a:srgbClr val="3C2B32"/>
                  </a:solidFill>
                  <a:cs typeface="Verdana"/>
                </a:rPr>
                <a:t>black </a:t>
              </a:r>
              <a:r>
                <a:rPr lang="en-US" sz="2000" spc="-55" dirty="0">
                  <a:solidFill>
                    <a:srgbClr val="3C2B32"/>
                  </a:solidFill>
                  <a:cs typeface="Verdana"/>
                </a:rPr>
                <a:t>family </a:t>
              </a:r>
              <a:r>
                <a:rPr lang="en-US" sz="2000" spc="-20" dirty="0">
                  <a:solidFill>
                    <a:srgbClr val="3C2B32"/>
                  </a:solidFill>
                  <a:cs typeface="Verdana"/>
                </a:rPr>
                <a:t>losing </a:t>
              </a:r>
              <a:r>
                <a:rPr lang="en-US" sz="2000" spc="-50" dirty="0">
                  <a:solidFill>
                    <a:srgbClr val="3C2B32"/>
                  </a:solidFill>
                  <a:cs typeface="Verdana"/>
                </a:rPr>
                <a:t>their </a:t>
              </a:r>
              <a:r>
                <a:rPr lang="en-US" sz="2000" spc="-20" dirty="0">
                  <a:solidFill>
                    <a:srgbClr val="3C2B32"/>
                  </a:solidFill>
                  <a:cs typeface="Verdana"/>
                </a:rPr>
                <a:t>house</a:t>
              </a:r>
              <a:r>
                <a:rPr lang="en-US" sz="2000" spc="-150" dirty="0">
                  <a:solidFill>
                    <a:srgbClr val="3C2B32"/>
                  </a:solidFill>
                  <a:cs typeface="Verdana"/>
                </a:rPr>
                <a:t> </a:t>
              </a:r>
              <a:r>
                <a:rPr lang="en-US" sz="2000" spc="-60" dirty="0">
                  <a:solidFill>
                    <a:srgbClr val="3C2B32"/>
                  </a:solidFill>
                  <a:cs typeface="Verdana"/>
                </a:rPr>
                <a:t>immediately.</a:t>
              </a:r>
              <a:endParaRPr lang="en-US" sz="2000" dirty="0">
                <a:cs typeface="Verdana"/>
              </a:endParaRPr>
            </a:p>
            <a:p>
              <a:pPr marL="12700">
                <a:spcBef>
                  <a:spcPts val="1030"/>
                </a:spcBef>
              </a:pPr>
              <a:endParaRPr lang="en-US" dirty="0">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71770" y="2509880"/>
              <a:ext cx="1017270" cy="165368"/>
            </a:xfrm>
            <a:prstGeom prst="rect">
              <a:avLst/>
            </a:prstGeom>
            <a:solidFill>
              <a:srgbClr val="E5801C"/>
            </a:solidFill>
          </p:spPr>
          <p:txBody>
            <a:bodyPr vert="horz" wrap="square" lIns="0" tIns="0" rIns="0" bIns="0" rtlCol="0">
              <a:spAutoFit/>
            </a:bodyPr>
            <a:lstStyle/>
            <a:p>
              <a:pPr marL="171450">
                <a:lnSpc>
                  <a:spcPts val="1614"/>
                </a:lnSpc>
              </a:pPr>
              <a:r>
                <a:rPr sz="1600" b="1" spc="-200" dirty="0">
                  <a:solidFill>
                    <a:srgbClr val="FFFFFF"/>
                  </a:solidFill>
                  <a:latin typeface="Verdana"/>
                  <a:cs typeface="Verdana"/>
                </a:rPr>
                <a:t>ACTION</a:t>
              </a:r>
              <a:endParaRPr sz="16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681369" y="2634823"/>
              <a:ext cx="6195060" cy="2121881"/>
            </a:xfrm>
            <a:prstGeom prst="rect">
              <a:avLst/>
            </a:prstGeom>
          </p:spPr>
          <p:txBody>
            <a:bodyPr vert="horz" wrap="square" lIns="0" tIns="54610" rIns="0" bIns="0" rtlCol="0">
              <a:spAutoFit/>
            </a:bodyPr>
            <a:lstStyle/>
            <a:p>
              <a:pPr marL="12700" lvl="0">
                <a:spcBef>
                  <a:spcPts val="43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solidFill>
                  <a:prstClr val="black"/>
                </a:solidFill>
                <a:cs typeface="Verdana"/>
              </a:endParaRPr>
            </a:p>
            <a:p>
              <a:pPr marR="81280" lvl="0" indent="-200025">
                <a:lnSpc>
                  <a:spcPts val="1800"/>
                </a:lnSpc>
                <a:spcBef>
                  <a:spcPts val="600"/>
                </a:spcBef>
                <a:buSzPct val="95652"/>
                <a:buFont typeface="Verdana"/>
                <a:buChar char="•"/>
                <a:tabLst>
                  <a:tab pos="212090" algn="l"/>
                  <a:tab pos="212725" algn="l"/>
                </a:tabLst>
              </a:pPr>
              <a:r>
                <a:rPr lang="en-US" sz="2000" i="1" spc="-50" dirty="0">
                  <a:solidFill>
                    <a:srgbClr val="3C2B32"/>
                  </a:solidFill>
                  <a:cs typeface="Verdana"/>
                </a:rPr>
                <a:t>Add </a:t>
              </a:r>
              <a:r>
                <a:rPr lang="en-US" sz="2000" i="1" spc="-85" dirty="0">
                  <a:solidFill>
                    <a:srgbClr val="3C2B32"/>
                  </a:solidFill>
                  <a:cs typeface="Verdana"/>
                </a:rPr>
                <a:t>two </a:t>
              </a:r>
              <a:r>
                <a:rPr lang="en-US" sz="2000" i="1" spc="-45" dirty="0">
                  <a:solidFill>
                    <a:srgbClr val="3C2B32"/>
                  </a:solidFill>
                  <a:cs typeface="Verdana"/>
                </a:rPr>
                <a:t>land </a:t>
              </a:r>
              <a:r>
                <a:rPr lang="en-US" sz="2000" i="1" spc="-30" dirty="0">
                  <a:solidFill>
                    <a:srgbClr val="3C2B32"/>
                  </a:solidFill>
                  <a:cs typeface="Verdana"/>
                </a:rPr>
                <a:t>cards </a:t>
              </a:r>
              <a:r>
                <a:rPr lang="en-US" sz="2000" i="1" spc="-70" dirty="0">
                  <a:solidFill>
                    <a:srgbClr val="3C2B32"/>
                  </a:solidFill>
                  <a:cs typeface="Verdana"/>
                </a:rPr>
                <a:t>for </a:t>
              </a:r>
              <a:r>
                <a:rPr lang="en-US" sz="2000" i="1" spc="-35" dirty="0">
                  <a:solidFill>
                    <a:srgbClr val="3C2B32"/>
                  </a:solidFill>
                  <a:cs typeface="Verdana"/>
                </a:rPr>
                <a:t>being able </a:t>
              </a:r>
              <a:r>
                <a:rPr lang="en-US" sz="2000" i="1" spc="-65" dirty="0">
                  <a:solidFill>
                    <a:srgbClr val="3C2B32"/>
                  </a:solidFill>
                  <a:cs typeface="Verdana"/>
                </a:rPr>
                <a:t>to </a:t>
              </a:r>
              <a:r>
                <a:rPr lang="en-US" sz="2000" i="1" spc="-55" dirty="0">
                  <a:solidFill>
                    <a:srgbClr val="3C2B32"/>
                  </a:solidFill>
                  <a:cs typeface="Verdana"/>
                </a:rPr>
                <a:t>legally </a:t>
              </a:r>
              <a:r>
                <a:rPr lang="en-US" sz="2000" i="1" spc="-45" dirty="0">
                  <a:solidFill>
                    <a:srgbClr val="3C2B32"/>
                  </a:solidFill>
                  <a:cs typeface="Verdana"/>
                </a:rPr>
                <a:t>purchase </a:t>
              </a:r>
              <a:r>
                <a:rPr lang="en-US" sz="2000" i="1" spc="-60" dirty="0">
                  <a:solidFill>
                    <a:srgbClr val="3C2B32"/>
                  </a:solidFill>
                  <a:cs typeface="Verdana"/>
                </a:rPr>
                <a:t>homes </a:t>
              </a:r>
              <a:r>
                <a:rPr lang="en-US" sz="2000" i="1" spc="-75" dirty="0">
                  <a:solidFill>
                    <a:srgbClr val="3C2B32"/>
                  </a:solidFill>
                  <a:cs typeface="Verdana"/>
                </a:rPr>
                <a:t>at </a:t>
              </a:r>
              <a:r>
                <a:rPr lang="en-US" sz="2000" i="1" spc="-70" dirty="0">
                  <a:solidFill>
                    <a:srgbClr val="3C2B32"/>
                  </a:solidFill>
                  <a:cs typeface="Verdana"/>
                </a:rPr>
                <a:t>the </a:t>
              </a:r>
              <a:r>
                <a:rPr lang="en-US" sz="2000" i="1" spc="-80" dirty="0">
                  <a:solidFill>
                    <a:srgbClr val="3C2B32"/>
                  </a:solidFill>
                  <a:cs typeface="Verdana"/>
                </a:rPr>
                <a:t>market </a:t>
              </a:r>
              <a:r>
                <a:rPr lang="en-US" sz="2000" i="1" spc="-100" dirty="0">
                  <a:solidFill>
                    <a:srgbClr val="3C2B32"/>
                  </a:solidFill>
                  <a:cs typeface="Verdana"/>
                </a:rPr>
                <a:t>rate,</a:t>
              </a:r>
              <a:r>
                <a:rPr lang="en-US" sz="2000" i="1" spc="-229" dirty="0">
                  <a:solidFill>
                    <a:srgbClr val="3C2B32"/>
                  </a:solidFill>
                  <a:cs typeface="Verdana"/>
                </a:rPr>
                <a:t> </a:t>
              </a:r>
              <a:r>
                <a:rPr lang="en-US" sz="2000" i="1" spc="-45" dirty="0">
                  <a:solidFill>
                    <a:srgbClr val="3C2B32"/>
                  </a:solidFill>
                  <a:cs typeface="Verdana"/>
                </a:rPr>
                <a:t>and  </a:t>
              </a:r>
              <a:r>
                <a:rPr lang="en-US" sz="2000" i="1" spc="-20" dirty="0">
                  <a:solidFill>
                    <a:srgbClr val="3C2B32"/>
                  </a:solidFill>
                  <a:cs typeface="Verdana"/>
                </a:rPr>
                <a:t>pick </a:t>
              </a:r>
              <a:r>
                <a:rPr lang="en-US" sz="2000" i="1" spc="-50" dirty="0">
                  <a:solidFill>
                    <a:srgbClr val="3C2B32"/>
                  </a:solidFill>
                  <a:cs typeface="Verdana"/>
                </a:rPr>
                <a:t>up </a:t>
              </a:r>
              <a:r>
                <a:rPr lang="en-US" sz="2000" i="1" spc="-85" dirty="0">
                  <a:solidFill>
                    <a:srgbClr val="3C2B32"/>
                  </a:solidFill>
                  <a:cs typeface="Verdana"/>
                </a:rPr>
                <a:t>two </a:t>
              </a:r>
              <a:r>
                <a:rPr lang="en-US" sz="2000" i="1" spc="-75" dirty="0">
                  <a:solidFill>
                    <a:srgbClr val="3C2B32"/>
                  </a:solidFill>
                  <a:cs typeface="Verdana"/>
                </a:rPr>
                <a:t>money </a:t>
              </a:r>
              <a:r>
                <a:rPr lang="en-US" sz="2000" i="1" spc="-30" dirty="0">
                  <a:solidFill>
                    <a:srgbClr val="3C2B32"/>
                  </a:solidFill>
                  <a:cs typeface="Verdana"/>
                </a:rPr>
                <a:t>cards </a:t>
              </a:r>
              <a:r>
                <a:rPr lang="en-US" sz="2000" i="1" spc="-70" dirty="0">
                  <a:solidFill>
                    <a:srgbClr val="3C2B32"/>
                  </a:solidFill>
                  <a:cs typeface="Verdana"/>
                </a:rPr>
                <a:t>for the </a:t>
              </a:r>
              <a:r>
                <a:rPr lang="en-US" sz="2000" i="1" spc="-65" dirty="0">
                  <a:solidFill>
                    <a:srgbClr val="3C2B32"/>
                  </a:solidFill>
                  <a:cs typeface="Verdana"/>
                </a:rPr>
                <a:t>equity </a:t>
              </a:r>
              <a:r>
                <a:rPr lang="en-US" sz="2000" i="1" spc="-50" dirty="0">
                  <a:solidFill>
                    <a:srgbClr val="3C2B32"/>
                  </a:solidFill>
                  <a:cs typeface="Verdana"/>
                </a:rPr>
                <a:t>earned </a:t>
              </a:r>
              <a:r>
                <a:rPr lang="en-US" sz="2000" i="1" spc="-85" dirty="0">
                  <a:solidFill>
                    <a:srgbClr val="3C2B32"/>
                  </a:solidFill>
                  <a:cs typeface="Verdana"/>
                </a:rPr>
                <a:t>from</a:t>
              </a:r>
              <a:r>
                <a:rPr lang="en-US" sz="2000" i="1" spc="-170" dirty="0">
                  <a:solidFill>
                    <a:srgbClr val="3C2B32"/>
                  </a:solidFill>
                  <a:cs typeface="Verdana"/>
                </a:rPr>
                <a:t> </a:t>
              </a:r>
              <a:r>
                <a:rPr lang="en-US" sz="2000" i="1" spc="-75" dirty="0">
                  <a:solidFill>
                    <a:srgbClr val="3C2B32"/>
                  </a:solidFill>
                  <a:cs typeface="Verdana"/>
                </a:rPr>
                <a:t>homeownership.</a:t>
              </a:r>
              <a:endParaRPr lang="en-US" sz="2000" dirty="0">
                <a:solidFill>
                  <a:prstClr val="black"/>
                </a:solidFill>
                <a:cs typeface="Verdana"/>
              </a:endParaRPr>
            </a:p>
            <a:p>
              <a:pPr lvl="0">
                <a:lnSpc>
                  <a:spcPts val="1500"/>
                </a:lnSpc>
                <a:spcBef>
                  <a:spcPts val="600"/>
                </a:spcBef>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solidFill>
                  <a:prstClr val="black"/>
                </a:solidFill>
                <a:cs typeface="Verdana"/>
              </a:endParaRPr>
            </a:p>
            <a:p>
              <a:pPr marR="5080" lvl="0" indent="-199390">
                <a:lnSpc>
                  <a:spcPts val="1800"/>
                </a:lnSpc>
                <a:spcBef>
                  <a:spcPts val="600"/>
                </a:spcBef>
                <a:buSzPct val="95652"/>
                <a:buFont typeface="Verdana"/>
                <a:buChar char="•"/>
                <a:tabLst>
                  <a:tab pos="212090" algn="l"/>
                  <a:tab pos="212725" algn="l"/>
                </a:tabLst>
              </a:pPr>
              <a:r>
                <a:rPr lang="en-US" sz="2000" i="1" spc="-20" dirty="0">
                  <a:solidFill>
                    <a:srgbClr val="3C2B32"/>
                  </a:solidFill>
                  <a:cs typeface="Verdana"/>
                </a:rPr>
                <a:t>Add </a:t>
              </a:r>
              <a:r>
                <a:rPr lang="en-US" sz="2000" i="1" spc="-45" dirty="0">
                  <a:solidFill>
                    <a:srgbClr val="3C2B32"/>
                  </a:solidFill>
                  <a:cs typeface="Verdana"/>
                </a:rPr>
                <a:t>one land </a:t>
              </a:r>
              <a:r>
                <a:rPr lang="en-US" sz="2000" i="1" spc="-30" dirty="0">
                  <a:solidFill>
                    <a:srgbClr val="3C2B32"/>
                  </a:solidFill>
                  <a:cs typeface="Verdana"/>
                </a:rPr>
                <a:t>card </a:t>
              </a:r>
              <a:r>
                <a:rPr lang="en-US" sz="2000" i="1" spc="-70" dirty="0">
                  <a:solidFill>
                    <a:srgbClr val="3C2B32"/>
                  </a:solidFill>
                  <a:cs typeface="Verdana"/>
                </a:rPr>
                <a:t>for </a:t>
              </a:r>
              <a:r>
                <a:rPr lang="en-US" sz="2000" i="1" spc="-45" dirty="0">
                  <a:solidFill>
                    <a:srgbClr val="3C2B32"/>
                  </a:solidFill>
                  <a:cs typeface="Verdana"/>
                </a:rPr>
                <a:t>signing </a:t>
              </a:r>
              <a:r>
                <a:rPr lang="en-US" sz="2000" i="1" spc="-50" dirty="0">
                  <a:solidFill>
                    <a:srgbClr val="3C2B32"/>
                  </a:solidFill>
                  <a:cs typeface="Verdana"/>
                </a:rPr>
                <a:t>a </a:t>
              </a:r>
              <a:r>
                <a:rPr lang="en-US" sz="2000" i="1" spc="-55" dirty="0">
                  <a:solidFill>
                    <a:srgbClr val="3C2B32"/>
                  </a:solidFill>
                  <a:cs typeface="Verdana"/>
                </a:rPr>
                <a:t>contract </a:t>
              </a:r>
              <a:r>
                <a:rPr lang="en-US" sz="2000" i="1" spc="-70" dirty="0">
                  <a:solidFill>
                    <a:srgbClr val="3C2B32"/>
                  </a:solidFill>
                  <a:cs typeface="Verdana"/>
                </a:rPr>
                <a:t>for </a:t>
              </a:r>
              <a:r>
                <a:rPr lang="en-US" sz="2000" i="1" spc="-50" dirty="0">
                  <a:solidFill>
                    <a:srgbClr val="3C2B32"/>
                  </a:solidFill>
                  <a:cs typeface="Verdana"/>
                </a:rPr>
                <a:t>a </a:t>
              </a:r>
              <a:r>
                <a:rPr lang="en-US" sz="2000" i="1" spc="-65" dirty="0">
                  <a:solidFill>
                    <a:srgbClr val="3C2B32"/>
                  </a:solidFill>
                  <a:cs typeface="Verdana"/>
                </a:rPr>
                <a:t>home in </a:t>
              </a:r>
              <a:r>
                <a:rPr lang="en-US" sz="2000" i="1" spc="-35" dirty="0">
                  <a:solidFill>
                    <a:srgbClr val="3C2B32"/>
                  </a:solidFill>
                  <a:cs typeface="Verdana"/>
                </a:rPr>
                <a:t>hopes </a:t>
              </a:r>
              <a:r>
                <a:rPr lang="en-US" sz="2000" i="1" spc="-45" dirty="0">
                  <a:solidFill>
                    <a:srgbClr val="3C2B32"/>
                  </a:solidFill>
                  <a:cs typeface="Verdana"/>
                </a:rPr>
                <a:t>of </a:t>
              </a:r>
              <a:r>
                <a:rPr lang="en-US" sz="2000" i="1" spc="-40" dirty="0">
                  <a:solidFill>
                    <a:srgbClr val="3C2B32"/>
                  </a:solidFill>
                  <a:cs typeface="Verdana"/>
                </a:rPr>
                <a:t>becoming </a:t>
              </a:r>
              <a:r>
                <a:rPr lang="en-US" sz="2000" i="1" spc="-50" dirty="0">
                  <a:solidFill>
                    <a:srgbClr val="3C2B32"/>
                  </a:solidFill>
                  <a:cs typeface="Verdana"/>
                </a:rPr>
                <a:t>a  </a:t>
              </a:r>
              <a:r>
                <a:rPr lang="en-US" sz="2000" i="1" spc="-70" dirty="0">
                  <a:solidFill>
                    <a:srgbClr val="3C2B32"/>
                  </a:solidFill>
                  <a:cs typeface="Verdana"/>
                </a:rPr>
                <a:t>homeowner </a:t>
              </a:r>
              <a:r>
                <a:rPr lang="en-US" sz="2000" i="1" spc="-45" dirty="0">
                  <a:solidFill>
                    <a:srgbClr val="3C2B32"/>
                  </a:solidFill>
                  <a:cs typeface="Verdana"/>
                </a:rPr>
                <a:t>one </a:t>
              </a:r>
              <a:r>
                <a:rPr lang="en-US" sz="2000" i="1" spc="-110" dirty="0">
                  <a:solidFill>
                    <a:srgbClr val="3C2B32"/>
                  </a:solidFill>
                  <a:cs typeface="Verdana"/>
                </a:rPr>
                <a:t>day. </a:t>
              </a:r>
              <a:r>
                <a:rPr lang="en-US" sz="2000" i="1" spc="-65" dirty="0">
                  <a:solidFill>
                    <a:srgbClr val="3C2B32"/>
                  </a:solidFill>
                  <a:cs typeface="Verdana"/>
                </a:rPr>
                <a:t>Do </a:t>
              </a:r>
              <a:r>
                <a:rPr lang="en-US" sz="2000" i="1" spc="-70" dirty="0">
                  <a:solidFill>
                    <a:srgbClr val="3C2B32"/>
                  </a:solidFill>
                  <a:cs typeface="Verdana"/>
                </a:rPr>
                <a:t>not </a:t>
              </a:r>
              <a:r>
                <a:rPr lang="en-US" sz="2000" i="1" spc="-20" dirty="0">
                  <a:solidFill>
                    <a:srgbClr val="3C2B32"/>
                  </a:solidFill>
                  <a:cs typeface="Verdana"/>
                </a:rPr>
                <a:t>add </a:t>
              </a:r>
              <a:r>
                <a:rPr lang="en-US" sz="2000" i="1" spc="-85" dirty="0">
                  <a:solidFill>
                    <a:srgbClr val="3C2B32"/>
                  </a:solidFill>
                  <a:cs typeface="Verdana"/>
                </a:rPr>
                <a:t>any </a:t>
              </a:r>
              <a:r>
                <a:rPr lang="en-US" sz="2000" i="1" spc="-75" dirty="0">
                  <a:solidFill>
                    <a:srgbClr val="3C2B32"/>
                  </a:solidFill>
                  <a:cs typeface="Verdana"/>
                </a:rPr>
                <a:t>money </a:t>
              </a:r>
              <a:r>
                <a:rPr lang="en-US" sz="2000" i="1" spc="-30" dirty="0">
                  <a:solidFill>
                    <a:srgbClr val="3C2B32"/>
                  </a:solidFill>
                  <a:cs typeface="Verdana"/>
                </a:rPr>
                <a:t>cards </a:t>
              </a:r>
              <a:r>
                <a:rPr lang="en-US" sz="2000" i="1" spc="-25" dirty="0">
                  <a:solidFill>
                    <a:srgbClr val="3C2B32"/>
                  </a:solidFill>
                  <a:cs typeface="Verdana"/>
                </a:rPr>
                <a:t>because </a:t>
              </a:r>
              <a:r>
                <a:rPr lang="en-US" sz="2000" i="1" spc="-50" dirty="0">
                  <a:solidFill>
                    <a:srgbClr val="3C2B32"/>
                  </a:solidFill>
                  <a:cs typeface="Verdana"/>
                </a:rPr>
                <a:t>contracts </a:t>
              </a:r>
              <a:r>
                <a:rPr lang="en-US" sz="2000" i="1" spc="-40" dirty="0">
                  <a:solidFill>
                    <a:srgbClr val="3C2B32"/>
                  </a:solidFill>
                  <a:cs typeface="Verdana"/>
                </a:rPr>
                <a:t>stripped  </a:t>
              </a:r>
              <a:r>
                <a:rPr lang="en-US" sz="2000" i="1" spc="-50" dirty="0">
                  <a:solidFill>
                    <a:srgbClr val="3C2B32"/>
                  </a:solidFill>
                  <a:cs typeface="Verdana"/>
                </a:rPr>
                <a:t>additional </a:t>
              </a:r>
              <a:r>
                <a:rPr lang="en-US" sz="2000" i="1" spc="-45" dirty="0">
                  <a:solidFill>
                    <a:srgbClr val="3C2B32"/>
                  </a:solidFill>
                  <a:cs typeface="Verdana"/>
                </a:rPr>
                <a:t>income and </a:t>
              </a:r>
              <a:r>
                <a:rPr lang="en-US" sz="2000" i="1" spc="-75" dirty="0">
                  <a:solidFill>
                    <a:srgbClr val="3C2B32"/>
                  </a:solidFill>
                  <a:cs typeface="Verdana"/>
                </a:rPr>
                <a:t>wealth </a:t>
              </a:r>
              <a:r>
                <a:rPr lang="en-US" sz="2000" i="1" spc="-85" dirty="0">
                  <a:solidFill>
                    <a:srgbClr val="3C2B32"/>
                  </a:solidFill>
                  <a:cs typeface="Verdana"/>
                </a:rPr>
                <a:t>from </a:t>
              </a:r>
              <a:r>
                <a:rPr lang="en-US" sz="2000" i="1" spc="-60" dirty="0">
                  <a:solidFill>
                    <a:srgbClr val="3C2B32"/>
                  </a:solidFill>
                  <a:cs typeface="Verdana"/>
                </a:rPr>
                <a:t>several </a:t>
              </a:r>
              <a:r>
                <a:rPr lang="en-US" sz="2000" i="1" spc="-65" dirty="0">
                  <a:solidFill>
                    <a:srgbClr val="3C2B32"/>
                  </a:solidFill>
                  <a:cs typeface="Verdana"/>
                </a:rPr>
                <a:t>generations. </a:t>
              </a:r>
              <a:r>
                <a:rPr lang="en-US" sz="2000" i="1" spc="-45" dirty="0">
                  <a:solidFill>
                    <a:srgbClr val="3C2B32"/>
                  </a:solidFill>
                  <a:cs typeface="Verdana"/>
                </a:rPr>
                <a:t>Also </a:t>
              </a:r>
              <a:r>
                <a:rPr lang="en-US" sz="2000" i="1" spc="-20" dirty="0">
                  <a:solidFill>
                    <a:srgbClr val="3C2B32"/>
                  </a:solidFill>
                  <a:cs typeface="Verdana"/>
                </a:rPr>
                <a:t>add </a:t>
              </a:r>
              <a:r>
                <a:rPr lang="en-US" sz="2000" i="1" spc="-45" dirty="0">
                  <a:solidFill>
                    <a:srgbClr val="3C2B32"/>
                  </a:solidFill>
                  <a:cs typeface="Verdana"/>
                </a:rPr>
                <a:t>one </a:t>
              </a:r>
              <a:r>
                <a:rPr lang="en-US" sz="2000" i="1" spc="-55" dirty="0">
                  <a:solidFill>
                    <a:srgbClr val="3C2B32"/>
                  </a:solidFill>
                  <a:cs typeface="Verdana"/>
                </a:rPr>
                <a:t>lost</a:t>
              </a:r>
              <a:r>
                <a:rPr lang="en-US" sz="2000" i="1" spc="-245" dirty="0">
                  <a:solidFill>
                    <a:srgbClr val="3C2B32"/>
                  </a:solidFill>
                  <a:cs typeface="Verdana"/>
                </a:rPr>
                <a:t> </a:t>
              </a:r>
              <a:r>
                <a:rPr lang="en-US" sz="2000" i="1" spc="-60" dirty="0">
                  <a:solidFill>
                    <a:srgbClr val="3C2B32"/>
                  </a:solidFill>
                  <a:cs typeface="Verdana"/>
                </a:rPr>
                <a:t>opportunity </a:t>
              </a:r>
              <a:r>
                <a:rPr lang="en-US" sz="2000" i="1" spc="-30" dirty="0">
                  <a:solidFill>
                    <a:srgbClr val="3C2B32"/>
                  </a:solidFill>
                  <a:cs typeface="Verdana"/>
                </a:rPr>
                <a:t>card </a:t>
              </a:r>
              <a:r>
                <a:rPr lang="en-US" sz="2000" i="1" spc="-25" dirty="0">
                  <a:solidFill>
                    <a:srgbClr val="3C2B32"/>
                  </a:solidFill>
                  <a:cs typeface="Verdana"/>
                </a:rPr>
                <a:t>because </a:t>
              </a:r>
              <a:r>
                <a:rPr lang="en-US" sz="2000" i="1" spc="-45" dirty="0">
                  <a:solidFill>
                    <a:srgbClr val="3C2B32"/>
                  </a:solidFill>
                  <a:cs typeface="Verdana"/>
                </a:rPr>
                <a:t>of </a:t>
              </a:r>
              <a:r>
                <a:rPr lang="en-US" sz="2000" i="1" spc="-70" dirty="0">
                  <a:solidFill>
                    <a:srgbClr val="3C2B32"/>
                  </a:solidFill>
                  <a:cs typeface="Verdana"/>
                </a:rPr>
                <a:t>the </a:t>
              </a:r>
              <a:r>
                <a:rPr lang="en-US" sz="2000" i="1" spc="-60" dirty="0">
                  <a:solidFill>
                    <a:srgbClr val="3C2B32"/>
                  </a:solidFill>
                  <a:cs typeface="Verdana"/>
                </a:rPr>
                <a:t>higher </a:t>
              </a:r>
              <a:r>
                <a:rPr lang="en-US" sz="2000" i="1" spc="-70" dirty="0">
                  <a:solidFill>
                    <a:srgbClr val="3C2B32"/>
                  </a:solidFill>
                  <a:cs typeface="Verdana"/>
                </a:rPr>
                <a:t>interest </a:t>
              </a:r>
              <a:r>
                <a:rPr lang="en-US" sz="2000" i="1" spc="-30" dirty="0">
                  <a:solidFill>
                    <a:srgbClr val="3C2B32"/>
                  </a:solidFill>
                  <a:cs typeface="Verdana"/>
                </a:rPr>
                <a:t>paid    </a:t>
              </a:r>
              <a:r>
                <a:rPr lang="en-US" sz="2000" i="1" spc="-45" dirty="0">
                  <a:solidFill>
                    <a:srgbClr val="3C2B32"/>
                  </a:solidFill>
                  <a:cs typeface="Verdana"/>
                </a:rPr>
                <a:t>and </a:t>
              </a:r>
              <a:r>
                <a:rPr lang="en-US" sz="2000" i="1" spc="-35" dirty="0">
                  <a:solidFill>
                    <a:srgbClr val="3C2B32"/>
                  </a:solidFill>
                  <a:cs typeface="Verdana"/>
                </a:rPr>
                <a:t>less </a:t>
              </a:r>
              <a:r>
                <a:rPr lang="en-US" sz="2000" i="1" spc="-65" dirty="0">
                  <a:solidFill>
                    <a:srgbClr val="3C2B32"/>
                  </a:solidFill>
                  <a:cs typeface="Verdana"/>
                </a:rPr>
                <a:t>equity </a:t>
              </a:r>
              <a:r>
                <a:rPr lang="en-US" sz="2000" i="1" spc="-50" dirty="0">
                  <a:solidFill>
                    <a:srgbClr val="3C2B32"/>
                  </a:solidFill>
                  <a:cs typeface="Verdana"/>
                </a:rPr>
                <a:t>earned </a:t>
              </a:r>
              <a:r>
                <a:rPr lang="en-US" sz="2000" i="1" spc="-25" dirty="0">
                  <a:solidFill>
                    <a:srgbClr val="3C2B32"/>
                  </a:solidFill>
                  <a:cs typeface="Verdana"/>
                </a:rPr>
                <a:t>once </a:t>
              </a:r>
              <a:r>
                <a:rPr lang="en-US" sz="2000" i="1" spc="-70" dirty="0">
                  <a:solidFill>
                    <a:srgbClr val="3C2B32"/>
                  </a:solidFill>
                  <a:cs typeface="Verdana"/>
                </a:rPr>
                <a:t>the </a:t>
              </a:r>
              <a:r>
                <a:rPr lang="en-US" sz="2000" i="1" spc="-65" dirty="0">
                  <a:solidFill>
                    <a:srgbClr val="3C2B32"/>
                  </a:solidFill>
                  <a:cs typeface="Verdana"/>
                </a:rPr>
                <a:t>home </a:t>
              </a:r>
              <a:r>
                <a:rPr lang="en-US" sz="2000" i="1" spc="-70" dirty="0">
                  <a:solidFill>
                    <a:srgbClr val="3C2B32"/>
                  </a:solidFill>
                  <a:cs typeface="Verdana"/>
                </a:rPr>
                <a:t>was  </a:t>
              </a:r>
              <a:r>
                <a:rPr lang="en-US" sz="2000" i="1" spc="-60" dirty="0">
                  <a:solidFill>
                    <a:srgbClr val="3C2B32"/>
                  </a:solidFill>
                  <a:cs typeface="Verdana"/>
                </a:rPr>
                <a:t>actually</a:t>
              </a:r>
              <a:r>
                <a:rPr lang="en-US" sz="2000" i="1" spc="-75" dirty="0">
                  <a:solidFill>
                    <a:srgbClr val="3C2B32"/>
                  </a:solidFill>
                  <a:cs typeface="Verdana"/>
                </a:rPr>
                <a:t> </a:t>
              </a:r>
              <a:r>
                <a:rPr lang="en-US" sz="2000" i="1" spc="-55" dirty="0">
                  <a:solidFill>
                    <a:srgbClr val="3C2B32"/>
                  </a:solidFill>
                  <a:cs typeface="Verdana"/>
                </a:rPr>
                <a:t>purchased.</a:t>
              </a:r>
              <a:endParaRPr lang="en-US" sz="2000" dirty="0">
                <a:solidFill>
                  <a:prstClr val="black"/>
                </a:solidFill>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flipV="1">
                <a:off x="6378829" y="9138322"/>
                <a:ext cx="453390" cy="104562"/>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753761" y="9088808"/>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3079342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08EB338-8B6B-47A9-98FC-74963C1ED9EA}"/>
              </a:ext>
            </a:extLst>
          </p:cNvPr>
          <p:cNvGrpSpPr/>
          <p:nvPr/>
        </p:nvGrpSpPr>
        <p:grpSpPr>
          <a:xfrm>
            <a:off x="3743325" y="363681"/>
            <a:ext cx="4664652" cy="3055793"/>
            <a:chOff x="533400" y="5334000"/>
            <a:chExt cx="6705600" cy="4191000"/>
          </a:xfrm>
        </p:grpSpPr>
        <p:sp>
          <p:nvSpPr>
            <p:cNvPr id="3" name="object 3">
              <a:extLst>
                <a:ext uri="{FF2B5EF4-FFF2-40B4-BE49-F238E27FC236}">
                  <a16:creationId xmlns:a16="http://schemas.microsoft.com/office/drawing/2014/main" id="{BE5324D7-D703-4200-87F3-D6C5D040CDDC}"/>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4" name="object 4">
              <a:extLst>
                <a:ext uri="{FF2B5EF4-FFF2-40B4-BE49-F238E27FC236}">
                  <a16:creationId xmlns:a16="http://schemas.microsoft.com/office/drawing/2014/main" id="{D7B77D84-BE84-4DB8-969F-8A5A226AE92B}"/>
                </a:ext>
              </a:extLst>
            </p:cNvPr>
            <p:cNvSpPr txBox="1"/>
            <p:nvPr/>
          </p:nvSpPr>
          <p:spPr>
            <a:xfrm>
              <a:off x="628749" y="5396490"/>
              <a:ext cx="2760663" cy="496931"/>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Black Participants</a:t>
              </a:r>
              <a:endParaRPr sz="1909" b="1" dirty="0">
                <a:effectLst>
                  <a:outerShdw blurRad="38100" dist="38100" dir="2700000" algn="tl">
                    <a:srgbClr val="000000">
                      <a:alpha val="43137"/>
                    </a:srgbClr>
                  </a:outerShdw>
                </a:effectLst>
                <a:latin typeface="Verdana"/>
                <a:cs typeface="Verdana"/>
              </a:endParaRPr>
            </a:p>
          </p:txBody>
        </p:sp>
        <p:grpSp>
          <p:nvGrpSpPr>
            <p:cNvPr id="5" name="object 15">
              <a:extLst>
                <a:ext uri="{FF2B5EF4-FFF2-40B4-BE49-F238E27FC236}">
                  <a16:creationId xmlns:a16="http://schemas.microsoft.com/office/drawing/2014/main" id="{97304076-59BD-4752-89EF-4DE0A860693F}"/>
                </a:ext>
              </a:extLst>
            </p:cNvPr>
            <p:cNvGrpSpPr/>
            <p:nvPr/>
          </p:nvGrpSpPr>
          <p:grpSpPr>
            <a:xfrm>
              <a:off x="1557223" y="5865799"/>
              <a:ext cx="5274996" cy="3285018"/>
              <a:chOff x="1557223" y="5865799"/>
              <a:chExt cx="5274996" cy="3285018"/>
            </a:xfrm>
          </p:grpSpPr>
          <p:sp>
            <p:nvSpPr>
              <p:cNvPr id="6" name="object 16">
                <a:extLst>
                  <a:ext uri="{FF2B5EF4-FFF2-40B4-BE49-F238E27FC236}">
                    <a16:creationId xmlns:a16="http://schemas.microsoft.com/office/drawing/2014/main" id="{7967DE92-4447-4529-A41E-FBBA03936DCB}"/>
                  </a:ext>
                </a:extLst>
              </p:cNvPr>
              <p:cNvSpPr/>
              <p:nvPr/>
            </p:nvSpPr>
            <p:spPr>
              <a:xfrm>
                <a:off x="1557223" y="6239560"/>
                <a:ext cx="641515" cy="244411"/>
              </a:xfrm>
              <a:prstGeom prst="rect">
                <a:avLst/>
              </a:prstGeom>
              <a:blipFill>
                <a:blip r:embed="rId3" cstate="print"/>
                <a:stretch>
                  <a:fillRect/>
                </a:stretch>
              </a:blipFill>
            </p:spPr>
            <p:txBody>
              <a:bodyPr wrap="square" lIns="0" tIns="0" rIns="0" bIns="0" rtlCol="0"/>
              <a:lstStyle/>
              <a:p>
                <a:endParaRPr sz="1227"/>
              </a:p>
            </p:txBody>
          </p:sp>
          <p:sp>
            <p:nvSpPr>
              <p:cNvPr id="7" name="object 17">
                <a:extLst>
                  <a:ext uri="{FF2B5EF4-FFF2-40B4-BE49-F238E27FC236}">
                    <a16:creationId xmlns:a16="http://schemas.microsoft.com/office/drawing/2014/main" id="{FD435B9F-4018-4F84-8955-834E106E6B85}"/>
                  </a:ext>
                </a:extLst>
              </p:cNvPr>
              <p:cNvSpPr/>
              <p:nvPr/>
            </p:nvSpPr>
            <p:spPr>
              <a:xfrm>
                <a:off x="2026615" y="5865799"/>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endParaRPr sz="1227"/>
              </a:p>
            </p:txBody>
          </p:sp>
          <p:sp>
            <p:nvSpPr>
              <p:cNvPr id="8" name="object 18">
                <a:extLst>
                  <a:ext uri="{FF2B5EF4-FFF2-40B4-BE49-F238E27FC236}">
                    <a16:creationId xmlns:a16="http://schemas.microsoft.com/office/drawing/2014/main" id="{146D884C-7CD1-4DF1-8234-AB66921ACD62}"/>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endParaRPr sz="1227"/>
              </a:p>
            </p:txBody>
          </p:sp>
          <p:sp>
            <p:nvSpPr>
              <p:cNvPr id="9" name="object 19">
                <a:extLst>
                  <a:ext uri="{FF2B5EF4-FFF2-40B4-BE49-F238E27FC236}">
                    <a16:creationId xmlns:a16="http://schemas.microsoft.com/office/drawing/2014/main" id="{00E6EF43-4F28-4773-ACF5-F4C30B1C7EC0}"/>
                  </a:ext>
                </a:extLst>
              </p:cNvPr>
              <p:cNvSpPr/>
              <p:nvPr/>
            </p:nvSpPr>
            <p:spPr>
              <a:xfrm>
                <a:off x="6396367" y="8854969"/>
                <a:ext cx="325602" cy="295848"/>
              </a:xfrm>
              <a:prstGeom prst="rect">
                <a:avLst/>
              </a:prstGeom>
              <a:blipFill>
                <a:blip r:embed="rId4" cstate="print"/>
                <a:stretch>
                  <a:fillRect/>
                </a:stretch>
              </a:blipFill>
            </p:spPr>
            <p:txBody>
              <a:bodyPr wrap="square" lIns="0" tIns="0" rIns="0" bIns="0" rtlCol="0"/>
              <a:lstStyle/>
              <a:p>
                <a:endParaRPr sz="1227"/>
              </a:p>
            </p:txBody>
          </p:sp>
        </p:grpSp>
      </p:grpSp>
      <p:sp>
        <p:nvSpPr>
          <p:cNvPr id="11" name="object 4">
            <a:extLst>
              <a:ext uri="{FF2B5EF4-FFF2-40B4-BE49-F238E27FC236}">
                <a16:creationId xmlns:a16="http://schemas.microsoft.com/office/drawing/2014/main" id="{6DF1280B-E3A4-4945-9715-3EEA503BC97F}"/>
              </a:ext>
            </a:extLst>
          </p:cNvPr>
          <p:cNvSpPr/>
          <p:nvPr/>
        </p:nvSpPr>
        <p:spPr>
          <a:xfrm>
            <a:off x="3762375" y="3514725"/>
            <a:ext cx="4648200" cy="2979593"/>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12" name="object 4">
            <a:extLst>
              <a:ext uri="{FF2B5EF4-FFF2-40B4-BE49-F238E27FC236}">
                <a16:creationId xmlns:a16="http://schemas.microsoft.com/office/drawing/2014/main" id="{3CD6F19B-B7FE-4C88-A62E-FC65CD1AC57D}"/>
              </a:ext>
            </a:extLst>
          </p:cNvPr>
          <p:cNvSpPr txBox="1"/>
          <p:nvPr/>
        </p:nvSpPr>
        <p:spPr>
          <a:xfrm>
            <a:off x="3835979" y="3740729"/>
            <a:ext cx="1892177" cy="338817"/>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White Participants</a:t>
            </a:r>
            <a:endParaRPr sz="1909" b="1" dirty="0">
              <a:effectLst>
                <a:outerShdw blurRad="38100" dist="38100" dir="2700000" algn="tl">
                  <a:srgbClr val="000000">
                    <a:alpha val="43137"/>
                  </a:srgbClr>
                </a:outerShdw>
              </a:effectLst>
              <a:latin typeface="Verdana"/>
              <a:cs typeface="Verdana"/>
            </a:endParaRPr>
          </a:p>
        </p:txBody>
      </p:sp>
      <p:pic>
        <p:nvPicPr>
          <p:cNvPr id="13" name="Picture 12">
            <a:extLst>
              <a:ext uri="{FF2B5EF4-FFF2-40B4-BE49-F238E27FC236}">
                <a16:creationId xmlns:a16="http://schemas.microsoft.com/office/drawing/2014/main" id="{B2C15E68-6660-4901-83FE-9A8DE1B1C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3" y="2542922"/>
            <a:ext cx="1308716" cy="444212"/>
          </a:xfrm>
          <a:prstGeom prst="rect">
            <a:avLst/>
          </a:prstGeom>
        </p:spPr>
      </p:pic>
      <p:pic>
        <p:nvPicPr>
          <p:cNvPr id="14" name="Picture 13">
            <a:extLst>
              <a:ext uri="{FF2B5EF4-FFF2-40B4-BE49-F238E27FC236}">
                <a16:creationId xmlns:a16="http://schemas.microsoft.com/office/drawing/2014/main" id="{8C3AF811-A147-4E80-BEBF-1025734D5B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099" y="1535098"/>
            <a:ext cx="1308716" cy="444212"/>
          </a:xfrm>
          <a:prstGeom prst="rect">
            <a:avLst/>
          </a:prstGeom>
        </p:spPr>
      </p:pic>
      <p:pic>
        <p:nvPicPr>
          <p:cNvPr id="15" name="Picture 14">
            <a:extLst>
              <a:ext uri="{FF2B5EF4-FFF2-40B4-BE49-F238E27FC236}">
                <a16:creationId xmlns:a16="http://schemas.microsoft.com/office/drawing/2014/main" id="{9D7500AB-F44D-495D-8C68-B3C80A043F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3" y="1033798"/>
            <a:ext cx="1308716" cy="444212"/>
          </a:xfrm>
          <a:prstGeom prst="rect">
            <a:avLst/>
          </a:prstGeom>
        </p:spPr>
      </p:pic>
      <p:pic>
        <p:nvPicPr>
          <p:cNvPr id="16" name="Picture 15">
            <a:extLst>
              <a:ext uri="{FF2B5EF4-FFF2-40B4-BE49-F238E27FC236}">
                <a16:creationId xmlns:a16="http://schemas.microsoft.com/office/drawing/2014/main" id="{2B3F2114-3992-4A88-990F-6AC5C4FBF0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099" y="2053104"/>
            <a:ext cx="1308716" cy="444212"/>
          </a:xfrm>
          <a:prstGeom prst="rect">
            <a:avLst/>
          </a:prstGeom>
        </p:spPr>
      </p:pic>
      <p:pic>
        <p:nvPicPr>
          <p:cNvPr id="17" name="Picture 16">
            <a:extLst>
              <a:ext uri="{FF2B5EF4-FFF2-40B4-BE49-F238E27FC236}">
                <a16:creationId xmlns:a16="http://schemas.microsoft.com/office/drawing/2014/main" id="{E1118121-EC46-49A0-8595-EA37677151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7806" y="5951942"/>
            <a:ext cx="1219726" cy="415090"/>
          </a:xfrm>
          <a:prstGeom prst="rect">
            <a:avLst/>
          </a:prstGeom>
        </p:spPr>
      </p:pic>
      <p:pic>
        <p:nvPicPr>
          <p:cNvPr id="18" name="Picture 17">
            <a:extLst>
              <a:ext uri="{FF2B5EF4-FFF2-40B4-BE49-F238E27FC236}">
                <a16:creationId xmlns:a16="http://schemas.microsoft.com/office/drawing/2014/main" id="{F88C1BF8-0CDE-45DE-AF99-F3354E19F5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943" y="4595605"/>
            <a:ext cx="1221307" cy="403947"/>
          </a:xfrm>
          <a:prstGeom prst="rect">
            <a:avLst/>
          </a:prstGeom>
        </p:spPr>
      </p:pic>
      <p:pic>
        <p:nvPicPr>
          <p:cNvPr id="19" name="Picture 18">
            <a:extLst>
              <a:ext uri="{FF2B5EF4-FFF2-40B4-BE49-F238E27FC236}">
                <a16:creationId xmlns:a16="http://schemas.microsoft.com/office/drawing/2014/main" id="{14BF13F2-A84E-42D8-8933-7FFD8AA791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943" y="4153598"/>
            <a:ext cx="1221307" cy="403947"/>
          </a:xfrm>
          <a:prstGeom prst="rect">
            <a:avLst/>
          </a:prstGeom>
        </p:spPr>
      </p:pic>
      <p:pic>
        <p:nvPicPr>
          <p:cNvPr id="20" name="Picture 19">
            <a:extLst>
              <a:ext uri="{FF2B5EF4-FFF2-40B4-BE49-F238E27FC236}">
                <a16:creationId xmlns:a16="http://schemas.microsoft.com/office/drawing/2014/main" id="{4427B506-B150-446A-AE63-755A37575D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1716" y="5956159"/>
            <a:ext cx="1207335" cy="410873"/>
          </a:xfrm>
          <a:prstGeom prst="rect">
            <a:avLst/>
          </a:prstGeom>
        </p:spPr>
      </p:pic>
      <p:pic>
        <p:nvPicPr>
          <p:cNvPr id="21" name="Picture 20">
            <a:extLst>
              <a:ext uri="{FF2B5EF4-FFF2-40B4-BE49-F238E27FC236}">
                <a16:creationId xmlns:a16="http://schemas.microsoft.com/office/drawing/2014/main" id="{1A732704-B84C-4FB3-ABC2-05B1CFA638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1716" y="4153598"/>
            <a:ext cx="1221307" cy="403947"/>
          </a:xfrm>
          <a:prstGeom prst="rect">
            <a:avLst/>
          </a:prstGeom>
        </p:spPr>
      </p:pic>
      <p:pic>
        <p:nvPicPr>
          <p:cNvPr id="22" name="Picture 21">
            <a:extLst>
              <a:ext uri="{FF2B5EF4-FFF2-40B4-BE49-F238E27FC236}">
                <a16:creationId xmlns:a16="http://schemas.microsoft.com/office/drawing/2014/main" id="{AF64619D-8239-4D0C-B912-8CA5B35CE8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943" y="5020529"/>
            <a:ext cx="1221307" cy="403947"/>
          </a:xfrm>
          <a:prstGeom prst="rect">
            <a:avLst/>
          </a:prstGeom>
        </p:spPr>
      </p:pic>
      <p:pic>
        <p:nvPicPr>
          <p:cNvPr id="23" name="Picture 22">
            <a:extLst>
              <a:ext uri="{FF2B5EF4-FFF2-40B4-BE49-F238E27FC236}">
                <a16:creationId xmlns:a16="http://schemas.microsoft.com/office/drawing/2014/main" id="{2907C06F-6ECC-4896-9DF4-3E60574B6D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1716" y="4595603"/>
            <a:ext cx="1221307" cy="403947"/>
          </a:xfrm>
          <a:prstGeom prst="rect">
            <a:avLst/>
          </a:prstGeom>
        </p:spPr>
      </p:pic>
      <p:pic>
        <p:nvPicPr>
          <p:cNvPr id="24" name="Picture 23">
            <a:extLst>
              <a:ext uri="{FF2B5EF4-FFF2-40B4-BE49-F238E27FC236}">
                <a16:creationId xmlns:a16="http://schemas.microsoft.com/office/drawing/2014/main" id="{43354225-D56F-4494-8D9F-1581AB639E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1577" y="5470840"/>
            <a:ext cx="1219728" cy="415091"/>
          </a:xfrm>
          <a:prstGeom prst="rect">
            <a:avLst/>
          </a:prstGeom>
        </p:spPr>
      </p:pic>
      <p:pic>
        <p:nvPicPr>
          <p:cNvPr id="25" name="Picture 24">
            <a:extLst>
              <a:ext uri="{FF2B5EF4-FFF2-40B4-BE49-F238E27FC236}">
                <a16:creationId xmlns:a16="http://schemas.microsoft.com/office/drawing/2014/main" id="{A492D339-EFD7-4B16-95E4-8F831BD4F3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1571" y="5951942"/>
            <a:ext cx="1219728" cy="415090"/>
          </a:xfrm>
          <a:prstGeom prst="rect">
            <a:avLst/>
          </a:prstGeom>
        </p:spPr>
      </p:pic>
      <p:pic>
        <p:nvPicPr>
          <p:cNvPr id="26" name="Picture 25">
            <a:extLst>
              <a:ext uri="{FF2B5EF4-FFF2-40B4-BE49-F238E27FC236}">
                <a16:creationId xmlns:a16="http://schemas.microsoft.com/office/drawing/2014/main" id="{A8F1D9D4-123C-4957-91B2-1BBD1EEC76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1299" y="1544706"/>
            <a:ext cx="1305300" cy="444212"/>
          </a:xfrm>
          <a:prstGeom prst="rect">
            <a:avLst/>
          </a:prstGeom>
        </p:spPr>
      </p:pic>
      <p:pic>
        <p:nvPicPr>
          <p:cNvPr id="27" name="Picture 26">
            <a:extLst>
              <a:ext uri="{FF2B5EF4-FFF2-40B4-BE49-F238E27FC236}">
                <a16:creationId xmlns:a16="http://schemas.microsoft.com/office/drawing/2014/main" id="{857CA226-9D79-4743-B2AA-D3F17B0DE3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2636" y="1033798"/>
            <a:ext cx="1308716" cy="444212"/>
          </a:xfrm>
          <a:prstGeom prst="rect">
            <a:avLst/>
          </a:prstGeom>
        </p:spPr>
      </p:pic>
    </p:spTree>
    <p:extLst>
      <p:ext uri="{BB962C8B-B14F-4D97-AF65-F5344CB8AC3E}">
        <p14:creationId xmlns:p14="http://schemas.microsoft.com/office/powerpoint/2010/main" val="363422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4AF0EA-A1A2-4755-BBAB-C2F94B3DA2CF}"/>
              </a:ext>
            </a:extLst>
          </p:cNvPr>
          <p:cNvGrpSpPr/>
          <p:nvPr/>
        </p:nvGrpSpPr>
        <p:grpSpPr>
          <a:xfrm>
            <a:off x="2148839" y="777240"/>
            <a:ext cx="8583931" cy="5292090"/>
            <a:chOff x="518023" y="5319360"/>
            <a:chExt cx="7205709" cy="4205640"/>
          </a:xfrm>
        </p:grpSpPr>
        <p:sp>
          <p:nvSpPr>
            <p:cNvPr id="5" name="object 3">
              <a:extLst>
                <a:ext uri="{FF2B5EF4-FFF2-40B4-BE49-F238E27FC236}">
                  <a16:creationId xmlns:a16="http://schemas.microsoft.com/office/drawing/2014/main" id="{A3396348-920B-435B-B744-4561808E241E}"/>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4">
              <a:extLst>
                <a:ext uri="{FF2B5EF4-FFF2-40B4-BE49-F238E27FC236}">
                  <a16:creationId xmlns:a16="http://schemas.microsoft.com/office/drawing/2014/main" id="{923FA8EB-CF28-448E-BEA6-AD2A283A8F14}"/>
                </a:ext>
              </a:extLst>
            </p:cNvPr>
            <p:cNvSpPr txBox="1"/>
            <p:nvPr/>
          </p:nvSpPr>
          <p:spPr>
            <a:xfrm>
              <a:off x="1062912" y="6733032"/>
              <a:ext cx="5647055" cy="1723857"/>
            </a:xfrm>
            <a:prstGeom prst="rect">
              <a:avLst/>
            </a:prstGeom>
          </p:spPr>
          <p:txBody>
            <a:bodyPr vert="horz" wrap="square" lIns="0" tIns="65405" rIns="0" bIns="0" rtlCol="0">
              <a:spAutoFit/>
            </a:bodyPr>
            <a:lstStyle/>
            <a:p>
              <a:pPr marL="0" marR="0" lvl="0" indent="0" algn="ctr" defTabSz="914400" eaLnBrk="1" fontAlgn="auto" latinLnBrk="0" hangingPunct="1">
                <a:lnSpc>
                  <a:spcPct val="100000"/>
                </a:lnSpc>
                <a:spcBef>
                  <a:spcPts val="515"/>
                </a:spcBef>
                <a:spcAft>
                  <a:spcPts val="0"/>
                </a:spcAft>
                <a:buClrTx/>
                <a:buSzTx/>
                <a:buFontTx/>
                <a:buNone/>
                <a:tabLst/>
                <a:defRPr/>
              </a:pPr>
              <a:r>
                <a:rPr kumimoji="0" sz="5000" b="1" i="0" u="none" strike="noStrike" kern="0" cap="none" spc="-470" normalizeH="0" baseline="0" noProof="0" dirty="0">
                  <a:ln>
                    <a:noFill/>
                  </a:ln>
                  <a:solidFill>
                    <a:srgbClr val="E5801C"/>
                  </a:solidFill>
                  <a:effectLst/>
                  <a:uLnTx/>
                  <a:uFillTx/>
                  <a:latin typeface="Verdana"/>
                  <a:cs typeface="Verdana"/>
                </a:rPr>
                <a:t>Policy</a:t>
              </a:r>
              <a:r>
                <a:rPr kumimoji="0" sz="5000" b="1" i="0" u="none" strike="noStrike" kern="0" cap="none" spc="-180"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a:t>
              </a:r>
              <a:r>
                <a:rPr kumimoji="0" lang="en-US" sz="5000" b="1" i="0" u="none" strike="noStrike" kern="0" cap="none" spc="-1515" normalizeH="0" baseline="0" noProof="0" dirty="0">
                  <a:ln>
                    <a:noFill/>
                  </a:ln>
                  <a:solidFill>
                    <a:srgbClr val="E5801C"/>
                  </a:solidFill>
                  <a:effectLst/>
                  <a:uLnTx/>
                  <a:uFillTx/>
                  <a:latin typeface="Verdana"/>
                  <a:cs typeface="Verdana"/>
                </a:rPr>
                <a:t>    5</a:t>
              </a:r>
            </a:p>
            <a:p>
              <a:pPr lvl="0" algn="ctr">
                <a:spcBef>
                  <a:spcPts val="250"/>
                </a:spcBef>
              </a:pPr>
              <a:r>
                <a:rPr lang="en-US" sz="3000" spc="-145" dirty="0">
                  <a:solidFill>
                    <a:srgbClr val="3C2B32"/>
                  </a:solidFill>
                  <a:latin typeface="Verdana"/>
                  <a:cs typeface="Verdana"/>
                </a:rPr>
                <a:t>The </a:t>
              </a:r>
              <a:r>
                <a:rPr lang="en-US" sz="3000" spc="-90" dirty="0">
                  <a:solidFill>
                    <a:srgbClr val="3C2B32"/>
                  </a:solidFill>
                  <a:latin typeface="Verdana"/>
                  <a:cs typeface="Verdana"/>
                </a:rPr>
                <a:t>Social </a:t>
              </a:r>
              <a:r>
                <a:rPr lang="en-US" sz="3000" spc="-150" dirty="0">
                  <a:solidFill>
                    <a:srgbClr val="3C2B32"/>
                  </a:solidFill>
                  <a:latin typeface="Verdana"/>
                  <a:cs typeface="Verdana"/>
                </a:rPr>
                <a:t>Security </a:t>
              </a:r>
              <a:r>
                <a:rPr lang="en-US" sz="3000" spc="-100" dirty="0">
                  <a:solidFill>
                    <a:srgbClr val="3C2B32"/>
                  </a:solidFill>
                  <a:latin typeface="Verdana"/>
                  <a:cs typeface="Verdana"/>
                </a:rPr>
                <a:t>Act</a:t>
              </a:r>
              <a:r>
                <a:rPr lang="en-US" sz="3000" spc="-315" dirty="0">
                  <a:solidFill>
                    <a:srgbClr val="3C2B32"/>
                  </a:solidFill>
                  <a:latin typeface="Verdana"/>
                  <a:cs typeface="Verdana"/>
                </a:rPr>
                <a:t> </a:t>
              </a:r>
              <a:r>
                <a:rPr lang="en-US" sz="3000" spc="-420" dirty="0">
                  <a:solidFill>
                    <a:srgbClr val="3C2B32"/>
                  </a:solidFill>
                  <a:latin typeface="Verdana"/>
                  <a:cs typeface="Verdana"/>
                </a:rPr>
                <a:t>(1935)</a:t>
              </a:r>
              <a:endParaRPr lang="en-US" sz="3000" dirty="0">
                <a:solidFill>
                  <a:prstClr val="black"/>
                </a:solidFill>
                <a:latin typeface="Verdana"/>
                <a:cs typeface="Verdana"/>
              </a:endParaRPr>
            </a:p>
            <a:p>
              <a:pPr marL="0" marR="0" lvl="0" indent="0" algn="ctr" defTabSz="914400" eaLnBrk="1" fontAlgn="auto" latinLnBrk="0" hangingPunct="1">
                <a:lnSpc>
                  <a:spcPct val="100000"/>
                </a:lnSpc>
                <a:spcBef>
                  <a:spcPts val="515"/>
                </a:spcBef>
                <a:spcAft>
                  <a:spcPts val="0"/>
                </a:spcAft>
                <a:buClrTx/>
                <a:buSzTx/>
                <a:buFontTx/>
                <a:buNone/>
                <a:tabLst/>
                <a:defRPr/>
              </a:pPr>
              <a:endParaRPr kumimoji="0" sz="5000" b="0" i="0" u="none" strike="noStrike" kern="0" cap="none" spc="0" normalizeH="0" baseline="0" noProof="0" dirty="0">
                <a:ln>
                  <a:noFill/>
                </a:ln>
                <a:solidFill>
                  <a:prstClr val="black"/>
                </a:solidFill>
                <a:effectLst/>
                <a:uLnTx/>
                <a:uFillTx/>
                <a:latin typeface="Verdana"/>
                <a:cs typeface="Verdana"/>
              </a:endParaRPr>
            </a:p>
          </p:txBody>
        </p:sp>
        <p:sp>
          <p:nvSpPr>
            <p:cNvPr id="7" name="object 5">
              <a:extLst>
                <a:ext uri="{FF2B5EF4-FFF2-40B4-BE49-F238E27FC236}">
                  <a16:creationId xmlns:a16="http://schemas.microsoft.com/office/drawing/2014/main" id="{A27AB25E-96B3-47E0-AFE9-E152845F52C4}"/>
                </a:ext>
              </a:extLst>
            </p:cNvPr>
            <p:cNvSpPr/>
            <p:nvPr/>
          </p:nvSpPr>
          <p:spPr>
            <a:xfrm>
              <a:off x="5267261" y="7857591"/>
              <a:ext cx="1924050" cy="1629410"/>
            </a:xfrm>
            <a:custGeom>
              <a:avLst/>
              <a:gdLst/>
              <a:ahLst/>
              <a:cxnLst/>
              <a:rect l="l" t="t" r="r" b="b"/>
              <a:pathLst>
                <a:path w="1924050" h="1629409">
                  <a:moveTo>
                    <a:pt x="1923478" y="0"/>
                  </a:moveTo>
                  <a:lnTo>
                    <a:pt x="0" y="1629308"/>
                  </a:lnTo>
                  <a:lnTo>
                    <a:pt x="1923478" y="1629308"/>
                  </a:lnTo>
                  <a:lnTo>
                    <a:pt x="1923478" y="0"/>
                  </a:lnTo>
                  <a:close/>
                </a:path>
              </a:pathLst>
            </a:custGeom>
            <a:solidFill>
              <a:srgbClr val="E5801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 name="object 14">
              <a:extLst>
                <a:ext uri="{FF2B5EF4-FFF2-40B4-BE49-F238E27FC236}">
                  <a16:creationId xmlns:a16="http://schemas.microsoft.com/office/drawing/2014/main" id="{ACAD6BAC-2BB7-43EB-A3EA-F35ABFAA2EE2}"/>
                </a:ext>
              </a:extLst>
            </p:cNvPr>
            <p:cNvSpPr/>
            <p:nvPr/>
          </p:nvSpPr>
          <p:spPr>
            <a:xfrm>
              <a:off x="518023" y="5367088"/>
              <a:ext cx="2244648" cy="1899462"/>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9" name="object 15">
              <a:extLst>
                <a:ext uri="{FF2B5EF4-FFF2-40B4-BE49-F238E27FC236}">
                  <a16:creationId xmlns:a16="http://schemas.microsoft.com/office/drawing/2014/main" id="{C9C54F1F-2D80-4A46-A750-7A561FE9E8A5}"/>
                </a:ext>
              </a:extLst>
            </p:cNvPr>
            <p:cNvGrpSpPr/>
            <p:nvPr/>
          </p:nvGrpSpPr>
          <p:grpSpPr>
            <a:xfrm>
              <a:off x="1618046" y="5319360"/>
              <a:ext cx="6105686" cy="4124135"/>
              <a:chOff x="1618046" y="5319360"/>
              <a:chExt cx="6105686" cy="4124135"/>
            </a:xfrm>
          </p:grpSpPr>
          <p:sp>
            <p:nvSpPr>
              <p:cNvPr id="10" name="object 16">
                <a:extLst>
                  <a:ext uri="{FF2B5EF4-FFF2-40B4-BE49-F238E27FC236}">
                    <a16:creationId xmlns:a16="http://schemas.microsoft.com/office/drawing/2014/main" id="{E2890FEE-B065-4BDC-A554-DD570E0BF3EE}"/>
                  </a:ext>
                </a:extLst>
              </p:cNvPr>
              <p:cNvSpPr/>
              <p:nvPr/>
            </p:nvSpPr>
            <p:spPr>
              <a:xfrm>
                <a:off x="1618046" y="6348849"/>
                <a:ext cx="641515" cy="244411"/>
              </a:xfrm>
              <a:prstGeom prst="rect">
                <a:avLst/>
              </a:prstGeom>
              <a:blipFill>
                <a:blip r:embed="rId4" cstate="print"/>
                <a:stretch>
                  <a:fillRect/>
                </a:stretch>
              </a:blip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 name="object 17">
                <a:extLst>
                  <a:ext uri="{FF2B5EF4-FFF2-40B4-BE49-F238E27FC236}">
                    <a16:creationId xmlns:a16="http://schemas.microsoft.com/office/drawing/2014/main" id="{C2D1648B-6131-4D43-BA92-6E5189920181}"/>
                  </a:ext>
                </a:extLst>
              </p:cNvPr>
              <p:cNvSpPr/>
              <p:nvPr/>
            </p:nvSpPr>
            <p:spPr>
              <a:xfrm>
                <a:off x="7683184" y="5319360"/>
                <a:ext cx="40548" cy="42761"/>
              </a:xfrm>
              <a:custGeom>
                <a:avLst/>
                <a:gdLst/>
                <a:ahLst/>
                <a:cxnLst/>
                <a:rect l="l" t="t" r="r" b="b"/>
                <a:pathLst>
                  <a:path w="64769" h="55245">
                    <a:moveTo>
                      <a:pt x="0" y="54749"/>
                    </a:moveTo>
                    <a:lnTo>
                      <a:pt x="64693" y="54749"/>
                    </a:lnTo>
                    <a:lnTo>
                      <a:pt x="64693" y="0"/>
                    </a:lnTo>
                    <a:lnTo>
                      <a:pt x="0" y="54749"/>
                    </a:lnTo>
                    <a:close/>
                  </a:path>
                </a:pathLst>
              </a:custGeom>
              <a:solidFill>
                <a:schemeClr val="bg1"/>
              </a:solidFill>
              <a:ln w="3175">
                <a:solidFill>
                  <a:schemeClr val="bg1"/>
                </a:solidFill>
              </a:ln>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sp>
            <p:nvSpPr>
              <p:cNvPr id="12" name="object 18">
                <a:extLst>
                  <a:ext uri="{FF2B5EF4-FFF2-40B4-BE49-F238E27FC236}">
                    <a16:creationId xmlns:a16="http://schemas.microsoft.com/office/drawing/2014/main" id="{BB39BAEC-7D59-41E4-8F42-FEA2F6273C53}"/>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object 19">
                <a:extLst>
                  <a:ext uri="{FF2B5EF4-FFF2-40B4-BE49-F238E27FC236}">
                    <a16:creationId xmlns:a16="http://schemas.microsoft.com/office/drawing/2014/main" id="{18B6CFCD-E062-45D1-80C2-A76DF361F6ED}"/>
                  </a:ext>
                </a:extLst>
              </p:cNvPr>
              <p:cNvSpPr/>
              <p:nvPr/>
            </p:nvSpPr>
            <p:spPr>
              <a:xfrm>
                <a:off x="6396367" y="8854969"/>
                <a:ext cx="325602" cy="295848"/>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20">
                <a:extLst>
                  <a:ext uri="{FF2B5EF4-FFF2-40B4-BE49-F238E27FC236}">
                    <a16:creationId xmlns:a16="http://schemas.microsoft.com/office/drawing/2014/main" id="{EB44CF9C-5DA5-4230-8B34-E106D0CC82B4}"/>
                  </a:ext>
                </a:extLst>
              </p:cNvPr>
              <p:cNvSpPr/>
              <p:nvPr/>
            </p:nvSpPr>
            <p:spPr>
              <a:xfrm>
                <a:off x="6065215" y="9249012"/>
                <a:ext cx="1078534" cy="194483"/>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1672623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7978" y="720542"/>
            <a:ext cx="7475621" cy="4924830"/>
            <a:chOff x="671770" y="540122"/>
            <a:chExt cx="6389370" cy="3969165"/>
          </a:xfrm>
        </p:grpSpPr>
        <p:sp>
          <p:nvSpPr>
            <p:cNvPr id="5" name="object 5">
              <a:extLst>
                <a:ext uri="{FF2B5EF4-FFF2-40B4-BE49-F238E27FC236}">
                  <a16:creationId xmlns:a16="http://schemas.microsoft.com/office/drawing/2014/main" id="{CA2BF1CF-C39F-462D-85E9-1E87BDB47E7A}"/>
                </a:ext>
              </a:extLst>
            </p:cNvPr>
            <p:cNvSpPr txBox="1"/>
            <p:nvPr/>
          </p:nvSpPr>
          <p:spPr>
            <a:xfrm>
              <a:off x="671770" y="540122"/>
              <a:ext cx="6389370" cy="2049533"/>
            </a:xfrm>
            <a:prstGeom prst="rect">
              <a:avLst/>
            </a:prstGeom>
          </p:spPr>
          <p:txBody>
            <a:bodyPr vert="horz" wrap="square" lIns="0" tIns="130810" rIns="0" bIns="0" rtlCol="0">
              <a:spAutoFit/>
            </a:bodyPr>
            <a:lstStyle/>
            <a:p>
              <a:pPr marL="12700">
                <a:spcBef>
                  <a:spcPts val="1030"/>
                </a:spcBef>
              </a:pPr>
              <a:r>
                <a:rPr lang="en-US" sz="2400" spc="-40" dirty="0">
                  <a:solidFill>
                    <a:srgbClr val="E5801C"/>
                  </a:solidFill>
                  <a:latin typeface="Trebuchet MS" panose="020B0603020202020204" pitchFamily="34" charset="0"/>
                  <a:cs typeface="Trebuchet MS"/>
                </a:rPr>
                <a:t>Policy </a:t>
              </a:r>
              <a:r>
                <a:rPr lang="en-US" sz="2400" spc="-25" dirty="0">
                  <a:solidFill>
                    <a:srgbClr val="E5801C"/>
                  </a:solidFill>
                  <a:latin typeface="Trebuchet MS" panose="020B0603020202020204" pitchFamily="34" charset="0"/>
                  <a:cs typeface="Trebuchet MS"/>
                </a:rPr>
                <a:t>#5 </a:t>
              </a:r>
              <a:r>
                <a:rPr lang="en-US" sz="2400" b="1" spc="-215" dirty="0">
                  <a:solidFill>
                    <a:srgbClr val="E5801C"/>
                  </a:solidFill>
                  <a:latin typeface="Trebuchet MS" panose="020B0603020202020204" pitchFamily="34" charset="0"/>
                  <a:cs typeface="Verdana"/>
                </a:rPr>
                <a:t>The </a:t>
              </a:r>
              <a:r>
                <a:rPr lang="en-US" sz="2400" b="1" spc="-135" dirty="0">
                  <a:solidFill>
                    <a:srgbClr val="E5801C"/>
                  </a:solidFill>
                  <a:latin typeface="Trebuchet MS" panose="020B0603020202020204" pitchFamily="34" charset="0"/>
                  <a:cs typeface="Verdana"/>
                </a:rPr>
                <a:t>Social </a:t>
              </a:r>
              <a:r>
                <a:rPr lang="en-US" sz="2400" b="1" spc="-175" dirty="0">
                  <a:solidFill>
                    <a:srgbClr val="E5801C"/>
                  </a:solidFill>
                  <a:latin typeface="Trebuchet MS" panose="020B0603020202020204" pitchFamily="34" charset="0"/>
                  <a:cs typeface="Verdana"/>
                </a:rPr>
                <a:t>Security </a:t>
              </a:r>
              <a:r>
                <a:rPr lang="en-US" sz="2400" b="1" spc="-160" dirty="0">
                  <a:solidFill>
                    <a:srgbClr val="E5801C"/>
                  </a:solidFill>
                  <a:latin typeface="Trebuchet MS" panose="020B0603020202020204" pitchFamily="34" charset="0"/>
                  <a:cs typeface="Verdana"/>
                </a:rPr>
                <a:t>Act</a:t>
              </a:r>
              <a:endParaRPr lang="en-US" sz="2400" dirty="0">
                <a:latin typeface="Trebuchet MS" panose="020B0603020202020204" pitchFamily="34" charset="0"/>
                <a:cs typeface="Verdana"/>
              </a:endParaRPr>
            </a:p>
            <a:p>
              <a:pPr marL="12700" marR="5080">
                <a:lnSpc>
                  <a:spcPts val="2000"/>
                </a:lnSpc>
                <a:spcBef>
                  <a:spcPts val="690"/>
                </a:spcBef>
              </a:pPr>
              <a:r>
                <a:rPr lang="en-US" sz="2000" spc="-40" dirty="0">
                  <a:solidFill>
                    <a:srgbClr val="3C2B32"/>
                  </a:solidFill>
                  <a:cs typeface="Verdana"/>
                </a:rPr>
                <a:t>This </a:t>
              </a:r>
              <a:r>
                <a:rPr lang="en-US" sz="2000" spc="-15" dirty="0">
                  <a:solidFill>
                    <a:srgbClr val="3C2B32"/>
                  </a:solidFill>
                  <a:cs typeface="Verdana"/>
                </a:rPr>
                <a:t>act excluded </a:t>
              </a:r>
              <a:r>
                <a:rPr lang="en-US" sz="2000" spc="-55" dirty="0">
                  <a:solidFill>
                    <a:srgbClr val="3C2B32"/>
                  </a:solidFill>
                  <a:cs typeface="Verdana"/>
                </a:rPr>
                <a:t>farmworkers </a:t>
              </a:r>
              <a:r>
                <a:rPr lang="en-US" sz="2000" spc="-15" dirty="0">
                  <a:solidFill>
                    <a:srgbClr val="3C2B32"/>
                  </a:solidFill>
                  <a:cs typeface="Verdana"/>
                </a:rPr>
                <a:t>and domestic </a:t>
              </a:r>
              <a:r>
                <a:rPr lang="en-US" sz="2000" spc="-65" dirty="0">
                  <a:solidFill>
                    <a:srgbClr val="3C2B32"/>
                  </a:solidFill>
                  <a:cs typeface="Verdana"/>
                </a:rPr>
                <a:t>workers, </a:t>
              </a:r>
              <a:r>
                <a:rPr lang="en-US" sz="2000" spc="-45" dirty="0">
                  <a:solidFill>
                    <a:srgbClr val="3C2B32"/>
                  </a:solidFill>
                  <a:cs typeface="Verdana"/>
                </a:rPr>
                <a:t>who were </a:t>
              </a:r>
              <a:r>
                <a:rPr lang="en-US" sz="2000" spc="-40" dirty="0">
                  <a:solidFill>
                    <a:srgbClr val="3C2B32"/>
                  </a:solidFill>
                  <a:cs typeface="Verdana"/>
                </a:rPr>
                <a:t>predominantly </a:t>
              </a:r>
              <a:r>
                <a:rPr lang="en-US" sz="2000" spc="-30" dirty="0">
                  <a:solidFill>
                    <a:srgbClr val="3C2B32"/>
                  </a:solidFill>
                  <a:cs typeface="Verdana"/>
                </a:rPr>
                <a:t>Black, </a:t>
              </a:r>
              <a:r>
                <a:rPr lang="en-US" sz="2000" spc="-55" dirty="0">
                  <a:solidFill>
                    <a:srgbClr val="3C2B32"/>
                  </a:solidFill>
                  <a:cs typeface="Verdana"/>
                </a:rPr>
                <a:t>from  </a:t>
              </a:r>
              <a:r>
                <a:rPr lang="en-US" sz="2000" spc="-25" dirty="0">
                  <a:solidFill>
                    <a:srgbClr val="3C2B32"/>
                  </a:solidFill>
                  <a:cs typeface="Verdana"/>
                </a:rPr>
                <a:t>receiving </a:t>
              </a:r>
              <a:r>
                <a:rPr lang="en-US" sz="2000" spc="-5" dirty="0">
                  <a:solidFill>
                    <a:srgbClr val="3C2B32"/>
                  </a:solidFill>
                  <a:cs typeface="Verdana"/>
                </a:rPr>
                <a:t>old </a:t>
              </a:r>
              <a:r>
                <a:rPr lang="en-US" sz="2000" dirty="0">
                  <a:solidFill>
                    <a:srgbClr val="3C2B32"/>
                  </a:solidFill>
                  <a:cs typeface="Verdana"/>
                </a:rPr>
                <a:t>age </a:t>
              </a:r>
              <a:r>
                <a:rPr lang="en-US" sz="2000" spc="-15" dirty="0">
                  <a:solidFill>
                    <a:srgbClr val="3C2B32"/>
                  </a:solidFill>
                  <a:cs typeface="Verdana"/>
                </a:rPr>
                <a:t>and </a:t>
              </a:r>
              <a:r>
                <a:rPr lang="en-US" sz="2000" spc="-40" dirty="0">
                  <a:solidFill>
                    <a:srgbClr val="3C2B32"/>
                  </a:solidFill>
                  <a:cs typeface="Verdana"/>
                </a:rPr>
                <a:t>unemployment </a:t>
              </a:r>
              <a:r>
                <a:rPr lang="en-US" sz="2000" spc="-45" dirty="0">
                  <a:solidFill>
                    <a:srgbClr val="3C2B32"/>
                  </a:solidFill>
                  <a:cs typeface="Verdana"/>
                </a:rPr>
                <a:t>insurance. </a:t>
              </a:r>
              <a:r>
                <a:rPr lang="en-US" sz="2000" spc="-40" dirty="0">
                  <a:solidFill>
                    <a:srgbClr val="3C2B32"/>
                  </a:solidFill>
                  <a:cs typeface="Verdana"/>
                </a:rPr>
                <a:t>Although </a:t>
              </a:r>
              <a:r>
                <a:rPr lang="en-US" sz="2000" spc="-20" dirty="0">
                  <a:solidFill>
                    <a:srgbClr val="3C2B32"/>
                  </a:solidFill>
                  <a:cs typeface="Verdana"/>
                </a:rPr>
                <a:t>Social </a:t>
              </a:r>
              <a:r>
                <a:rPr lang="en-US" sz="2000" spc="-40" dirty="0">
                  <a:solidFill>
                    <a:srgbClr val="3C2B32"/>
                  </a:solidFill>
                  <a:cs typeface="Verdana"/>
                </a:rPr>
                <a:t>Security was </a:t>
              </a:r>
              <a:r>
                <a:rPr lang="en-US" sz="2000" spc="-50" dirty="0">
                  <a:solidFill>
                    <a:srgbClr val="3C2B32"/>
                  </a:solidFill>
                  <a:cs typeface="Verdana"/>
                </a:rPr>
                <a:t>meant </a:t>
              </a:r>
              <a:r>
                <a:rPr lang="en-US" sz="2000" spc="-40" dirty="0">
                  <a:solidFill>
                    <a:srgbClr val="3C2B32"/>
                  </a:solidFill>
                  <a:cs typeface="Verdana"/>
                </a:rPr>
                <a:t>to</a:t>
              </a:r>
              <a:r>
                <a:rPr lang="en-US" sz="2000" spc="-254" dirty="0">
                  <a:solidFill>
                    <a:srgbClr val="3C2B32"/>
                  </a:solidFill>
                  <a:cs typeface="Verdana"/>
                </a:rPr>
                <a:t> </a:t>
              </a:r>
              <a:r>
                <a:rPr lang="en-US" sz="2000" spc="-20" dirty="0">
                  <a:solidFill>
                    <a:srgbClr val="3C2B32"/>
                  </a:solidFill>
                  <a:cs typeface="Verdana"/>
                </a:rPr>
                <a:t>help  </a:t>
              </a:r>
              <a:r>
                <a:rPr lang="en-US" sz="2000" spc="-25" dirty="0">
                  <a:solidFill>
                    <a:srgbClr val="3C2B32"/>
                  </a:solidFill>
                  <a:cs typeface="Verdana"/>
                </a:rPr>
                <a:t>those </a:t>
              </a:r>
              <a:r>
                <a:rPr lang="en-US" sz="2000" spc="-20" dirty="0">
                  <a:solidFill>
                    <a:srgbClr val="3C2B32"/>
                  </a:solidFill>
                  <a:cs typeface="Verdana"/>
                </a:rPr>
                <a:t>affected </a:t>
              </a:r>
              <a:r>
                <a:rPr lang="en-US" sz="2000" spc="-40" dirty="0">
                  <a:solidFill>
                    <a:srgbClr val="3C2B32"/>
                  </a:solidFill>
                  <a:cs typeface="Verdana"/>
                </a:rPr>
                <a:t>by the </a:t>
              </a:r>
              <a:r>
                <a:rPr lang="en-US" sz="2000" spc="-35" dirty="0">
                  <a:solidFill>
                    <a:srgbClr val="3C2B32"/>
                  </a:solidFill>
                  <a:cs typeface="Verdana"/>
                </a:rPr>
                <a:t>Great Depression, </a:t>
              </a:r>
              <a:r>
                <a:rPr lang="en-US" sz="2000" spc="-15" dirty="0">
                  <a:solidFill>
                    <a:srgbClr val="3C2B32"/>
                  </a:solidFill>
                  <a:cs typeface="Verdana"/>
                </a:rPr>
                <a:t>and </a:t>
              </a:r>
              <a:r>
                <a:rPr lang="en-US" sz="2000" spc="-30" dirty="0">
                  <a:solidFill>
                    <a:srgbClr val="3C2B32"/>
                  </a:solidFill>
                  <a:cs typeface="Verdana"/>
                </a:rPr>
                <a:t>African </a:t>
              </a:r>
              <a:r>
                <a:rPr lang="en-US" sz="2000" spc="-25" dirty="0">
                  <a:solidFill>
                    <a:srgbClr val="3C2B32"/>
                  </a:solidFill>
                  <a:cs typeface="Verdana"/>
                </a:rPr>
                <a:t>Americans </a:t>
              </a:r>
              <a:r>
                <a:rPr lang="en-US" sz="2000" spc="-45" dirty="0">
                  <a:solidFill>
                    <a:srgbClr val="3C2B32"/>
                  </a:solidFill>
                  <a:cs typeface="Verdana"/>
                </a:rPr>
                <a:t>were </a:t>
              </a:r>
              <a:r>
                <a:rPr lang="en-US" sz="2000" spc="-25" dirty="0">
                  <a:solidFill>
                    <a:srgbClr val="3C2B32"/>
                  </a:solidFill>
                  <a:cs typeface="Verdana"/>
                </a:rPr>
                <a:t>twice </a:t>
              </a:r>
              <a:r>
                <a:rPr lang="en-US" sz="2000" spc="-10" dirty="0">
                  <a:solidFill>
                    <a:srgbClr val="3C2B32"/>
                  </a:solidFill>
                  <a:cs typeface="Verdana"/>
                </a:rPr>
                <a:t>as </a:t>
              </a:r>
              <a:r>
                <a:rPr lang="en-US" sz="2000" spc="-45" dirty="0">
                  <a:solidFill>
                    <a:srgbClr val="3C2B32"/>
                  </a:solidFill>
                  <a:cs typeface="Verdana"/>
                </a:rPr>
                <a:t>likely </a:t>
              </a:r>
              <a:r>
                <a:rPr lang="en-US" sz="2000" spc="-10" dirty="0">
                  <a:solidFill>
                    <a:srgbClr val="3C2B32"/>
                  </a:solidFill>
                  <a:cs typeface="Verdana"/>
                </a:rPr>
                <a:t>as </a:t>
              </a:r>
              <a:r>
                <a:rPr lang="en-US" sz="2000" spc="-40" dirty="0">
                  <a:solidFill>
                    <a:srgbClr val="3C2B32"/>
                  </a:solidFill>
                  <a:cs typeface="Verdana"/>
                </a:rPr>
                <a:t>the  </a:t>
              </a:r>
              <a:r>
                <a:rPr lang="en-US" sz="2000" spc="-60" dirty="0">
                  <a:solidFill>
                    <a:srgbClr val="3C2B32"/>
                  </a:solidFill>
                  <a:cs typeface="Verdana"/>
                </a:rPr>
                <a:t>“average” </a:t>
              </a:r>
              <a:r>
                <a:rPr lang="en-US" sz="2000" spc="-30" dirty="0">
                  <a:solidFill>
                    <a:srgbClr val="3C2B32"/>
                  </a:solidFill>
                  <a:cs typeface="Verdana"/>
                </a:rPr>
                <a:t>American </a:t>
              </a:r>
              <a:r>
                <a:rPr lang="en-US" sz="2000" spc="-55" dirty="0">
                  <a:solidFill>
                    <a:srgbClr val="3C2B32"/>
                  </a:solidFill>
                  <a:cs typeface="Verdana"/>
                </a:rPr>
                <a:t>family </a:t>
              </a:r>
              <a:r>
                <a:rPr lang="en-US" sz="2000" spc="-40" dirty="0">
                  <a:solidFill>
                    <a:srgbClr val="3C2B32"/>
                  </a:solidFill>
                  <a:cs typeface="Verdana"/>
                </a:rPr>
                <a:t>to </a:t>
              </a:r>
              <a:r>
                <a:rPr lang="en-US" sz="2000" dirty="0">
                  <a:solidFill>
                    <a:srgbClr val="3C2B32"/>
                  </a:solidFill>
                  <a:cs typeface="Verdana"/>
                </a:rPr>
                <a:t>face </a:t>
              </a:r>
              <a:r>
                <a:rPr lang="en-US" sz="2000" spc="-35" dirty="0">
                  <a:solidFill>
                    <a:srgbClr val="3C2B32"/>
                  </a:solidFill>
                  <a:cs typeface="Verdana"/>
                </a:rPr>
                <a:t>hunger during </a:t>
              </a:r>
              <a:r>
                <a:rPr lang="en-US" sz="2000" spc="-45" dirty="0">
                  <a:solidFill>
                    <a:srgbClr val="3C2B32"/>
                  </a:solidFill>
                  <a:cs typeface="Verdana"/>
                </a:rPr>
                <a:t>this </a:t>
              </a:r>
              <a:r>
                <a:rPr lang="en-US" sz="2000" spc="-75" dirty="0">
                  <a:solidFill>
                    <a:srgbClr val="3C2B32"/>
                  </a:solidFill>
                  <a:cs typeface="Verdana"/>
                </a:rPr>
                <a:t>time, </a:t>
              </a:r>
              <a:r>
                <a:rPr lang="en-US" sz="2000" spc="-70" dirty="0">
                  <a:solidFill>
                    <a:srgbClr val="3C2B32"/>
                  </a:solidFill>
                  <a:cs typeface="Verdana"/>
                </a:rPr>
                <a:t>65 </a:t>
              </a:r>
              <a:r>
                <a:rPr lang="en-US" sz="2000" spc="-20" dirty="0">
                  <a:solidFill>
                    <a:srgbClr val="3C2B32"/>
                  </a:solidFill>
                  <a:cs typeface="Verdana"/>
                </a:rPr>
                <a:t>percent of </a:t>
              </a:r>
              <a:r>
                <a:rPr lang="en-US" sz="2000" spc="-30" dirty="0">
                  <a:solidFill>
                    <a:srgbClr val="3C2B32"/>
                  </a:solidFill>
                  <a:cs typeface="Verdana"/>
                </a:rPr>
                <a:t>African </a:t>
              </a:r>
              <a:r>
                <a:rPr lang="en-US" sz="2000" spc="-25" dirty="0">
                  <a:solidFill>
                    <a:srgbClr val="3C2B32"/>
                  </a:solidFill>
                  <a:cs typeface="Verdana"/>
                </a:rPr>
                <a:t>Americans  </a:t>
              </a:r>
              <a:r>
                <a:rPr lang="en-US" sz="2000" spc="-45" dirty="0">
                  <a:solidFill>
                    <a:srgbClr val="3C2B32"/>
                  </a:solidFill>
                  <a:cs typeface="Verdana"/>
                </a:rPr>
                <a:t>were </a:t>
              </a:r>
              <a:r>
                <a:rPr lang="en-US" sz="2000" spc="-20" dirty="0">
                  <a:solidFill>
                    <a:srgbClr val="3C2B32"/>
                  </a:solidFill>
                  <a:cs typeface="Verdana"/>
                </a:rPr>
                <a:t>ineligible </a:t>
              </a:r>
              <a:r>
                <a:rPr lang="en-US" sz="2000" spc="-40" dirty="0">
                  <a:solidFill>
                    <a:srgbClr val="3C2B32"/>
                  </a:solidFill>
                  <a:cs typeface="Verdana"/>
                </a:rPr>
                <a:t>to </a:t>
              </a:r>
              <a:r>
                <a:rPr lang="en-US" sz="2000" spc="-25" dirty="0">
                  <a:solidFill>
                    <a:srgbClr val="3C2B32"/>
                  </a:solidFill>
                  <a:cs typeface="Verdana"/>
                </a:rPr>
                <a:t>receive </a:t>
              </a:r>
              <a:r>
                <a:rPr lang="en-US" sz="2000" spc="-20" dirty="0">
                  <a:solidFill>
                    <a:srgbClr val="3C2B32"/>
                  </a:solidFill>
                  <a:cs typeface="Verdana"/>
                </a:rPr>
                <a:t>Social</a:t>
              </a:r>
              <a:r>
                <a:rPr lang="en-US" sz="2000" spc="-150" dirty="0">
                  <a:solidFill>
                    <a:srgbClr val="3C2B32"/>
                  </a:solidFill>
                  <a:cs typeface="Verdana"/>
                </a:rPr>
                <a:t> </a:t>
              </a:r>
              <a:r>
                <a:rPr lang="en-US" sz="2000" spc="-65" dirty="0">
                  <a:solidFill>
                    <a:srgbClr val="3C2B32"/>
                  </a:solidFill>
                  <a:cs typeface="Verdana"/>
                </a:rPr>
                <a:t>Security.</a:t>
              </a:r>
              <a:endParaRPr lang="en-US" sz="2000" dirty="0">
                <a:cs typeface="Verdana"/>
              </a:endParaRPr>
            </a:p>
            <a:p>
              <a:pPr marL="12700">
                <a:spcBef>
                  <a:spcPts val="1030"/>
                </a:spcBef>
              </a:pPr>
              <a:endParaRPr sz="1850" dirty="0">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79911" y="2405478"/>
              <a:ext cx="1017270" cy="165368"/>
            </a:xfrm>
            <a:prstGeom prst="rect">
              <a:avLst/>
            </a:prstGeom>
            <a:solidFill>
              <a:srgbClr val="E5801C"/>
            </a:solidFill>
          </p:spPr>
          <p:txBody>
            <a:bodyPr vert="horz" wrap="square" lIns="0" tIns="0" rIns="0" bIns="0" rtlCol="0">
              <a:spAutoFit/>
            </a:bodyPr>
            <a:lstStyle/>
            <a:p>
              <a:pPr marL="171450">
                <a:lnSpc>
                  <a:spcPts val="1614"/>
                </a:lnSpc>
              </a:pPr>
              <a:r>
                <a:rPr sz="1600" b="1" spc="-200" dirty="0">
                  <a:solidFill>
                    <a:srgbClr val="FFFFFF"/>
                  </a:solidFill>
                  <a:latin typeface="Verdana"/>
                  <a:cs typeface="Verdana"/>
                </a:rPr>
                <a:t>ACTION</a:t>
              </a:r>
              <a:endParaRPr sz="16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722074" y="2728478"/>
              <a:ext cx="6195060" cy="1780809"/>
            </a:xfrm>
            <a:prstGeom prst="rect">
              <a:avLst/>
            </a:prstGeom>
          </p:spPr>
          <p:txBody>
            <a:bodyPr vert="horz" wrap="square" lIns="0" tIns="54610" rIns="0" bIns="0" rtlCol="0">
              <a:spAutoFit/>
            </a:bodyPr>
            <a:lstStyle/>
            <a:p>
              <a:pPr marL="12700">
                <a:spcBef>
                  <a:spcPts val="43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493395" indent="-200025">
                <a:lnSpc>
                  <a:spcPts val="2000"/>
                </a:lnSpc>
                <a:spcBef>
                  <a:spcPts val="409"/>
                </a:spcBef>
                <a:buSzPct val="95652"/>
                <a:buFont typeface="Verdana"/>
                <a:buChar char="•"/>
                <a:tabLst>
                  <a:tab pos="212090" algn="l"/>
                  <a:tab pos="212725" algn="l"/>
                </a:tabLst>
              </a:pPr>
              <a:r>
                <a:rPr lang="en-US" sz="2000" i="1" spc="-20" dirty="0">
                  <a:solidFill>
                    <a:srgbClr val="3C2B32"/>
                  </a:solidFill>
                  <a:cs typeface="Verdana"/>
                </a:rPr>
                <a:t>Add </a:t>
              </a:r>
              <a:r>
                <a:rPr lang="en-US" sz="2000" i="1" spc="-45" dirty="0">
                  <a:solidFill>
                    <a:srgbClr val="3C2B32"/>
                  </a:solidFill>
                  <a:cs typeface="Verdana"/>
                </a:rPr>
                <a:t>one </a:t>
              </a:r>
              <a:r>
                <a:rPr lang="en-US" sz="2000" i="1" spc="-75" dirty="0">
                  <a:solidFill>
                    <a:srgbClr val="3C2B32"/>
                  </a:solidFill>
                  <a:cs typeface="Verdana"/>
                </a:rPr>
                <a:t>money </a:t>
              </a:r>
              <a:r>
                <a:rPr lang="en-US" sz="2000" i="1" spc="-30" dirty="0">
                  <a:solidFill>
                    <a:srgbClr val="3C2B32"/>
                  </a:solidFill>
                  <a:cs typeface="Verdana"/>
                </a:rPr>
                <a:t>card </a:t>
              </a:r>
              <a:r>
                <a:rPr lang="en-US" sz="2000" i="1" spc="-70" dirty="0">
                  <a:solidFill>
                    <a:srgbClr val="3C2B32"/>
                  </a:solidFill>
                  <a:cs typeface="Verdana"/>
                </a:rPr>
                <a:t>for </a:t>
              </a:r>
              <a:r>
                <a:rPr lang="en-US" sz="2000" i="1" spc="-35" dirty="0">
                  <a:solidFill>
                    <a:srgbClr val="3C2B32"/>
                  </a:solidFill>
                  <a:cs typeface="Verdana"/>
                </a:rPr>
                <a:t>being able </a:t>
              </a:r>
              <a:r>
                <a:rPr lang="en-US" sz="2000" i="1" spc="-65" dirty="0">
                  <a:solidFill>
                    <a:srgbClr val="3C2B32"/>
                  </a:solidFill>
                  <a:cs typeface="Verdana"/>
                </a:rPr>
                <a:t>to </a:t>
              </a:r>
              <a:r>
                <a:rPr lang="en-US" sz="2000" i="1" spc="-55" dirty="0">
                  <a:solidFill>
                    <a:srgbClr val="3C2B32"/>
                  </a:solidFill>
                  <a:cs typeface="Verdana"/>
                </a:rPr>
                <a:t>benefit </a:t>
              </a:r>
              <a:r>
                <a:rPr lang="en-US" sz="2000" i="1" spc="-85" dirty="0">
                  <a:solidFill>
                    <a:srgbClr val="3C2B32"/>
                  </a:solidFill>
                  <a:cs typeface="Verdana"/>
                </a:rPr>
                <a:t>from </a:t>
              </a:r>
              <a:r>
                <a:rPr lang="en-US" sz="2000" i="1" spc="-75" dirty="0">
                  <a:solidFill>
                    <a:srgbClr val="3C2B32"/>
                  </a:solidFill>
                  <a:cs typeface="Verdana"/>
                </a:rPr>
                <a:t>unemployment </a:t>
              </a:r>
              <a:r>
                <a:rPr lang="en-US" sz="2000" i="1" spc="-45" dirty="0">
                  <a:solidFill>
                    <a:srgbClr val="3C2B32"/>
                  </a:solidFill>
                  <a:cs typeface="Verdana"/>
                </a:rPr>
                <a:t>and </a:t>
              </a:r>
              <a:r>
                <a:rPr lang="en-US" sz="2000" i="1" spc="-30" dirty="0">
                  <a:solidFill>
                    <a:srgbClr val="3C2B32"/>
                  </a:solidFill>
                  <a:cs typeface="Verdana"/>
                </a:rPr>
                <a:t>old</a:t>
              </a:r>
              <a:r>
                <a:rPr lang="en-US" sz="2000" i="1" spc="-220" dirty="0">
                  <a:solidFill>
                    <a:srgbClr val="3C2B32"/>
                  </a:solidFill>
                  <a:cs typeface="Verdana"/>
                </a:rPr>
                <a:t> </a:t>
              </a:r>
              <a:r>
                <a:rPr lang="en-US" sz="2000" i="1" spc="-30" dirty="0">
                  <a:solidFill>
                    <a:srgbClr val="3C2B32"/>
                  </a:solidFill>
                  <a:cs typeface="Verdana"/>
                </a:rPr>
                <a:t>age  </a:t>
              </a:r>
              <a:r>
                <a:rPr lang="en-US" sz="2000" i="1" spc="-55" dirty="0">
                  <a:solidFill>
                    <a:srgbClr val="3C2B32"/>
                  </a:solidFill>
                  <a:cs typeface="Verdana"/>
                </a:rPr>
                <a:t>insurance </a:t>
              </a:r>
              <a:r>
                <a:rPr lang="en-US" sz="2000" i="1" spc="-60" dirty="0">
                  <a:solidFill>
                    <a:srgbClr val="3C2B32"/>
                  </a:solidFill>
                  <a:cs typeface="Verdana"/>
                </a:rPr>
                <a:t>during </a:t>
              </a:r>
              <a:r>
                <a:rPr lang="en-US" sz="2000" i="1" spc="-50" dirty="0">
                  <a:solidFill>
                    <a:srgbClr val="3C2B32"/>
                  </a:solidFill>
                  <a:cs typeface="Verdana"/>
                </a:rPr>
                <a:t>a </a:t>
              </a:r>
              <a:r>
                <a:rPr lang="en-US" sz="2000" i="1" spc="-90" dirty="0">
                  <a:solidFill>
                    <a:srgbClr val="3C2B32"/>
                  </a:solidFill>
                  <a:cs typeface="Verdana"/>
                </a:rPr>
                <a:t>very </a:t>
              </a:r>
              <a:r>
                <a:rPr lang="en-US" sz="2000" i="1" spc="-75" dirty="0">
                  <a:solidFill>
                    <a:srgbClr val="3C2B32"/>
                  </a:solidFill>
                  <a:cs typeface="Verdana"/>
                </a:rPr>
                <a:t>grim time </a:t>
              </a:r>
              <a:r>
                <a:rPr lang="en-US" sz="2000" i="1" spc="-65" dirty="0">
                  <a:solidFill>
                    <a:srgbClr val="3C2B32"/>
                  </a:solidFill>
                  <a:cs typeface="Verdana"/>
                </a:rPr>
                <a:t>in </a:t>
              </a:r>
              <a:r>
                <a:rPr lang="en-US" sz="2000" i="1" spc="-60" dirty="0">
                  <a:solidFill>
                    <a:srgbClr val="3C2B32"/>
                  </a:solidFill>
                  <a:cs typeface="Verdana"/>
                </a:rPr>
                <a:t>American</a:t>
              </a:r>
              <a:r>
                <a:rPr lang="en-US" sz="2000" i="1" spc="-90" dirty="0">
                  <a:solidFill>
                    <a:srgbClr val="3C2B32"/>
                  </a:solidFill>
                  <a:cs typeface="Verdana"/>
                </a:rPr>
                <a:t> </a:t>
              </a:r>
              <a:r>
                <a:rPr lang="en-US" sz="2000" i="1" spc="-95" dirty="0">
                  <a:solidFill>
                    <a:srgbClr val="3C2B32"/>
                  </a:solidFill>
                  <a:cs typeface="Verdana"/>
                </a:rPr>
                <a:t>history.</a:t>
              </a:r>
              <a:endParaRPr lang="en-US" sz="2000" dirty="0">
                <a:cs typeface="Verdana"/>
              </a:endParaRPr>
            </a:p>
            <a:p>
              <a:pPr marL="12700">
                <a:spcBef>
                  <a:spcPts val="1230"/>
                </a:spcBef>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5080" indent="-200025">
                <a:lnSpc>
                  <a:spcPts val="2000"/>
                </a:lnSpc>
                <a:spcBef>
                  <a:spcPts val="409"/>
                </a:spcBef>
                <a:buSzPct val="95652"/>
                <a:buFont typeface="Verdana"/>
                <a:buChar char="•"/>
                <a:tabLst>
                  <a:tab pos="212090" algn="l"/>
                  <a:tab pos="212725" algn="l"/>
                </a:tabLst>
              </a:pPr>
              <a:r>
                <a:rPr lang="en-US" sz="2000" i="1" spc="-20" dirty="0">
                  <a:solidFill>
                    <a:srgbClr val="3C2B32"/>
                  </a:solidFill>
                  <a:cs typeface="Verdana"/>
                </a:rPr>
                <a:t>Add </a:t>
              </a:r>
              <a:r>
                <a:rPr lang="en-US" sz="2000" i="1" spc="-45" dirty="0">
                  <a:solidFill>
                    <a:srgbClr val="3C2B32"/>
                  </a:solidFill>
                  <a:cs typeface="Verdana"/>
                </a:rPr>
                <a:t>one </a:t>
              </a:r>
              <a:r>
                <a:rPr lang="en-US" sz="2000" i="1" spc="-55" dirty="0">
                  <a:solidFill>
                    <a:srgbClr val="3C2B32"/>
                  </a:solidFill>
                  <a:cs typeface="Verdana"/>
                </a:rPr>
                <a:t>lost </a:t>
              </a:r>
              <a:r>
                <a:rPr lang="en-US" sz="2000" i="1" spc="-60" dirty="0">
                  <a:solidFill>
                    <a:srgbClr val="3C2B32"/>
                  </a:solidFill>
                  <a:cs typeface="Verdana"/>
                </a:rPr>
                <a:t>opportunity </a:t>
              </a:r>
              <a:r>
                <a:rPr lang="en-US" sz="2000" i="1" spc="-30" dirty="0">
                  <a:solidFill>
                    <a:srgbClr val="3C2B32"/>
                  </a:solidFill>
                  <a:cs typeface="Verdana"/>
                </a:rPr>
                <a:t>card </a:t>
              </a:r>
              <a:r>
                <a:rPr lang="en-US" sz="2000" i="1" spc="-70" dirty="0">
                  <a:solidFill>
                    <a:srgbClr val="3C2B32"/>
                  </a:solidFill>
                  <a:cs typeface="Verdana"/>
                </a:rPr>
                <a:t>for the </a:t>
              </a:r>
              <a:r>
                <a:rPr lang="en-US" sz="2000" i="1" spc="-65" dirty="0">
                  <a:solidFill>
                    <a:srgbClr val="3C2B32"/>
                  </a:solidFill>
                  <a:cs typeface="Verdana"/>
                </a:rPr>
                <a:t>inability to </a:t>
              </a:r>
              <a:r>
                <a:rPr lang="en-US" sz="2000" i="1" spc="-55" dirty="0">
                  <a:solidFill>
                    <a:srgbClr val="3C2B32"/>
                  </a:solidFill>
                  <a:cs typeface="Verdana"/>
                </a:rPr>
                <a:t>benefit </a:t>
              </a:r>
              <a:r>
                <a:rPr lang="en-US" sz="2000" i="1" spc="-85" dirty="0">
                  <a:solidFill>
                    <a:srgbClr val="3C2B32"/>
                  </a:solidFill>
                  <a:cs typeface="Verdana"/>
                </a:rPr>
                <a:t>from </a:t>
              </a:r>
              <a:r>
                <a:rPr lang="en-US" sz="2000" i="1" spc="-75" dirty="0">
                  <a:solidFill>
                    <a:srgbClr val="3C2B32"/>
                  </a:solidFill>
                  <a:cs typeface="Verdana"/>
                </a:rPr>
                <a:t>unemployment </a:t>
              </a:r>
              <a:r>
                <a:rPr lang="en-US" sz="2000" i="1" spc="-55" dirty="0">
                  <a:solidFill>
                    <a:srgbClr val="3C2B32"/>
                  </a:solidFill>
                  <a:cs typeface="Verdana"/>
                </a:rPr>
                <a:t>insurance  </a:t>
              </a:r>
              <a:r>
                <a:rPr lang="en-US" sz="2000" i="1" spc="-65" dirty="0">
                  <a:solidFill>
                    <a:srgbClr val="3C2B32"/>
                  </a:solidFill>
                  <a:cs typeface="Verdana"/>
                </a:rPr>
                <a:t>even though </a:t>
              </a:r>
              <a:r>
                <a:rPr lang="en-US" sz="2000" i="1" spc="-55" dirty="0">
                  <a:solidFill>
                    <a:srgbClr val="3C2B32"/>
                  </a:solidFill>
                  <a:cs typeface="Verdana"/>
                </a:rPr>
                <a:t>African Americans </a:t>
              </a:r>
              <a:r>
                <a:rPr lang="en-US" sz="2000" i="1" spc="-75" dirty="0">
                  <a:solidFill>
                    <a:srgbClr val="3C2B32"/>
                  </a:solidFill>
                  <a:cs typeface="Verdana"/>
                </a:rPr>
                <a:t>were </a:t>
              </a:r>
              <a:r>
                <a:rPr lang="en-US" sz="2000" i="1" spc="-55" dirty="0">
                  <a:solidFill>
                    <a:srgbClr val="3C2B32"/>
                  </a:solidFill>
                  <a:cs typeface="Verdana"/>
                </a:rPr>
                <a:t>between </a:t>
              </a:r>
              <a:r>
                <a:rPr lang="en-US" sz="2000" i="1" spc="-85" dirty="0">
                  <a:solidFill>
                    <a:srgbClr val="3C2B32"/>
                  </a:solidFill>
                  <a:cs typeface="Verdana"/>
                </a:rPr>
                <a:t>two </a:t>
              </a:r>
              <a:r>
                <a:rPr lang="en-US" sz="2000" i="1" spc="-45" dirty="0">
                  <a:solidFill>
                    <a:srgbClr val="3C2B32"/>
                  </a:solidFill>
                  <a:cs typeface="Verdana"/>
                </a:rPr>
                <a:t>and </a:t>
              </a:r>
              <a:r>
                <a:rPr lang="en-US" sz="2000" i="1" spc="-70" dirty="0">
                  <a:solidFill>
                    <a:srgbClr val="3C2B32"/>
                  </a:solidFill>
                  <a:cs typeface="Verdana"/>
                </a:rPr>
                <a:t>three times </a:t>
              </a:r>
              <a:r>
                <a:rPr lang="en-US" sz="2000" i="1" spc="-40" dirty="0">
                  <a:solidFill>
                    <a:srgbClr val="3C2B32"/>
                  </a:solidFill>
                  <a:cs typeface="Verdana"/>
                </a:rPr>
                <a:t>as </a:t>
              </a:r>
              <a:r>
                <a:rPr lang="en-US" sz="2000" i="1" spc="-65" dirty="0">
                  <a:solidFill>
                    <a:srgbClr val="3C2B32"/>
                  </a:solidFill>
                  <a:cs typeface="Verdana"/>
                </a:rPr>
                <a:t>likely </a:t>
              </a:r>
              <a:r>
                <a:rPr lang="en-US" sz="2000" i="1" spc="-40" dirty="0">
                  <a:solidFill>
                    <a:srgbClr val="3C2B32"/>
                  </a:solidFill>
                  <a:cs typeface="Verdana"/>
                </a:rPr>
                <a:t>as </a:t>
              </a:r>
              <a:r>
                <a:rPr lang="en-US" sz="2000" i="1" spc="-70" dirty="0">
                  <a:solidFill>
                    <a:srgbClr val="3C2B32"/>
                  </a:solidFill>
                  <a:cs typeface="Verdana"/>
                </a:rPr>
                <a:t>whites </a:t>
              </a:r>
              <a:r>
                <a:rPr lang="en-US" sz="2000" i="1" spc="-65" dirty="0">
                  <a:solidFill>
                    <a:srgbClr val="3C2B32"/>
                  </a:solidFill>
                  <a:cs typeface="Verdana"/>
                </a:rPr>
                <a:t>to  </a:t>
              </a:r>
              <a:r>
                <a:rPr lang="en-US" sz="2000" i="1" spc="-45" dirty="0">
                  <a:solidFill>
                    <a:srgbClr val="3C2B32"/>
                  </a:solidFill>
                  <a:cs typeface="Verdana"/>
                </a:rPr>
                <a:t>experience </a:t>
              </a:r>
              <a:r>
                <a:rPr lang="en-US" sz="2000" i="1" spc="-70" dirty="0">
                  <a:solidFill>
                    <a:srgbClr val="3C2B32"/>
                  </a:solidFill>
                  <a:cs typeface="Verdana"/>
                </a:rPr>
                <a:t>poverty </a:t>
              </a:r>
              <a:r>
                <a:rPr lang="en-US" sz="2000" i="1" spc="-45" dirty="0">
                  <a:solidFill>
                    <a:srgbClr val="3C2B32"/>
                  </a:solidFill>
                  <a:cs typeface="Verdana"/>
                </a:rPr>
                <a:t>and</a:t>
              </a:r>
              <a:r>
                <a:rPr lang="en-US" sz="2000" i="1" spc="-100" dirty="0">
                  <a:solidFill>
                    <a:srgbClr val="3C2B32"/>
                  </a:solidFill>
                  <a:cs typeface="Verdana"/>
                </a:rPr>
                <a:t> </a:t>
              </a:r>
              <a:r>
                <a:rPr lang="en-US" sz="2000" i="1" spc="-90" dirty="0">
                  <a:solidFill>
                    <a:srgbClr val="3C2B32"/>
                  </a:solidFill>
                  <a:cs typeface="Verdana"/>
                </a:rPr>
                <a:t>hunger.</a:t>
              </a:r>
              <a:endParaRPr lang="en-US" sz="200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7475944" y="8851595"/>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7875810" y="8764451"/>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
        <p:nvSpPr>
          <p:cNvPr id="2" name="Rectangle 1"/>
          <p:cNvSpPr/>
          <p:nvPr/>
        </p:nvSpPr>
        <p:spPr>
          <a:xfrm>
            <a:off x="2277978" y="2880360"/>
            <a:ext cx="7307133" cy="2855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058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7978" y="720542"/>
            <a:ext cx="7475621" cy="4924830"/>
            <a:chOff x="671770" y="540122"/>
            <a:chExt cx="6389370" cy="3969165"/>
          </a:xfrm>
        </p:grpSpPr>
        <p:sp>
          <p:nvSpPr>
            <p:cNvPr id="5" name="object 5">
              <a:extLst>
                <a:ext uri="{FF2B5EF4-FFF2-40B4-BE49-F238E27FC236}">
                  <a16:creationId xmlns:a16="http://schemas.microsoft.com/office/drawing/2014/main" id="{CA2BF1CF-C39F-462D-85E9-1E87BDB47E7A}"/>
                </a:ext>
              </a:extLst>
            </p:cNvPr>
            <p:cNvSpPr txBox="1"/>
            <p:nvPr/>
          </p:nvSpPr>
          <p:spPr>
            <a:xfrm>
              <a:off x="671770" y="540122"/>
              <a:ext cx="6389370" cy="2049533"/>
            </a:xfrm>
            <a:prstGeom prst="rect">
              <a:avLst/>
            </a:prstGeom>
          </p:spPr>
          <p:txBody>
            <a:bodyPr vert="horz" wrap="square" lIns="0" tIns="130810" rIns="0" bIns="0" rtlCol="0">
              <a:spAutoFit/>
            </a:bodyPr>
            <a:lstStyle/>
            <a:p>
              <a:pPr marL="12700">
                <a:spcBef>
                  <a:spcPts val="1030"/>
                </a:spcBef>
              </a:pPr>
              <a:r>
                <a:rPr lang="en-US" sz="2400" spc="-40" dirty="0">
                  <a:solidFill>
                    <a:srgbClr val="E5801C"/>
                  </a:solidFill>
                  <a:latin typeface="Trebuchet MS" panose="020B0603020202020204" pitchFamily="34" charset="0"/>
                  <a:cs typeface="Trebuchet MS"/>
                </a:rPr>
                <a:t>Policy </a:t>
              </a:r>
              <a:r>
                <a:rPr lang="en-US" sz="2400" spc="-25" dirty="0">
                  <a:solidFill>
                    <a:srgbClr val="E5801C"/>
                  </a:solidFill>
                  <a:latin typeface="Trebuchet MS" panose="020B0603020202020204" pitchFamily="34" charset="0"/>
                  <a:cs typeface="Trebuchet MS"/>
                </a:rPr>
                <a:t>#5 </a:t>
              </a:r>
              <a:r>
                <a:rPr lang="en-US" sz="2400" b="1" spc="-215" dirty="0">
                  <a:solidFill>
                    <a:srgbClr val="E5801C"/>
                  </a:solidFill>
                  <a:latin typeface="Trebuchet MS" panose="020B0603020202020204" pitchFamily="34" charset="0"/>
                  <a:cs typeface="Verdana"/>
                </a:rPr>
                <a:t>The </a:t>
              </a:r>
              <a:r>
                <a:rPr lang="en-US" sz="2400" b="1" spc="-135" dirty="0">
                  <a:solidFill>
                    <a:srgbClr val="E5801C"/>
                  </a:solidFill>
                  <a:latin typeface="Trebuchet MS" panose="020B0603020202020204" pitchFamily="34" charset="0"/>
                  <a:cs typeface="Verdana"/>
                </a:rPr>
                <a:t>Social </a:t>
              </a:r>
              <a:r>
                <a:rPr lang="en-US" sz="2400" b="1" spc="-175" dirty="0">
                  <a:solidFill>
                    <a:srgbClr val="E5801C"/>
                  </a:solidFill>
                  <a:latin typeface="Trebuchet MS" panose="020B0603020202020204" pitchFamily="34" charset="0"/>
                  <a:cs typeface="Verdana"/>
                </a:rPr>
                <a:t>Security </a:t>
              </a:r>
              <a:r>
                <a:rPr lang="en-US" sz="2400" b="1" spc="-160" dirty="0">
                  <a:solidFill>
                    <a:srgbClr val="E5801C"/>
                  </a:solidFill>
                  <a:latin typeface="Trebuchet MS" panose="020B0603020202020204" pitchFamily="34" charset="0"/>
                  <a:cs typeface="Verdana"/>
                </a:rPr>
                <a:t>Act</a:t>
              </a:r>
              <a:endParaRPr lang="en-US" sz="2400" dirty="0">
                <a:latin typeface="Trebuchet MS" panose="020B0603020202020204" pitchFamily="34" charset="0"/>
                <a:cs typeface="Verdana"/>
              </a:endParaRPr>
            </a:p>
            <a:p>
              <a:pPr marL="12700" marR="5080">
                <a:lnSpc>
                  <a:spcPts val="2000"/>
                </a:lnSpc>
                <a:spcBef>
                  <a:spcPts val="690"/>
                </a:spcBef>
              </a:pPr>
              <a:r>
                <a:rPr lang="en-US" sz="2000" spc="-40" dirty="0">
                  <a:solidFill>
                    <a:srgbClr val="3C2B32"/>
                  </a:solidFill>
                  <a:cs typeface="Verdana"/>
                </a:rPr>
                <a:t>This </a:t>
              </a:r>
              <a:r>
                <a:rPr lang="en-US" sz="2000" spc="-15" dirty="0">
                  <a:solidFill>
                    <a:srgbClr val="3C2B32"/>
                  </a:solidFill>
                  <a:cs typeface="Verdana"/>
                </a:rPr>
                <a:t>act excluded </a:t>
              </a:r>
              <a:r>
                <a:rPr lang="en-US" sz="2000" spc="-55" dirty="0">
                  <a:solidFill>
                    <a:srgbClr val="3C2B32"/>
                  </a:solidFill>
                  <a:cs typeface="Verdana"/>
                </a:rPr>
                <a:t>farmworkers </a:t>
              </a:r>
              <a:r>
                <a:rPr lang="en-US" sz="2000" spc="-15" dirty="0">
                  <a:solidFill>
                    <a:srgbClr val="3C2B32"/>
                  </a:solidFill>
                  <a:cs typeface="Verdana"/>
                </a:rPr>
                <a:t>and domestic </a:t>
              </a:r>
              <a:r>
                <a:rPr lang="en-US" sz="2000" spc="-65" dirty="0">
                  <a:solidFill>
                    <a:srgbClr val="3C2B32"/>
                  </a:solidFill>
                  <a:cs typeface="Verdana"/>
                </a:rPr>
                <a:t>workers, </a:t>
              </a:r>
              <a:r>
                <a:rPr lang="en-US" sz="2000" spc="-45" dirty="0">
                  <a:solidFill>
                    <a:srgbClr val="3C2B32"/>
                  </a:solidFill>
                  <a:cs typeface="Verdana"/>
                </a:rPr>
                <a:t>who were </a:t>
              </a:r>
              <a:r>
                <a:rPr lang="en-US" sz="2000" spc="-40" dirty="0">
                  <a:solidFill>
                    <a:srgbClr val="3C2B32"/>
                  </a:solidFill>
                  <a:cs typeface="Verdana"/>
                </a:rPr>
                <a:t>predominantly </a:t>
              </a:r>
              <a:r>
                <a:rPr lang="en-US" sz="2000" spc="-30" dirty="0">
                  <a:solidFill>
                    <a:srgbClr val="3C2B32"/>
                  </a:solidFill>
                  <a:cs typeface="Verdana"/>
                </a:rPr>
                <a:t>Black, </a:t>
              </a:r>
              <a:r>
                <a:rPr lang="en-US" sz="2000" spc="-55" dirty="0">
                  <a:solidFill>
                    <a:srgbClr val="3C2B32"/>
                  </a:solidFill>
                  <a:cs typeface="Verdana"/>
                </a:rPr>
                <a:t>from  </a:t>
              </a:r>
              <a:r>
                <a:rPr lang="en-US" sz="2000" spc="-25" dirty="0">
                  <a:solidFill>
                    <a:srgbClr val="3C2B32"/>
                  </a:solidFill>
                  <a:cs typeface="Verdana"/>
                </a:rPr>
                <a:t>receiving </a:t>
              </a:r>
              <a:r>
                <a:rPr lang="en-US" sz="2000" spc="-5" dirty="0">
                  <a:solidFill>
                    <a:srgbClr val="3C2B32"/>
                  </a:solidFill>
                  <a:cs typeface="Verdana"/>
                </a:rPr>
                <a:t>old </a:t>
              </a:r>
              <a:r>
                <a:rPr lang="en-US" sz="2000" dirty="0">
                  <a:solidFill>
                    <a:srgbClr val="3C2B32"/>
                  </a:solidFill>
                  <a:cs typeface="Verdana"/>
                </a:rPr>
                <a:t>age </a:t>
              </a:r>
              <a:r>
                <a:rPr lang="en-US" sz="2000" spc="-15" dirty="0">
                  <a:solidFill>
                    <a:srgbClr val="3C2B32"/>
                  </a:solidFill>
                  <a:cs typeface="Verdana"/>
                </a:rPr>
                <a:t>and </a:t>
              </a:r>
              <a:r>
                <a:rPr lang="en-US" sz="2000" spc="-40" dirty="0">
                  <a:solidFill>
                    <a:srgbClr val="3C2B32"/>
                  </a:solidFill>
                  <a:cs typeface="Verdana"/>
                </a:rPr>
                <a:t>unemployment </a:t>
              </a:r>
              <a:r>
                <a:rPr lang="en-US" sz="2000" spc="-45" dirty="0">
                  <a:solidFill>
                    <a:srgbClr val="3C2B32"/>
                  </a:solidFill>
                  <a:cs typeface="Verdana"/>
                </a:rPr>
                <a:t>insurance. </a:t>
              </a:r>
              <a:r>
                <a:rPr lang="en-US" sz="2000" spc="-40" dirty="0">
                  <a:solidFill>
                    <a:srgbClr val="3C2B32"/>
                  </a:solidFill>
                  <a:cs typeface="Verdana"/>
                </a:rPr>
                <a:t>Although </a:t>
              </a:r>
              <a:r>
                <a:rPr lang="en-US" sz="2000" spc="-20" dirty="0">
                  <a:solidFill>
                    <a:srgbClr val="3C2B32"/>
                  </a:solidFill>
                  <a:cs typeface="Verdana"/>
                </a:rPr>
                <a:t>Social </a:t>
              </a:r>
              <a:r>
                <a:rPr lang="en-US" sz="2000" spc="-40" dirty="0">
                  <a:solidFill>
                    <a:srgbClr val="3C2B32"/>
                  </a:solidFill>
                  <a:cs typeface="Verdana"/>
                </a:rPr>
                <a:t>Security was </a:t>
              </a:r>
              <a:r>
                <a:rPr lang="en-US" sz="2000" spc="-50" dirty="0">
                  <a:solidFill>
                    <a:srgbClr val="3C2B32"/>
                  </a:solidFill>
                  <a:cs typeface="Verdana"/>
                </a:rPr>
                <a:t>meant </a:t>
              </a:r>
              <a:r>
                <a:rPr lang="en-US" sz="2000" spc="-40" dirty="0">
                  <a:solidFill>
                    <a:srgbClr val="3C2B32"/>
                  </a:solidFill>
                  <a:cs typeface="Verdana"/>
                </a:rPr>
                <a:t>to</a:t>
              </a:r>
              <a:r>
                <a:rPr lang="en-US" sz="2000" spc="-254" dirty="0">
                  <a:solidFill>
                    <a:srgbClr val="3C2B32"/>
                  </a:solidFill>
                  <a:cs typeface="Verdana"/>
                </a:rPr>
                <a:t> </a:t>
              </a:r>
              <a:r>
                <a:rPr lang="en-US" sz="2000" spc="-20" dirty="0">
                  <a:solidFill>
                    <a:srgbClr val="3C2B32"/>
                  </a:solidFill>
                  <a:cs typeface="Verdana"/>
                </a:rPr>
                <a:t>help  </a:t>
              </a:r>
              <a:r>
                <a:rPr lang="en-US" sz="2000" spc="-25" dirty="0">
                  <a:solidFill>
                    <a:srgbClr val="3C2B32"/>
                  </a:solidFill>
                  <a:cs typeface="Verdana"/>
                </a:rPr>
                <a:t>those </a:t>
              </a:r>
              <a:r>
                <a:rPr lang="en-US" sz="2000" spc="-20" dirty="0">
                  <a:solidFill>
                    <a:srgbClr val="3C2B32"/>
                  </a:solidFill>
                  <a:cs typeface="Verdana"/>
                </a:rPr>
                <a:t>affected </a:t>
              </a:r>
              <a:r>
                <a:rPr lang="en-US" sz="2000" spc="-40" dirty="0">
                  <a:solidFill>
                    <a:srgbClr val="3C2B32"/>
                  </a:solidFill>
                  <a:cs typeface="Verdana"/>
                </a:rPr>
                <a:t>by the </a:t>
              </a:r>
              <a:r>
                <a:rPr lang="en-US" sz="2000" spc="-35" dirty="0">
                  <a:solidFill>
                    <a:srgbClr val="3C2B32"/>
                  </a:solidFill>
                  <a:cs typeface="Verdana"/>
                </a:rPr>
                <a:t>Great Depression, </a:t>
              </a:r>
              <a:r>
                <a:rPr lang="en-US" sz="2000" spc="-15" dirty="0">
                  <a:solidFill>
                    <a:srgbClr val="3C2B32"/>
                  </a:solidFill>
                  <a:cs typeface="Verdana"/>
                </a:rPr>
                <a:t>and </a:t>
              </a:r>
              <a:r>
                <a:rPr lang="en-US" sz="2000" spc="-30" dirty="0">
                  <a:solidFill>
                    <a:srgbClr val="3C2B32"/>
                  </a:solidFill>
                  <a:cs typeface="Verdana"/>
                </a:rPr>
                <a:t>African </a:t>
              </a:r>
              <a:r>
                <a:rPr lang="en-US" sz="2000" spc="-25" dirty="0">
                  <a:solidFill>
                    <a:srgbClr val="3C2B32"/>
                  </a:solidFill>
                  <a:cs typeface="Verdana"/>
                </a:rPr>
                <a:t>Americans </a:t>
              </a:r>
              <a:r>
                <a:rPr lang="en-US" sz="2000" spc="-45" dirty="0">
                  <a:solidFill>
                    <a:srgbClr val="3C2B32"/>
                  </a:solidFill>
                  <a:cs typeface="Verdana"/>
                </a:rPr>
                <a:t>were </a:t>
              </a:r>
              <a:r>
                <a:rPr lang="en-US" sz="2000" spc="-25" dirty="0">
                  <a:solidFill>
                    <a:srgbClr val="3C2B32"/>
                  </a:solidFill>
                  <a:cs typeface="Verdana"/>
                </a:rPr>
                <a:t>twice </a:t>
              </a:r>
              <a:r>
                <a:rPr lang="en-US" sz="2000" spc="-10" dirty="0">
                  <a:solidFill>
                    <a:srgbClr val="3C2B32"/>
                  </a:solidFill>
                  <a:cs typeface="Verdana"/>
                </a:rPr>
                <a:t>as </a:t>
              </a:r>
              <a:r>
                <a:rPr lang="en-US" sz="2000" spc="-45" dirty="0">
                  <a:solidFill>
                    <a:srgbClr val="3C2B32"/>
                  </a:solidFill>
                  <a:cs typeface="Verdana"/>
                </a:rPr>
                <a:t>likely </a:t>
              </a:r>
              <a:r>
                <a:rPr lang="en-US" sz="2000" spc="-10" dirty="0">
                  <a:solidFill>
                    <a:srgbClr val="3C2B32"/>
                  </a:solidFill>
                  <a:cs typeface="Verdana"/>
                </a:rPr>
                <a:t>as </a:t>
              </a:r>
              <a:r>
                <a:rPr lang="en-US" sz="2000" spc="-40" dirty="0">
                  <a:solidFill>
                    <a:srgbClr val="3C2B32"/>
                  </a:solidFill>
                  <a:cs typeface="Verdana"/>
                </a:rPr>
                <a:t>the  </a:t>
              </a:r>
              <a:r>
                <a:rPr lang="en-US" sz="2000" spc="-60" dirty="0">
                  <a:solidFill>
                    <a:srgbClr val="3C2B32"/>
                  </a:solidFill>
                  <a:cs typeface="Verdana"/>
                </a:rPr>
                <a:t>“average” </a:t>
              </a:r>
              <a:r>
                <a:rPr lang="en-US" sz="2000" spc="-30" dirty="0">
                  <a:solidFill>
                    <a:srgbClr val="3C2B32"/>
                  </a:solidFill>
                  <a:cs typeface="Verdana"/>
                </a:rPr>
                <a:t>American </a:t>
              </a:r>
              <a:r>
                <a:rPr lang="en-US" sz="2000" spc="-55" dirty="0">
                  <a:solidFill>
                    <a:srgbClr val="3C2B32"/>
                  </a:solidFill>
                  <a:cs typeface="Verdana"/>
                </a:rPr>
                <a:t>family </a:t>
              </a:r>
              <a:r>
                <a:rPr lang="en-US" sz="2000" spc="-40" dirty="0">
                  <a:solidFill>
                    <a:srgbClr val="3C2B32"/>
                  </a:solidFill>
                  <a:cs typeface="Verdana"/>
                </a:rPr>
                <a:t>to </a:t>
              </a:r>
              <a:r>
                <a:rPr lang="en-US" sz="2000" dirty="0">
                  <a:solidFill>
                    <a:srgbClr val="3C2B32"/>
                  </a:solidFill>
                  <a:cs typeface="Verdana"/>
                </a:rPr>
                <a:t>face </a:t>
              </a:r>
              <a:r>
                <a:rPr lang="en-US" sz="2000" spc="-35" dirty="0">
                  <a:solidFill>
                    <a:srgbClr val="3C2B32"/>
                  </a:solidFill>
                  <a:cs typeface="Verdana"/>
                </a:rPr>
                <a:t>hunger during </a:t>
              </a:r>
              <a:r>
                <a:rPr lang="en-US" sz="2000" spc="-45" dirty="0">
                  <a:solidFill>
                    <a:srgbClr val="3C2B32"/>
                  </a:solidFill>
                  <a:cs typeface="Verdana"/>
                </a:rPr>
                <a:t>this </a:t>
              </a:r>
              <a:r>
                <a:rPr lang="en-US" sz="2000" spc="-75" dirty="0">
                  <a:solidFill>
                    <a:srgbClr val="3C2B32"/>
                  </a:solidFill>
                  <a:cs typeface="Verdana"/>
                </a:rPr>
                <a:t>time, </a:t>
              </a:r>
              <a:r>
                <a:rPr lang="en-US" sz="2000" spc="-70" dirty="0">
                  <a:solidFill>
                    <a:srgbClr val="3C2B32"/>
                  </a:solidFill>
                  <a:cs typeface="Verdana"/>
                </a:rPr>
                <a:t>65 </a:t>
              </a:r>
              <a:r>
                <a:rPr lang="en-US" sz="2000" spc="-20" dirty="0">
                  <a:solidFill>
                    <a:srgbClr val="3C2B32"/>
                  </a:solidFill>
                  <a:cs typeface="Verdana"/>
                </a:rPr>
                <a:t>percent of </a:t>
              </a:r>
              <a:r>
                <a:rPr lang="en-US" sz="2000" spc="-30" dirty="0">
                  <a:solidFill>
                    <a:srgbClr val="3C2B32"/>
                  </a:solidFill>
                  <a:cs typeface="Verdana"/>
                </a:rPr>
                <a:t>African </a:t>
              </a:r>
              <a:r>
                <a:rPr lang="en-US" sz="2000" spc="-25" dirty="0">
                  <a:solidFill>
                    <a:srgbClr val="3C2B32"/>
                  </a:solidFill>
                  <a:cs typeface="Verdana"/>
                </a:rPr>
                <a:t>Americans  </a:t>
              </a:r>
              <a:r>
                <a:rPr lang="en-US" sz="2000" spc="-45" dirty="0">
                  <a:solidFill>
                    <a:srgbClr val="3C2B32"/>
                  </a:solidFill>
                  <a:cs typeface="Verdana"/>
                </a:rPr>
                <a:t>were </a:t>
              </a:r>
              <a:r>
                <a:rPr lang="en-US" sz="2000" spc="-20" dirty="0">
                  <a:solidFill>
                    <a:srgbClr val="3C2B32"/>
                  </a:solidFill>
                  <a:cs typeface="Verdana"/>
                </a:rPr>
                <a:t>ineligible </a:t>
              </a:r>
              <a:r>
                <a:rPr lang="en-US" sz="2000" spc="-40" dirty="0">
                  <a:solidFill>
                    <a:srgbClr val="3C2B32"/>
                  </a:solidFill>
                  <a:cs typeface="Verdana"/>
                </a:rPr>
                <a:t>to </a:t>
              </a:r>
              <a:r>
                <a:rPr lang="en-US" sz="2000" spc="-25" dirty="0">
                  <a:solidFill>
                    <a:srgbClr val="3C2B32"/>
                  </a:solidFill>
                  <a:cs typeface="Verdana"/>
                </a:rPr>
                <a:t>receive </a:t>
              </a:r>
              <a:r>
                <a:rPr lang="en-US" sz="2000" spc="-20" dirty="0">
                  <a:solidFill>
                    <a:srgbClr val="3C2B32"/>
                  </a:solidFill>
                  <a:cs typeface="Verdana"/>
                </a:rPr>
                <a:t>Social</a:t>
              </a:r>
              <a:r>
                <a:rPr lang="en-US" sz="2000" spc="-150" dirty="0">
                  <a:solidFill>
                    <a:srgbClr val="3C2B32"/>
                  </a:solidFill>
                  <a:cs typeface="Verdana"/>
                </a:rPr>
                <a:t> </a:t>
              </a:r>
              <a:r>
                <a:rPr lang="en-US" sz="2000" spc="-65" dirty="0">
                  <a:solidFill>
                    <a:srgbClr val="3C2B32"/>
                  </a:solidFill>
                  <a:cs typeface="Verdana"/>
                </a:rPr>
                <a:t>Security.</a:t>
              </a:r>
              <a:endParaRPr lang="en-US" sz="2000" dirty="0">
                <a:cs typeface="Verdana"/>
              </a:endParaRPr>
            </a:p>
            <a:p>
              <a:pPr marL="12700">
                <a:spcBef>
                  <a:spcPts val="1030"/>
                </a:spcBef>
              </a:pPr>
              <a:endParaRPr sz="1850" dirty="0">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79911" y="2405478"/>
              <a:ext cx="1017270" cy="165368"/>
            </a:xfrm>
            <a:prstGeom prst="rect">
              <a:avLst/>
            </a:prstGeom>
            <a:solidFill>
              <a:srgbClr val="E5801C"/>
            </a:solidFill>
          </p:spPr>
          <p:txBody>
            <a:bodyPr vert="horz" wrap="square" lIns="0" tIns="0" rIns="0" bIns="0" rtlCol="0">
              <a:spAutoFit/>
            </a:bodyPr>
            <a:lstStyle/>
            <a:p>
              <a:pPr marL="171450">
                <a:lnSpc>
                  <a:spcPts val="1614"/>
                </a:lnSpc>
              </a:pPr>
              <a:r>
                <a:rPr sz="1600" b="1" spc="-200" dirty="0">
                  <a:solidFill>
                    <a:srgbClr val="FFFFFF"/>
                  </a:solidFill>
                  <a:latin typeface="Verdana"/>
                  <a:cs typeface="Verdana"/>
                </a:rPr>
                <a:t>ACTION</a:t>
              </a:r>
              <a:endParaRPr sz="16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722074" y="2728478"/>
              <a:ext cx="6195060" cy="1780809"/>
            </a:xfrm>
            <a:prstGeom prst="rect">
              <a:avLst/>
            </a:prstGeom>
          </p:spPr>
          <p:txBody>
            <a:bodyPr vert="horz" wrap="square" lIns="0" tIns="54610" rIns="0" bIns="0" rtlCol="0">
              <a:spAutoFit/>
            </a:bodyPr>
            <a:lstStyle/>
            <a:p>
              <a:pPr marL="12700">
                <a:spcBef>
                  <a:spcPts val="43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493395" indent="-200025">
                <a:lnSpc>
                  <a:spcPts val="2000"/>
                </a:lnSpc>
                <a:spcBef>
                  <a:spcPts val="409"/>
                </a:spcBef>
                <a:buSzPct val="95652"/>
                <a:buFont typeface="Verdana"/>
                <a:buChar char="•"/>
                <a:tabLst>
                  <a:tab pos="212090" algn="l"/>
                  <a:tab pos="212725" algn="l"/>
                </a:tabLst>
              </a:pPr>
              <a:r>
                <a:rPr lang="en-US" sz="2000" i="1" spc="-20" dirty="0">
                  <a:solidFill>
                    <a:srgbClr val="3C2B32"/>
                  </a:solidFill>
                  <a:cs typeface="Verdana"/>
                </a:rPr>
                <a:t>Add </a:t>
              </a:r>
              <a:r>
                <a:rPr lang="en-US" sz="2000" i="1" spc="-45" dirty="0">
                  <a:solidFill>
                    <a:srgbClr val="3C2B32"/>
                  </a:solidFill>
                  <a:cs typeface="Verdana"/>
                </a:rPr>
                <a:t>one </a:t>
              </a:r>
              <a:r>
                <a:rPr lang="en-US" sz="2000" i="1" spc="-75" dirty="0">
                  <a:solidFill>
                    <a:srgbClr val="3C2B32"/>
                  </a:solidFill>
                  <a:cs typeface="Verdana"/>
                </a:rPr>
                <a:t>money </a:t>
              </a:r>
              <a:r>
                <a:rPr lang="en-US" sz="2000" i="1" spc="-30" dirty="0">
                  <a:solidFill>
                    <a:srgbClr val="3C2B32"/>
                  </a:solidFill>
                  <a:cs typeface="Verdana"/>
                </a:rPr>
                <a:t>card </a:t>
              </a:r>
              <a:r>
                <a:rPr lang="en-US" sz="2000" i="1" spc="-70" dirty="0">
                  <a:solidFill>
                    <a:srgbClr val="3C2B32"/>
                  </a:solidFill>
                  <a:cs typeface="Verdana"/>
                </a:rPr>
                <a:t>for </a:t>
              </a:r>
              <a:r>
                <a:rPr lang="en-US" sz="2000" i="1" spc="-35" dirty="0">
                  <a:solidFill>
                    <a:srgbClr val="3C2B32"/>
                  </a:solidFill>
                  <a:cs typeface="Verdana"/>
                </a:rPr>
                <a:t>being able </a:t>
              </a:r>
              <a:r>
                <a:rPr lang="en-US" sz="2000" i="1" spc="-65" dirty="0">
                  <a:solidFill>
                    <a:srgbClr val="3C2B32"/>
                  </a:solidFill>
                  <a:cs typeface="Verdana"/>
                </a:rPr>
                <a:t>to </a:t>
              </a:r>
              <a:r>
                <a:rPr lang="en-US" sz="2000" i="1" spc="-55" dirty="0">
                  <a:solidFill>
                    <a:srgbClr val="3C2B32"/>
                  </a:solidFill>
                  <a:cs typeface="Verdana"/>
                </a:rPr>
                <a:t>benefit </a:t>
              </a:r>
              <a:r>
                <a:rPr lang="en-US" sz="2000" i="1" spc="-85" dirty="0">
                  <a:solidFill>
                    <a:srgbClr val="3C2B32"/>
                  </a:solidFill>
                  <a:cs typeface="Verdana"/>
                </a:rPr>
                <a:t>from </a:t>
              </a:r>
              <a:r>
                <a:rPr lang="en-US" sz="2000" i="1" spc="-75" dirty="0">
                  <a:solidFill>
                    <a:srgbClr val="3C2B32"/>
                  </a:solidFill>
                  <a:cs typeface="Verdana"/>
                </a:rPr>
                <a:t>unemployment </a:t>
              </a:r>
              <a:r>
                <a:rPr lang="en-US" sz="2000" i="1" spc="-45" dirty="0">
                  <a:solidFill>
                    <a:srgbClr val="3C2B32"/>
                  </a:solidFill>
                  <a:cs typeface="Verdana"/>
                </a:rPr>
                <a:t>and </a:t>
              </a:r>
              <a:r>
                <a:rPr lang="en-US" sz="2000" i="1" spc="-30" dirty="0">
                  <a:solidFill>
                    <a:srgbClr val="3C2B32"/>
                  </a:solidFill>
                  <a:cs typeface="Verdana"/>
                </a:rPr>
                <a:t>old</a:t>
              </a:r>
              <a:r>
                <a:rPr lang="en-US" sz="2000" i="1" spc="-220" dirty="0">
                  <a:solidFill>
                    <a:srgbClr val="3C2B32"/>
                  </a:solidFill>
                  <a:cs typeface="Verdana"/>
                </a:rPr>
                <a:t> </a:t>
              </a:r>
              <a:r>
                <a:rPr lang="en-US" sz="2000" i="1" spc="-30" dirty="0">
                  <a:solidFill>
                    <a:srgbClr val="3C2B32"/>
                  </a:solidFill>
                  <a:cs typeface="Verdana"/>
                </a:rPr>
                <a:t>age  </a:t>
              </a:r>
              <a:r>
                <a:rPr lang="en-US" sz="2000" i="1" spc="-55" dirty="0">
                  <a:solidFill>
                    <a:srgbClr val="3C2B32"/>
                  </a:solidFill>
                  <a:cs typeface="Verdana"/>
                </a:rPr>
                <a:t>insurance </a:t>
              </a:r>
              <a:r>
                <a:rPr lang="en-US" sz="2000" i="1" spc="-60" dirty="0">
                  <a:solidFill>
                    <a:srgbClr val="3C2B32"/>
                  </a:solidFill>
                  <a:cs typeface="Verdana"/>
                </a:rPr>
                <a:t>during </a:t>
              </a:r>
              <a:r>
                <a:rPr lang="en-US" sz="2000" i="1" spc="-50" dirty="0">
                  <a:solidFill>
                    <a:srgbClr val="3C2B32"/>
                  </a:solidFill>
                  <a:cs typeface="Verdana"/>
                </a:rPr>
                <a:t>a </a:t>
              </a:r>
              <a:r>
                <a:rPr lang="en-US" sz="2000" i="1" spc="-90" dirty="0">
                  <a:solidFill>
                    <a:srgbClr val="3C2B32"/>
                  </a:solidFill>
                  <a:cs typeface="Verdana"/>
                </a:rPr>
                <a:t>very </a:t>
              </a:r>
              <a:r>
                <a:rPr lang="en-US" sz="2000" i="1" spc="-75" dirty="0">
                  <a:solidFill>
                    <a:srgbClr val="3C2B32"/>
                  </a:solidFill>
                  <a:cs typeface="Verdana"/>
                </a:rPr>
                <a:t>grim time </a:t>
              </a:r>
              <a:r>
                <a:rPr lang="en-US" sz="2000" i="1" spc="-65" dirty="0">
                  <a:solidFill>
                    <a:srgbClr val="3C2B32"/>
                  </a:solidFill>
                  <a:cs typeface="Verdana"/>
                </a:rPr>
                <a:t>in </a:t>
              </a:r>
              <a:r>
                <a:rPr lang="en-US" sz="2000" i="1" spc="-60" dirty="0">
                  <a:solidFill>
                    <a:srgbClr val="3C2B32"/>
                  </a:solidFill>
                  <a:cs typeface="Verdana"/>
                </a:rPr>
                <a:t>American</a:t>
              </a:r>
              <a:r>
                <a:rPr lang="en-US" sz="2000" i="1" spc="-90" dirty="0">
                  <a:solidFill>
                    <a:srgbClr val="3C2B32"/>
                  </a:solidFill>
                  <a:cs typeface="Verdana"/>
                </a:rPr>
                <a:t> </a:t>
              </a:r>
              <a:r>
                <a:rPr lang="en-US" sz="2000" i="1" spc="-95" dirty="0">
                  <a:solidFill>
                    <a:srgbClr val="3C2B32"/>
                  </a:solidFill>
                  <a:cs typeface="Verdana"/>
                </a:rPr>
                <a:t>history.</a:t>
              </a:r>
              <a:endParaRPr lang="en-US" sz="2000" dirty="0">
                <a:cs typeface="Verdana"/>
              </a:endParaRPr>
            </a:p>
            <a:p>
              <a:pPr marL="12700">
                <a:spcBef>
                  <a:spcPts val="1230"/>
                </a:spcBef>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5080" indent="-200025">
                <a:lnSpc>
                  <a:spcPts val="2000"/>
                </a:lnSpc>
                <a:spcBef>
                  <a:spcPts val="409"/>
                </a:spcBef>
                <a:buSzPct val="95652"/>
                <a:buFont typeface="Verdana"/>
                <a:buChar char="•"/>
                <a:tabLst>
                  <a:tab pos="212090" algn="l"/>
                  <a:tab pos="212725" algn="l"/>
                </a:tabLst>
              </a:pPr>
              <a:r>
                <a:rPr lang="en-US" sz="2000" i="1" spc="-20" dirty="0">
                  <a:solidFill>
                    <a:srgbClr val="3C2B32"/>
                  </a:solidFill>
                  <a:cs typeface="Verdana"/>
                </a:rPr>
                <a:t>Add </a:t>
              </a:r>
              <a:r>
                <a:rPr lang="en-US" sz="2000" i="1" spc="-45" dirty="0">
                  <a:solidFill>
                    <a:srgbClr val="3C2B32"/>
                  </a:solidFill>
                  <a:cs typeface="Verdana"/>
                </a:rPr>
                <a:t>one </a:t>
              </a:r>
              <a:r>
                <a:rPr lang="en-US" sz="2000" i="1" spc="-55" dirty="0">
                  <a:solidFill>
                    <a:srgbClr val="3C2B32"/>
                  </a:solidFill>
                  <a:cs typeface="Verdana"/>
                </a:rPr>
                <a:t>lost </a:t>
              </a:r>
              <a:r>
                <a:rPr lang="en-US" sz="2000" i="1" spc="-60" dirty="0">
                  <a:solidFill>
                    <a:srgbClr val="3C2B32"/>
                  </a:solidFill>
                  <a:cs typeface="Verdana"/>
                </a:rPr>
                <a:t>opportunity </a:t>
              </a:r>
              <a:r>
                <a:rPr lang="en-US" sz="2000" i="1" spc="-30" dirty="0">
                  <a:solidFill>
                    <a:srgbClr val="3C2B32"/>
                  </a:solidFill>
                  <a:cs typeface="Verdana"/>
                </a:rPr>
                <a:t>card </a:t>
              </a:r>
              <a:r>
                <a:rPr lang="en-US" sz="2000" i="1" spc="-70" dirty="0">
                  <a:solidFill>
                    <a:srgbClr val="3C2B32"/>
                  </a:solidFill>
                  <a:cs typeface="Verdana"/>
                </a:rPr>
                <a:t>for the </a:t>
              </a:r>
              <a:r>
                <a:rPr lang="en-US" sz="2000" i="1" spc="-65" dirty="0">
                  <a:solidFill>
                    <a:srgbClr val="3C2B32"/>
                  </a:solidFill>
                  <a:cs typeface="Verdana"/>
                </a:rPr>
                <a:t>inability to </a:t>
              </a:r>
              <a:r>
                <a:rPr lang="en-US" sz="2000" i="1" spc="-55" dirty="0">
                  <a:solidFill>
                    <a:srgbClr val="3C2B32"/>
                  </a:solidFill>
                  <a:cs typeface="Verdana"/>
                </a:rPr>
                <a:t>benefit </a:t>
              </a:r>
              <a:r>
                <a:rPr lang="en-US" sz="2000" i="1" spc="-85" dirty="0">
                  <a:solidFill>
                    <a:srgbClr val="3C2B32"/>
                  </a:solidFill>
                  <a:cs typeface="Verdana"/>
                </a:rPr>
                <a:t>from </a:t>
              </a:r>
              <a:r>
                <a:rPr lang="en-US" sz="2000" i="1" spc="-75" dirty="0">
                  <a:solidFill>
                    <a:srgbClr val="3C2B32"/>
                  </a:solidFill>
                  <a:cs typeface="Verdana"/>
                </a:rPr>
                <a:t>unemployment </a:t>
              </a:r>
              <a:r>
                <a:rPr lang="en-US" sz="2000" i="1" spc="-55" dirty="0">
                  <a:solidFill>
                    <a:srgbClr val="3C2B32"/>
                  </a:solidFill>
                  <a:cs typeface="Verdana"/>
                </a:rPr>
                <a:t>insurance  </a:t>
              </a:r>
              <a:r>
                <a:rPr lang="en-US" sz="2000" i="1" spc="-65" dirty="0">
                  <a:solidFill>
                    <a:srgbClr val="3C2B32"/>
                  </a:solidFill>
                  <a:cs typeface="Verdana"/>
                </a:rPr>
                <a:t>even though </a:t>
              </a:r>
              <a:r>
                <a:rPr lang="en-US" sz="2000" i="1" spc="-55" dirty="0">
                  <a:solidFill>
                    <a:srgbClr val="3C2B32"/>
                  </a:solidFill>
                  <a:cs typeface="Verdana"/>
                </a:rPr>
                <a:t>African Americans </a:t>
              </a:r>
              <a:r>
                <a:rPr lang="en-US" sz="2000" i="1" spc="-75" dirty="0">
                  <a:solidFill>
                    <a:srgbClr val="3C2B32"/>
                  </a:solidFill>
                  <a:cs typeface="Verdana"/>
                </a:rPr>
                <a:t>were </a:t>
              </a:r>
              <a:r>
                <a:rPr lang="en-US" sz="2000" i="1" spc="-55" dirty="0">
                  <a:solidFill>
                    <a:srgbClr val="3C2B32"/>
                  </a:solidFill>
                  <a:cs typeface="Verdana"/>
                </a:rPr>
                <a:t>between </a:t>
              </a:r>
              <a:r>
                <a:rPr lang="en-US" sz="2000" i="1" spc="-85" dirty="0">
                  <a:solidFill>
                    <a:srgbClr val="3C2B32"/>
                  </a:solidFill>
                  <a:cs typeface="Verdana"/>
                </a:rPr>
                <a:t>two </a:t>
              </a:r>
              <a:r>
                <a:rPr lang="en-US" sz="2000" i="1" spc="-45" dirty="0">
                  <a:solidFill>
                    <a:srgbClr val="3C2B32"/>
                  </a:solidFill>
                  <a:cs typeface="Verdana"/>
                </a:rPr>
                <a:t>and </a:t>
              </a:r>
              <a:r>
                <a:rPr lang="en-US" sz="2000" i="1" spc="-70" dirty="0">
                  <a:solidFill>
                    <a:srgbClr val="3C2B32"/>
                  </a:solidFill>
                  <a:cs typeface="Verdana"/>
                </a:rPr>
                <a:t>three times </a:t>
              </a:r>
              <a:r>
                <a:rPr lang="en-US" sz="2000" i="1" spc="-40" dirty="0">
                  <a:solidFill>
                    <a:srgbClr val="3C2B32"/>
                  </a:solidFill>
                  <a:cs typeface="Verdana"/>
                </a:rPr>
                <a:t>as </a:t>
              </a:r>
              <a:r>
                <a:rPr lang="en-US" sz="2000" i="1" spc="-65" dirty="0">
                  <a:solidFill>
                    <a:srgbClr val="3C2B32"/>
                  </a:solidFill>
                  <a:cs typeface="Verdana"/>
                </a:rPr>
                <a:t>likely </a:t>
              </a:r>
              <a:r>
                <a:rPr lang="en-US" sz="2000" i="1" spc="-40" dirty="0">
                  <a:solidFill>
                    <a:srgbClr val="3C2B32"/>
                  </a:solidFill>
                  <a:cs typeface="Verdana"/>
                </a:rPr>
                <a:t>as </a:t>
              </a:r>
              <a:r>
                <a:rPr lang="en-US" sz="2000" i="1" spc="-70" dirty="0">
                  <a:solidFill>
                    <a:srgbClr val="3C2B32"/>
                  </a:solidFill>
                  <a:cs typeface="Verdana"/>
                </a:rPr>
                <a:t>whites </a:t>
              </a:r>
              <a:r>
                <a:rPr lang="en-US" sz="2000" i="1" spc="-65" dirty="0">
                  <a:solidFill>
                    <a:srgbClr val="3C2B32"/>
                  </a:solidFill>
                  <a:cs typeface="Verdana"/>
                </a:rPr>
                <a:t>to  </a:t>
              </a:r>
              <a:r>
                <a:rPr lang="en-US" sz="2000" i="1" spc="-45" dirty="0">
                  <a:solidFill>
                    <a:srgbClr val="3C2B32"/>
                  </a:solidFill>
                  <a:cs typeface="Verdana"/>
                </a:rPr>
                <a:t>experience </a:t>
              </a:r>
              <a:r>
                <a:rPr lang="en-US" sz="2000" i="1" spc="-70" dirty="0">
                  <a:solidFill>
                    <a:srgbClr val="3C2B32"/>
                  </a:solidFill>
                  <a:cs typeface="Verdana"/>
                </a:rPr>
                <a:t>poverty </a:t>
              </a:r>
              <a:r>
                <a:rPr lang="en-US" sz="2000" i="1" spc="-45" dirty="0">
                  <a:solidFill>
                    <a:srgbClr val="3C2B32"/>
                  </a:solidFill>
                  <a:cs typeface="Verdana"/>
                </a:rPr>
                <a:t>and</a:t>
              </a:r>
              <a:r>
                <a:rPr lang="en-US" sz="2000" i="1" spc="-100" dirty="0">
                  <a:solidFill>
                    <a:srgbClr val="3C2B32"/>
                  </a:solidFill>
                  <a:cs typeface="Verdana"/>
                </a:rPr>
                <a:t> </a:t>
              </a:r>
              <a:r>
                <a:rPr lang="en-US" sz="2000" i="1" spc="-90" dirty="0">
                  <a:solidFill>
                    <a:srgbClr val="3C2B32"/>
                  </a:solidFill>
                  <a:cs typeface="Verdana"/>
                </a:rPr>
                <a:t>hunger.</a:t>
              </a:r>
              <a:endParaRPr lang="en-US" sz="200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7475944" y="8851595"/>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7875810" y="8764451"/>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4259397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6C4242-3C77-40C3-8204-2DC8A230D7F8}"/>
              </a:ext>
            </a:extLst>
          </p:cNvPr>
          <p:cNvGrpSpPr/>
          <p:nvPr/>
        </p:nvGrpSpPr>
        <p:grpSpPr>
          <a:xfrm>
            <a:off x="3809999" y="357451"/>
            <a:ext cx="4638675" cy="3081074"/>
            <a:chOff x="495300" y="5324862"/>
            <a:chExt cx="6705600" cy="4191000"/>
          </a:xfrm>
        </p:grpSpPr>
        <p:sp>
          <p:nvSpPr>
            <p:cNvPr id="3" name="object 3">
              <a:extLst>
                <a:ext uri="{FF2B5EF4-FFF2-40B4-BE49-F238E27FC236}">
                  <a16:creationId xmlns:a16="http://schemas.microsoft.com/office/drawing/2014/main" id="{CD60B096-DBD2-49AD-91C1-D82BDAF6654D}"/>
                </a:ext>
              </a:extLst>
            </p:cNvPr>
            <p:cNvSpPr/>
            <p:nvPr/>
          </p:nvSpPr>
          <p:spPr>
            <a:xfrm>
              <a:off x="495300" y="5324862"/>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4" name="object 4">
              <a:extLst>
                <a:ext uri="{FF2B5EF4-FFF2-40B4-BE49-F238E27FC236}">
                  <a16:creationId xmlns:a16="http://schemas.microsoft.com/office/drawing/2014/main" id="{9605CE78-934E-43E0-8A45-2A1A45C89E71}"/>
                </a:ext>
              </a:extLst>
            </p:cNvPr>
            <p:cNvSpPr txBox="1"/>
            <p:nvPr/>
          </p:nvSpPr>
          <p:spPr>
            <a:xfrm>
              <a:off x="514086" y="5350763"/>
              <a:ext cx="2825432" cy="496931"/>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Black Participants</a:t>
              </a:r>
              <a:endParaRPr sz="1909" b="1" dirty="0">
                <a:effectLst>
                  <a:outerShdw blurRad="38100" dist="38100" dir="2700000" algn="tl">
                    <a:srgbClr val="000000">
                      <a:alpha val="43137"/>
                    </a:srgbClr>
                  </a:outerShdw>
                </a:effectLst>
                <a:latin typeface="Verdana"/>
                <a:cs typeface="Verdana"/>
              </a:endParaRPr>
            </a:p>
          </p:txBody>
        </p:sp>
        <p:grpSp>
          <p:nvGrpSpPr>
            <p:cNvPr id="5" name="object 15">
              <a:extLst>
                <a:ext uri="{FF2B5EF4-FFF2-40B4-BE49-F238E27FC236}">
                  <a16:creationId xmlns:a16="http://schemas.microsoft.com/office/drawing/2014/main" id="{793FF850-4F54-4ED3-8A90-C36526A1898E}"/>
                </a:ext>
              </a:extLst>
            </p:cNvPr>
            <p:cNvGrpSpPr/>
            <p:nvPr/>
          </p:nvGrpSpPr>
          <p:grpSpPr>
            <a:xfrm>
              <a:off x="1557223" y="5865164"/>
              <a:ext cx="5586730" cy="3578860"/>
              <a:chOff x="1557223" y="5865164"/>
              <a:chExt cx="5586730" cy="3578860"/>
            </a:xfrm>
          </p:grpSpPr>
          <p:sp>
            <p:nvSpPr>
              <p:cNvPr id="6" name="object 16">
                <a:extLst>
                  <a:ext uri="{FF2B5EF4-FFF2-40B4-BE49-F238E27FC236}">
                    <a16:creationId xmlns:a16="http://schemas.microsoft.com/office/drawing/2014/main" id="{67C2EC17-ACF2-4529-8787-B5399F62E986}"/>
                  </a:ext>
                </a:extLst>
              </p:cNvPr>
              <p:cNvSpPr/>
              <p:nvPr/>
            </p:nvSpPr>
            <p:spPr>
              <a:xfrm>
                <a:off x="1557223" y="6239560"/>
                <a:ext cx="641515" cy="244411"/>
              </a:xfrm>
              <a:prstGeom prst="rect">
                <a:avLst/>
              </a:prstGeom>
              <a:blipFill>
                <a:blip r:embed="rId2" cstate="print"/>
                <a:stretch>
                  <a:fillRect/>
                </a:stretch>
              </a:blipFill>
            </p:spPr>
            <p:txBody>
              <a:bodyPr wrap="square" lIns="0" tIns="0" rIns="0" bIns="0" rtlCol="0"/>
              <a:lstStyle/>
              <a:p>
                <a:endParaRPr sz="1227"/>
              </a:p>
            </p:txBody>
          </p:sp>
          <p:sp>
            <p:nvSpPr>
              <p:cNvPr id="7" name="object 17">
                <a:extLst>
                  <a:ext uri="{FF2B5EF4-FFF2-40B4-BE49-F238E27FC236}">
                    <a16:creationId xmlns:a16="http://schemas.microsoft.com/office/drawing/2014/main" id="{C9C50728-B49D-48C2-A853-EC747E4AA9FE}"/>
                  </a:ext>
                </a:extLst>
              </p:cNvPr>
              <p:cNvSpPr/>
              <p:nvPr/>
            </p:nvSpPr>
            <p:spPr>
              <a:xfrm>
                <a:off x="2026615" y="5865799"/>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endParaRPr sz="1227"/>
              </a:p>
            </p:txBody>
          </p:sp>
          <p:sp>
            <p:nvSpPr>
              <p:cNvPr id="8" name="object 18">
                <a:extLst>
                  <a:ext uri="{FF2B5EF4-FFF2-40B4-BE49-F238E27FC236}">
                    <a16:creationId xmlns:a16="http://schemas.microsoft.com/office/drawing/2014/main" id="{AB485828-D6B8-4EA7-B440-7E8B740D161E}"/>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endParaRPr sz="1227"/>
              </a:p>
            </p:txBody>
          </p:sp>
          <p:sp>
            <p:nvSpPr>
              <p:cNvPr id="9" name="object 19">
                <a:extLst>
                  <a:ext uri="{FF2B5EF4-FFF2-40B4-BE49-F238E27FC236}">
                    <a16:creationId xmlns:a16="http://schemas.microsoft.com/office/drawing/2014/main" id="{AE971688-5E8A-4667-882E-A848AD984D82}"/>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endParaRPr sz="1227"/>
              </a:p>
            </p:txBody>
          </p:sp>
          <p:sp>
            <p:nvSpPr>
              <p:cNvPr id="10" name="object 20">
                <a:extLst>
                  <a:ext uri="{FF2B5EF4-FFF2-40B4-BE49-F238E27FC236}">
                    <a16:creationId xmlns:a16="http://schemas.microsoft.com/office/drawing/2014/main" id="{61562B06-AC66-4D7C-8F8E-1AC4AB6D7DBC}"/>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endParaRPr sz="1227"/>
              </a:p>
            </p:txBody>
          </p:sp>
        </p:grpSp>
      </p:grpSp>
      <p:sp>
        <p:nvSpPr>
          <p:cNvPr id="11" name="object 4">
            <a:extLst>
              <a:ext uri="{FF2B5EF4-FFF2-40B4-BE49-F238E27FC236}">
                <a16:creationId xmlns:a16="http://schemas.microsoft.com/office/drawing/2014/main" id="{DF5D402F-8B75-43DE-BE07-2FA99BB500C3}"/>
              </a:ext>
            </a:extLst>
          </p:cNvPr>
          <p:cNvSpPr/>
          <p:nvPr/>
        </p:nvSpPr>
        <p:spPr>
          <a:xfrm>
            <a:off x="3809999" y="3533775"/>
            <a:ext cx="4657725" cy="2960543"/>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12" name="object 4">
            <a:extLst>
              <a:ext uri="{FF2B5EF4-FFF2-40B4-BE49-F238E27FC236}">
                <a16:creationId xmlns:a16="http://schemas.microsoft.com/office/drawing/2014/main" id="{1FE621CB-851A-4886-A326-CE3F50084FD9}"/>
              </a:ext>
            </a:extLst>
          </p:cNvPr>
          <p:cNvSpPr txBox="1"/>
          <p:nvPr/>
        </p:nvSpPr>
        <p:spPr>
          <a:xfrm>
            <a:off x="3810000" y="3636822"/>
            <a:ext cx="1934493" cy="338817"/>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White Participants</a:t>
            </a:r>
            <a:endParaRPr sz="1909" b="1" dirty="0">
              <a:effectLst>
                <a:outerShdw blurRad="38100" dist="38100" dir="2700000" algn="tl">
                  <a:srgbClr val="000000">
                    <a:alpha val="43137"/>
                  </a:srgbClr>
                </a:outerShdw>
              </a:effectLst>
              <a:latin typeface="Verdana"/>
              <a:cs typeface="Verdana"/>
            </a:endParaRPr>
          </a:p>
        </p:txBody>
      </p:sp>
      <p:pic>
        <p:nvPicPr>
          <p:cNvPr id="13" name="Picture 12">
            <a:extLst>
              <a:ext uri="{FF2B5EF4-FFF2-40B4-BE49-F238E27FC236}">
                <a16:creationId xmlns:a16="http://schemas.microsoft.com/office/drawing/2014/main" id="{59056758-1052-480F-ADCE-5914EB1111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3" y="2542922"/>
            <a:ext cx="1308716" cy="444212"/>
          </a:xfrm>
          <a:prstGeom prst="rect">
            <a:avLst/>
          </a:prstGeom>
        </p:spPr>
      </p:pic>
      <p:pic>
        <p:nvPicPr>
          <p:cNvPr id="14" name="Picture 13">
            <a:extLst>
              <a:ext uri="{FF2B5EF4-FFF2-40B4-BE49-F238E27FC236}">
                <a16:creationId xmlns:a16="http://schemas.microsoft.com/office/drawing/2014/main" id="{32B90709-12FF-4514-8A1B-EAA0FEAEAA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099" y="1535098"/>
            <a:ext cx="1308716" cy="444212"/>
          </a:xfrm>
          <a:prstGeom prst="rect">
            <a:avLst/>
          </a:prstGeom>
        </p:spPr>
      </p:pic>
      <p:pic>
        <p:nvPicPr>
          <p:cNvPr id="15" name="Picture 14">
            <a:extLst>
              <a:ext uri="{FF2B5EF4-FFF2-40B4-BE49-F238E27FC236}">
                <a16:creationId xmlns:a16="http://schemas.microsoft.com/office/drawing/2014/main" id="{C92665E4-B35E-4BA1-BB2B-519C618E20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3" y="1033798"/>
            <a:ext cx="1308716" cy="444212"/>
          </a:xfrm>
          <a:prstGeom prst="rect">
            <a:avLst/>
          </a:prstGeom>
        </p:spPr>
      </p:pic>
      <p:pic>
        <p:nvPicPr>
          <p:cNvPr id="16" name="Picture 15">
            <a:extLst>
              <a:ext uri="{FF2B5EF4-FFF2-40B4-BE49-F238E27FC236}">
                <a16:creationId xmlns:a16="http://schemas.microsoft.com/office/drawing/2014/main" id="{4C5A685D-9285-4DD8-A764-BF48F8DD3C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099" y="2053104"/>
            <a:ext cx="1308716" cy="444212"/>
          </a:xfrm>
          <a:prstGeom prst="rect">
            <a:avLst/>
          </a:prstGeom>
        </p:spPr>
      </p:pic>
      <p:pic>
        <p:nvPicPr>
          <p:cNvPr id="17" name="Picture 16">
            <a:extLst>
              <a:ext uri="{FF2B5EF4-FFF2-40B4-BE49-F238E27FC236}">
                <a16:creationId xmlns:a16="http://schemas.microsoft.com/office/drawing/2014/main" id="{C3F5AC74-524B-4EFF-BFAE-CE3C2E6FFA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7806" y="5951942"/>
            <a:ext cx="1219726" cy="415090"/>
          </a:xfrm>
          <a:prstGeom prst="rect">
            <a:avLst/>
          </a:prstGeom>
        </p:spPr>
      </p:pic>
      <p:pic>
        <p:nvPicPr>
          <p:cNvPr id="18" name="Picture 17">
            <a:extLst>
              <a:ext uri="{FF2B5EF4-FFF2-40B4-BE49-F238E27FC236}">
                <a16:creationId xmlns:a16="http://schemas.microsoft.com/office/drawing/2014/main" id="{9DC39813-61D1-477F-8043-E514110D80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943" y="4595605"/>
            <a:ext cx="1221307" cy="403947"/>
          </a:xfrm>
          <a:prstGeom prst="rect">
            <a:avLst/>
          </a:prstGeom>
        </p:spPr>
      </p:pic>
      <p:pic>
        <p:nvPicPr>
          <p:cNvPr id="19" name="Picture 18">
            <a:extLst>
              <a:ext uri="{FF2B5EF4-FFF2-40B4-BE49-F238E27FC236}">
                <a16:creationId xmlns:a16="http://schemas.microsoft.com/office/drawing/2014/main" id="{EF542812-C9D1-444D-B41F-E3A71FFF53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943" y="4153598"/>
            <a:ext cx="1221307" cy="403947"/>
          </a:xfrm>
          <a:prstGeom prst="rect">
            <a:avLst/>
          </a:prstGeom>
        </p:spPr>
      </p:pic>
      <p:pic>
        <p:nvPicPr>
          <p:cNvPr id="20" name="Picture 19">
            <a:extLst>
              <a:ext uri="{FF2B5EF4-FFF2-40B4-BE49-F238E27FC236}">
                <a16:creationId xmlns:a16="http://schemas.microsoft.com/office/drawing/2014/main" id="{E3C4C848-AEC0-4559-921D-1810583204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1716" y="5956159"/>
            <a:ext cx="1207335" cy="410873"/>
          </a:xfrm>
          <a:prstGeom prst="rect">
            <a:avLst/>
          </a:prstGeom>
        </p:spPr>
      </p:pic>
      <p:pic>
        <p:nvPicPr>
          <p:cNvPr id="21" name="Picture 20">
            <a:extLst>
              <a:ext uri="{FF2B5EF4-FFF2-40B4-BE49-F238E27FC236}">
                <a16:creationId xmlns:a16="http://schemas.microsoft.com/office/drawing/2014/main" id="{232E40B7-8F21-45DD-BEED-4D9FDF433A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1716" y="4153598"/>
            <a:ext cx="1221307" cy="403947"/>
          </a:xfrm>
          <a:prstGeom prst="rect">
            <a:avLst/>
          </a:prstGeom>
        </p:spPr>
      </p:pic>
      <p:pic>
        <p:nvPicPr>
          <p:cNvPr id="22" name="Picture 21">
            <a:extLst>
              <a:ext uri="{FF2B5EF4-FFF2-40B4-BE49-F238E27FC236}">
                <a16:creationId xmlns:a16="http://schemas.microsoft.com/office/drawing/2014/main" id="{A336F477-4990-4979-9ED6-BC0FE0A38F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943" y="5020529"/>
            <a:ext cx="1221307" cy="403947"/>
          </a:xfrm>
          <a:prstGeom prst="rect">
            <a:avLst/>
          </a:prstGeom>
        </p:spPr>
      </p:pic>
      <p:pic>
        <p:nvPicPr>
          <p:cNvPr id="23" name="Picture 22">
            <a:extLst>
              <a:ext uri="{FF2B5EF4-FFF2-40B4-BE49-F238E27FC236}">
                <a16:creationId xmlns:a16="http://schemas.microsoft.com/office/drawing/2014/main" id="{30A5DDB9-C9A4-403D-9730-170E406FF7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1716" y="4595603"/>
            <a:ext cx="1221307" cy="403947"/>
          </a:xfrm>
          <a:prstGeom prst="rect">
            <a:avLst/>
          </a:prstGeom>
        </p:spPr>
      </p:pic>
      <p:pic>
        <p:nvPicPr>
          <p:cNvPr id="24" name="Picture 23">
            <a:extLst>
              <a:ext uri="{FF2B5EF4-FFF2-40B4-BE49-F238E27FC236}">
                <a16:creationId xmlns:a16="http://schemas.microsoft.com/office/drawing/2014/main" id="{1F2C464F-2D96-4132-8F1C-6ECB5916ED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1577" y="5470840"/>
            <a:ext cx="1219728" cy="415091"/>
          </a:xfrm>
          <a:prstGeom prst="rect">
            <a:avLst/>
          </a:prstGeom>
        </p:spPr>
      </p:pic>
      <p:pic>
        <p:nvPicPr>
          <p:cNvPr id="25" name="Picture 24">
            <a:extLst>
              <a:ext uri="{FF2B5EF4-FFF2-40B4-BE49-F238E27FC236}">
                <a16:creationId xmlns:a16="http://schemas.microsoft.com/office/drawing/2014/main" id="{FF4FEFFB-65DF-43B4-8DF3-15770FEE53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1571" y="5951942"/>
            <a:ext cx="1219728" cy="415090"/>
          </a:xfrm>
          <a:prstGeom prst="rect">
            <a:avLst/>
          </a:prstGeom>
        </p:spPr>
      </p:pic>
      <p:pic>
        <p:nvPicPr>
          <p:cNvPr id="26" name="Picture 25">
            <a:extLst>
              <a:ext uri="{FF2B5EF4-FFF2-40B4-BE49-F238E27FC236}">
                <a16:creationId xmlns:a16="http://schemas.microsoft.com/office/drawing/2014/main" id="{831B8A9A-DE0A-4BCC-A207-D9C6092CED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1299" y="1544706"/>
            <a:ext cx="1305300" cy="444212"/>
          </a:xfrm>
          <a:prstGeom prst="rect">
            <a:avLst/>
          </a:prstGeom>
        </p:spPr>
      </p:pic>
      <p:pic>
        <p:nvPicPr>
          <p:cNvPr id="27" name="Picture 26">
            <a:extLst>
              <a:ext uri="{FF2B5EF4-FFF2-40B4-BE49-F238E27FC236}">
                <a16:creationId xmlns:a16="http://schemas.microsoft.com/office/drawing/2014/main" id="{0F42E66C-0BC3-4977-BDB8-C2B8743ABE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2636" y="1033798"/>
            <a:ext cx="1308716" cy="444212"/>
          </a:xfrm>
          <a:prstGeom prst="rect">
            <a:avLst/>
          </a:prstGeom>
        </p:spPr>
      </p:pic>
      <p:pic>
        <p:nvPicPr>
          <p:cNvPr id="28" name="Picture 27">
            <a:extLst>
              <a:ext uri="{FF2B5EF4-FFF2-40B4-BE49-F238E27FC236}">
                <a16:creationId xmlns:a16="http://schemas.microsoft.com/office/drawing/2014/main" id="{EBAB4B17-DB40-423D-A8D2-B0E8E33997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1716" y="5020529"/>
            <a:ext cx="1221307" cy="403947"/>
          </a:xfrm>
          <a:prstGeom prst="rect">
            <a:avLst/>
          </a:prstGeom>
        </p:spPr>
      </p:pic>
      <p:pic>
        <p:nvPicPr>
          <p:cNvPr id="29" name="Picture 28">
            <a:extLst>
              <a:ext uri="{FF2B5EF4-FFF2-40B4-BE49-F238E27FC236}">
                <a16:creationId xmlns:a16="http://schemas.microsoft.com/office/drawing/2014/main" id="{5B14F57A-BC08-497D-922D-68D90F0E9B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806" y="1052754"/>
            <a:ext cx="1308716" cy="444212"/>
          </a:xfrm>
          <a:prstGeom prst="rect">
            <a:avLst/>
          </a:prstGeom>
        </p:spPr>
      </p:pic>
    </p:spTree>
    <p:extLst>
      <p:ext uri="{BB962C8B-B14F-4D97-AF65-F5344CB8AC3E}">
        <p14:creationId xmlns:p14="http://schemas.microsoft.com/office/powerpoint/2010/main" val="241862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4AF0EA-A1A2-4755-BBAB-C2F94B3DA2CF}"/>
              </a:ext>
            </a:extLst>
          </p:cNvPr>
          <p:cNvGrpSpPr/>
          <p:nvPr/>
        </p:nvGrpSpPr>
        <p:grpSpPr>
          <a:xfrm>
            <a:off x="2148839" y="777240"/>
            <a:ext cx="8583931" cy="5292090"/>
            <a:chOff x="518023" y="5319360"/>
            <a:chExt cx="7205709" cy="4205640"/>
          </a:xfrm>
        </p:grpSpPr>
        <p:sp>
          <p:nvSpPr>
            <p:cNvPr id="5" name="object 3">
              <a:extLst>
                <a:ext uri="{FF2B5EF4-FFF2-40B4-BE49-F238E27FC236}">
                  <a16:creationId xmlns:a16="http://schemas.microsoft.com/office/drawing/2014/main" id="{A3396348-920B-435B-B744-4561808E241E}"/>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4">
              <a:extLst>
                <a:ext uri="{FF2B5EF4-FFF2-40B4-BE49-F238E27FC236}">
                  <a16:creationId xmlns:a16="http://schemas.microsoft.com/office/drawing/2014/main" id="{923FA8EB-CF28-448E-BEA6-AD2A283A8F14}"/>
                </a:ext>
              </a:extLst>
            </p:cNvPr>
            <p:cNvSpPr txBox="1"/>
            <p:nvPr/>
          </p:nvSpPr>
          <p:spPr>
            <a:xfrm>
              <a:off x="1076379" y="6745780"/>
              <a:ext cx="5647055" cy="1499648"/>
            </a:xfrm>
            <a:prstGeom prst="rect">
              <a:avLst/>
            </a:prstGeom>
          </p:spPr>
          <p:txBody>
            <a:bodyPr vert="horz" wrap="square" lIns="0" tIns="65405" rIns="0" bIns="0" rtlCol="0">
              <a:spAutoFit/>
            </a:bodyPr>
            <a:lstStyle/>
            <a:p>
              <a:pPr marL="0" marR="0" lvl="0" indent="0" algn="ctr" defTabSz="914400" eaLnBrk="1" fontAlgn="auto" latinLnBrk="0" hangingPunct="1">
                <a:lnSpc>
                  <a:spcPct val="100000"/>
                </a:lnSpc>
                <a:spcBef>
                  <a:spcPts val="515"/>
                </a:spcBef>
                <a:spcAft>
                  <a:spcPts val="0"/>
                </a:spcAft>
                <a:buClrTx/>
                <a:buSzTx/>
                <a:buFontTx/>
                <a:buNone/>
                <a:tabLst/>
                <a:defRPr/>
              </a:pPr>
              <a:r>
                <a:rPr kumimoji="0" sz="5000" b="1" i="0" u="none" strike="noStrike" kern="0" cap="none" spc="-470" normalizeH="0" baseline="0" noProof="0" dirty="0">
                  <a:ln>
                    <a:noFill/>
                  </a:ln>
                  <a:solidFill>
                    <a:srgbClr val="E5801C"/>
                  </a:solidFill>
                  <a:effectLst/>
                  <a:uLnTx/>
                  <a:uFillTx/>
                  <a:latin typeface="Verdana"/>
                  <a:cs typeface="Verdana"/>
                </a:rPr>
                <a:t>Policy</a:t>
              </a:r>
              <a:r>
                <a:rPr kumimoji="0" sz="5000" b="1" i="0" u="none" strike="noStrike" kern="0" cap="none" spc="-180"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a:t>
              </a:r>
              <a:r>
                <a:rPr kumimoji="0" lang="en-US" sz="5000" b="1" i="0" u="none" strike="noStrike" kern="0" cap="none" spc="-1515" normalizeH="0" baseline="0" noProof="0" dirty="0">
                  <a:ln>
                    <a:noFill/>
                  </a:ln>
                  <a:solidFill>
                    <a:srgbClr val="E5801C"/>
                  </a:solidFill>
                  <a:effectLst/>
                  <a:uLnTx/>
                  <a:uFillTx/>
                  <a:latin typeface="Verdana"/>
                  <a:cs typeface="Verdana"/>
                </a:rPr>
                <a:t>    6</a:t>
              </a:r>
            </a:p>
            <a:p>
              <a:pPr lvl="0" algn="ctr">
                <a:spcBef>
                  <a:spcPts val="515"/>
                </a:spcBef>
              </a:pPr>
              <a:r>
                <a:rPr lang="en-US" sz="3000" kern="0" spc="-145" dirty="0">
                  <a:solidFill>
                    <a:srgbClr val="3C2B32"/>
                  </a:solidFill>
                  <a:latin typeface="Verdana"/>
                  <a:ea typeface="+mj-ea"/>
                </a:rPr>
                <a:t>The </a:t>
              </a:r>
              <a:r>
                <a:rPr lang="en-US" sz="3000" kern="0" spc="-140" dirty="0">
                  <a:solidFill>
                    <a:srgbClr val="3C2B32"/>
                  </a:solidFill>
                  <a:latin typeface="Verdana"/>
                  <a:ea typeface="+mj-ea"/>
                </a:rPr>
                <a:t>Fair </a:t>
              </a:r>
              <a:r>
                <a:rPr lang="en-US" sz="3000" kern="0" spc="-85" dirty="0">
                  <a:solidFill>
                    <a:srgbClr val="3C2B32"/>
                  </a:solidFill>
                  <a:latin typeface="Verdana"/>
                  <a:ea typeface="+mj-ea"/>
                </a:rPr>
                <a:t>Labor</a:t>
              </a:r>
              <a:r>
                <a:rPr lang="en-US" sz="3000" kern="0" spc="-270" dirty="0">
                  <a:solidFill>
                    <a:srgbClr val="3C2B32"/>
                  </a:solidFill>
                  <a:latin typeface="Verdana"/>
                  <a:ea typeface="+mj-ea"/>
                </a:rPr>
                <a:t> </a:t>
              </a:r>
              <a:r>
                <a:rPr lang="en-US" sz="3000" kern="0" spc="-135" dirty="0">
                  <a:solidFill>
                    <a:srgbClr val="3C2B32"/>
                  </a:solidFill>
                  <a:latin typeface="Verdana"/>
                  <a:ea typeface="+mj-ea"/>
                </a:rPr>
                <a:t>Standards  </a:t>
              </a:r>
            </a:p>
            <a:p>
              <a:pPr lvl="0" algn="ctr">
                <a:spcBef>
                  <a:spcPts val="515"/>
                </a:spcBef>
              </a:pPr>
              <a:r>
                <a:rPr lang="en-US" sz="3000" kern="0" spc="-100" dirty="0">
                  <a:solidFill>
                    <a:srgbClr val="3C2B32"/>
                  </a:solidFill>
                  <a:latin typeface="Verdana"/>
                  <a:ea typeface="+mj-ea"/>
                </a:rPr>
                <a:t>Act of</a:t>
              </a:r>
              <a:r>
                <a:rPr lang="en-US" sz="3000" kern="0" spc="-250" dirty="0">
                  <a:solidFill>
                    <a:srgbClr val="3C2B32"/>
                  </a:solidFill>
                  <a:latin typeface="Verdana"/>
                  <a:ea typeface="+mj-ea"/>
                </a:rPr>
                <a:t> </a:t>
              </a:r>
              <a:r>
                <a:rPr lang="en-US" sz="3000" kern="0" spc="-395" dirty="0">
                  <a:solidFill>
                    <a:srgbClr val="3C2B32"/>
                  </a:solidFill>
                  <a:latin typeface="Verdana"/>
                  <a:ea typeface="+mj-ea"/>
                </a:rPr>
                <a:t>1938</a:t>
              </a:r>
              <a:endParaRPr kumimoji="0" sz="5000" b="0" i="0" u="none" strike="noStrike" kern="0" cap="none" spc="0" normalizeH="0" baseline="0" noProof="0" dirty="0">
                <a:ln>
                  <a:noFill/>
                </a:ln>
                <a:solidFill>
                  <a:prstClr val="black"/>
                </a:solidFill>
                <a:effectLst/>
                <a:uLnTx/>
                <a:uFillTx/>
                <a:latin typeface="Verdana"/>
                <a:cs typeface="Verdana"/>
              </a:endParaRPr>
            </a:p>
          </p:txBody>
        </p:sp>
        <p:sp>
          <p:nvSpPr>
            <p:cNvPr id="7" name="object 5">
              <a:extLst>
                <a:ext uri="{FF2B5EF4-FFF2-40B4-BE49-F238E27FC236}">
                  <a16:creationId xmlns:a16="http://schemas.microsoft.com/office/drawing/2014/main" id="{A27AB25E-96B3-47E0-AFE9-E152845F52C4}"/>
                </a:ext>
              </a:extLst>
            </p:cNvPr>
            <p:cNvSpPr/>
            <p:nvPr/>
          </p:nvSpPr>
          <p:spPr>
            <a:xfrm>
              <a:off x="5267261" y="7857591"/>
              <a:ext cx="1924050" cy="1629410"/>
            </a:xfrm>
            <a:custGeom>
              <a:avLst/>
              <a:gdLst/>
              <a:ahLst/>
              <a:cxnLst/>
              <a:rect l="l" t="t" r="r" b="b"/>
              <a:pathLst>
                <a:path w="1924050" h="1629409">
                  <a:moveTo>
                    <a:pt x="1923478" y="0"/>
                  </a:moveTo>
                  <a:lnTo>
                    <a:pt x="0" y="1629308"/>
                  </a:lnTo>
                  <a:lnTo>
                    <a:pt x="1923478" y="1629308"/>
                  </a:lnTo>
                  <a:lnTo>
                    <a:pt x="1923478" y="0"/>
                  </a:lnTo>
                  <a:close/>
                </a:path>
              </a:pathLst>
            </a:custGeom>
            <a:solidFill>
              <a:srgbClr val="E5801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 name="object 14">
              <a:extLst>
                <a:ext uri="{FF2B5EF4-FFF2-40B4-BE49-F238E27FC236}">
                  <a16:creationId xmlns:a16="http://schemas.microsoft.com/office/drawing/2014/main" id="{ACAD6BAC-2BB7-43EB-A3EA-F35ABFAA2EE2}"/>
                </a:ext>
              </a:extLst>
            </p:cNvPr>
            <p:cNvSpPr/>
            <p:nvPr/>
          </p:nvSpPr>
          <p:spPr>
            <a:xfrm>
              <a:off x="518023" y="5367088"/>
              <a:ext cx="2244648" cy="1899462"/>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9" name="object 15">
              <a:extLst>
                <a:ext uri="{FF2B5EF4-FFF2-40B4-BE49-F238E27FC236}">
                  <a16:creationId xmlns:a16="http://schemas.microsoft.com/office/drawing/2014/main" id="{C9C54F1F-2D80-4A46-A750-7A561FE9E8A5}"/>
                </a:ext>
              </a:extLst>
            </p:cNvPr>
            <p:cNvGrpSpPr/>
            <p:nvPr/>
          </p:nvGrpSpPr>
          <p:grpSpPr>
            <a:xfrm>
              <a:off x="1618046" y="5319360"/>
              <a:ext cx="6105686" cy="4124135"/>
              <a:chOff x="1618046" y="5319360"/>
              <a:chExt cx="6105686" cy="4124135"/>
            </a:xfrm>
          </p:grpSpPr>
          <p:sp>
            <p:nvSpPr>
              <p:cNvPr id="10" name="object 16">
                <a:extLst>
                  <a:ext uri="{FF2B5EF4-FFF2-40B4-BE49-F238E27FC236}">
                    <a16:creationId xmlns:a16="http://schemas.microsoft.com/office/drawing/2014/main" id="{E2890FEE-B065-4BDC-A554-DD570E0BF3EE}"/>
                  </a:ext>
                </a:extLst>
              </p:cNvPr>
              <p:cNvSpPr/>
              <p:nvPr/>
            </p:nvSpPr>
            <p:spPr>
              <a:xfrm>
                <a:off x="1618046" y="6348849"/>
                <a:ext cx="641515" cy="244411"/>
              </a:xfrm>
              <a:prstGeom prst="rect">
                <a:avLst/>
              </a:prstGeom>
              <a:blipFill>
                <a:blip r:embed="rId4" cstate="print"/>
                <a:stretch>
                  <a:fillRect/>
                </a:stretch>
              </a:blip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 name="object 17">
                <a:extLst>
                  <a:ext uri="{FF2B5EF4-FFF2-40B4-BE49-F238E27FC236}">
                    <a16:creationId xmlns:a16="http://schemas.microsoft.com/office/drawing/2014/main" id="{C2D1648B-6131-4D43-BA92-6E5189920181}"/>
                  </a:ext>
                </a:extLst>
              </p:cNvPr>
              <p:cNvSpPr/>
              <p:nvPr/>
            </p:nvSpPr>
            <p:spPr>
              <a:xfrm>
                <a:off x="7683184" y="5319360"/>
                <a:ext cx="40548" cy="42761"/>
              </a:xfrm>
              <a:custGeom>
                <a:avLst/>
                <a:gdLst/>
                <a:ahLst/>
                <a:cxnLst/>
                <a:rect l="l" t="t" r="r" b="b"/>
                <a:pathLst>
                  <a:path w="64769" h="55245">
                    <a:moveTo>
                      <a:pt x="0" y="54749"/>
                    </a:moveTo>
                    <a:lnTo>
                      <a:pt x="64693" y="54749"/>
                    </a:lnTo>
                    <a:lnTo>
                      <a:pt x="64693" y="0"/>
                    </a:lnTo>
                    <a:lnTo>
                      <a:pt x="0" y="54749"/>
                    </a:lnTo>
                    <a:close/>
                  </a:path>
                </a:pathLst>
              </a:custGeom>
              <a:solidFill>
                <a:schemeClr val="bg1"/>
              </a:solidFill>
              <a:ln w="3175">
                <a:solidFill>
                  <a:schemeClr val="bg1"/>
                </a:solidFill>
              </a:ln>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sp>
            <p:nvSpPr>
              <p:cNvPr id="12" name="object 18">
                <a:extLst>
                  <a:ext uri="{FF2B5EF4-FFF2-40B4-BE49-F238E27FC236}">
                    <a16:creationId xmlns:a16="http://schemas.microsoft.com/office/drawing/2014/main" id="{BB39BAEC-7D59-41E4-8F42-FEA2F6273C53}"/>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object 19">
                <a:extLst>
                  <a:ext uri="{FF2B5EF4-FFF2-40B4-BE49-F238E27FC236}">
                    <a16:creationId xmlns:a16="http://schemas.microsoft.com/office/drawing/2014/main" id="{18B6CFCD-E062-45D1-80C2-A76DF361F6ED}"/>
                  </a:ext>
                </a:extLst>
              </p:cNvPr>
              <p:cNvSpPr/>
              <p:nvPr/>
            </p:nvSpPr>
            <p:spPr>
              <a:xfrm>
                <a:off x="6396367" y="8854969"/>
                <a:ext cx="325602" cy="295848"/>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20">
                <a:extLst>
                  <a:ext uri="{FF2B5EF4-FFF2-40B4-BE49-F238E27FC236}">
                    <a16:creationId xmlns:a16="http://schemas.microsoft.com/office/drawing/2014/main" id="{EB44CF9C-5DA5-4230-8B34-E106D0CC82B4}"/>
                  </a:ext>
                </a:extLst>
              </p:cNvPr>
              <p:cNvSpPr/>
              <p:nvPr/>
            </p:nvSpPr>
            <p:spPr>
              <a:xfrm>
                <a:off x="6065215" y="9249012"/>
                <a:ext cx="1078534" cy="194483"/>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717286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7978" y="663392"/>
            <a:ext cx="7475621" cy="5337520"/>
            <a:chOff x="671770" y="494062"/>
            <a:chExt cx="6389370" cy="4301773"/>
          </a:xfrm>
        </p:grpSpPr>
        <p:sp>
          <p:nvSpPr>
            <p:cNvPr id="5" name="object 5">
              <a:extLst>
                <a:ext uri="{FF2B5EF4-FFF2-40B4-BE49-F238E27FC236}">
                  <a16:creationId xmlns:a16="http://schemas.microsoft.com/office/drawing/2014/main" id="{CA2BF1CF-C39F-462D-85E9-1E87BDB47E7A}"/>
                </a:ext>
              </a:extLst>
            </p:cNvPr>
            <p:cNvSpPr txBox="1"/>
            <p:nvPr/>
          </p:nvSpPr>
          <p:spPr>
            <a:xfrm>
              <a:off x="671770" y="494062"/>
              <a:ext cx="6389370" cy="2130150"/>
            </a:xfrm>
            <a:prstGeom prst="rect">
              <a:avLst/>
            </a:prstGeom>
          </p:spPr>
          <p:txBody>
            <a:bodyPr vert="horz" wrap="square" lIns="0" tIns="130810" rIns="0" bIns="0" rtlCol="0">
              <a:spAutoFit/>
            </a:bodyPr>
            <a:lstStyle/>
            <a:p>
              <a:pPr marL="12700">
                <a:spcBef>
                  <a:spcPts val="1030"/>
                </a:spcBef>
              </a:pPr>
              <a:r>
                <a:rPr lang="en-US" sz="2400" spc="-40" dirty="0">
                  <a:solidFill>
                    <a:srgbClr val="E5801C"/>
                  </a:solidFill>
                  <a:latin typeface="Trebuchet MS" panose="020B0603020202020204" pitchFamily="34" charset="0"/>
                  <a:cs typeface="Trebuchet MS"/>
                </a:rPr>
                <a:t>Policy </a:t>
              </a:r>
              <a:r>
                <a:rPr lang="en-US" sz="2400" spc="-10" dirty="0">
                  <a:solidFill>
                    <a:srgbClr val="E5801C"/>
                  </a:solidFill>
                  <a:latin typeface="Trebuchet MS" panose="020B0603020202020204" pitchFamily="34" charset="0"/>
                  <a:cs typeface="Trebuchet MS"/>
                </a:rPr>
                <a:t>#6 </a:t>
              </a:r>
              <a:r>
                <a:rPr lang="en-US" sz="2400" b="1" spc="-215" dirty="0">
                  <a:solidFill>
                    <a:srgbClr val="E5801C"/>
                  </a:solidFill>
                  <a:latin typeface="Trebuchet MS" panose="020B0603020202020204" pitchFamily="34" charset="0"/>
                  <a:cs typeface="Verdana"/>
                </a:rPr>
                <a:t>The </a:t>
              </a:r>
              <a:r>
                <a:rPr lang="en-US" sz="2400" b="1" spc="-180" dirty="0">
                  <a:solidFill>
                    <a:srgbClr val="E5801C"/>
                  </a:solidFill>
                  <a:latin typeface="Trebuchet MS" panose="020B0603020202020204" pitchFamily="34" charset="0"/>
                  <a:cs typeface="Verdana"/>
                </a:rPr>
                <a:t>Fair </a:t>
              </a:r>
              <a:r>
                <a:rPr lang="en-US" sz="2400" b="1" spc="-175" dirty="0">
                  <a:solidFill>
                    <a:srgbClr val="E5801C"/>
                  </a:solidFill>
                  <a:latin typeface="Trebuchet MS" panose="020B0603020202020204" pitchFamily="34" charset="0"/>
                  <a:cs typeface="Verdana"/>
                </a:rPr>
                <a:t>Labor Standards </a:t>
              </a:r>
              <a:r>
                <a:rPr lang="en-US" sz="2400" b="1" spc="-160" dirty="0">
                  <a:solidFill>
                    <a:srgbClr val="E5801C"/>
                  </a:solidFill>
                  <a:latin typeface="Trebuchet MS" panose="020B0603020202020204" pitchFamily="34" charset="0"/>
                  <a:cs typeface="Verdana"/>
                </a:rPr>
                <a:t>Act </a:t>
              </a:r>
              <a:r>
                <a:rPr lang="en-US" sz="2400" b="1" spc="-195" dirty="0">
                  <a:solidFill>
                    <a:srgbClr val="E5801C"/>
                  </a:solidFill>
                  <a:latin typeface="Trebuchet MS" panose="020B0603020202020204" pitchFamily="34" charset="0"/>
                  <a:cs typeface="Verdana"/>
                </a:rPr>
                <a:t>of</a:t>
              </a:r>
              <a:r>
                <a:rPr lang="en-US" sz="2400" b="1" spc="170" dirty="0">
                  <a:solidFill>
                    <a:srgbClr val="E5801C"/>
                  </a:solidFill>
                  <a:latin typeface="Trebuchet MS" panose="020B0603020202020204" pitchFamily="34" charset="0"/>
                  <a:cs typeface="Verdana"/>
                </a:rPr>
                <a:t> </a:t>
              </a:r>
              <a:r>
                <a:rPr lang="en-US" sz="2400" b="1" spc="-330" dirty="0">
                  <a:solidFill>
                    <a:srgbClr val="E5801C"/>
                  </a:solidFill>
                  <a:latin typeface="Trebuchet MS" panose="020B0603020202020204" pitchFamily="34" charset="0"/>
                  <a:cs typeface="Verdana"/>
                </a:rPr>
                <a:t>1938</a:t>
              </a:r>
              <a:endParaRPr lang="en-US" sz="2400" dirty="0">
                <a:latin typeface="Trebuchet MS" panose="020B0603020202020204" pitchFamily="34" charset="0"/>
                <a:cs typeface="Verdana"/>
              </a:endParaRPr>
            </a:p>
            <a:p>
              <a:pPr marL="12700" marR="5080">
                <a:lnSpc>
                  <a:spcPts val="2000"/>
                </a:lnSpc>
                <a:spcBef>
                  <a:spcPts val="690"/>
                </a:spcBef>
              </a:pPr>
              <a:r>
                <a:rPr lang="en-US" sz="2000" spc="-40" dirty="0">
                  <a:solidFill>
                    <a:srgbClr val="3C2B32"/>
                  </a:solidFill>
                  <a:cs typeface="Verdana"/>
                </a:rPr>
                <a:t>This was </a:t>
              </a:r>
              <a:r>
                <a:rPr lang="en-US" sz="2000" spc="-5" dirty="0">
                  <a:solidFill>
                    <a:srgbClr val="3C2B32"/>
                  </a:solidFill>
                  <a:cs typeface="Verdana"/>
                </a:rPr>
                <a:t>enacted </a:t>
              </a:r>
              <a:r>
                <a:rPr lang="en-US" sz="2000" spc="-40" dirty="0">
                  <a:solidFill>
                    <a:srgbClr val="3C2B32"/>
                  </a:solidFill>
                  <a:cs typeface="Verdana"/>
                </a:rPr>
                <a:t>to </a:t>
              </a:r>
              <a:r>
                <a:rPr lang="en-US" sz="2000" spc="-20" dirty="0">
                  <a:solidFill>
                    <a:srgbClr val="3C2B32"/>
                  </a:solidFill>
                  <a:cs typeface="Verdana"/>
                </a:rPr>
                <a:t>help </a:t>
              </a:r>
              <a:r>
                <a:rPr lang="en-US" sz="2000" spc="-25" dirty="0">
                  <a:solidFill>
                    <a:srgbClr val="3C2B32"/>
                  </a:solidFill>
                  <a:cs typeface="Verdana"/>
                </a:rPr>
                <a:t>bolster </a:t>
              </a:r>
              <a:r>
                <a:rPr lang="en-US" sz="2000" spc="-40" dirty="0">
                  <a:solidFill>
                    <a:srgbClr val="3C2B32"/>
                  </a:solidFill>
                  <a:cs typeface="Verdana"/>
                </a:rPr>
                <a:t>the </a:t>
              </a:r>
              <a:r>
                <a:rPr lang="en-US" sz="2000" spc="-25" dirty="0">
                  <a:solidFill>
                    <a:srgbClr val="3C2B32"/>
                  </a:solidFill>
                  <a:cs typeface="Verdana"/>
                </a:rPr>
                <a:t>economy </a:t>
              </a:r>
              <a:r>
                <a:rPr lang="en-US" sz="2000" spc="-15" dirty="0">
                  <a:solidFill>
                    <a:srgbClr val="3C2B32"/>
                  </a:solidFill>
                  <a:cs typeface="Verdana"/>
                </a:rPr>
                <a:t>and </a:t>
              </a:r>
              <a:r>
                <a:rPr lang="en-US" sz="2000" spc="-20" dirty="0">
                  <a:solidFill>
                    <a:srgbClr val="3C2B32"/>
                  </a:solidFill>
                  <a:cs typeface="Verdana"/>
                </a:rPr>
                <a:t>get </a:t>
              </a:r>
              <a:r>
                <a:rPr lang="en-US" sz="2000" spc="-40" dirty="0">
                  <a:solidFill>
                    <a:srgbClr val="3C2B32"/>
                  </a:solidFill>
                  <a:cs typeface="Verdana"/>
                </a:rPr>
                <a:t>the country </a:t>
              </a:r>
              <a:r>
                <a:rPr lang="en-US" sz="2000" spc="-45" dirty="0">
                  <a:solidFill>
                    <a:srgbClr val="3C2B32"/>
                  </a:solidFill>
                  <a:cs typeface="Verdana"/>
                </a:rPr>
                <a:t>out </a:t>
              </a:r>
              <a:r>
                <a:rPr lang="en-US" sz="2000" spc="-20" dirty="0">
                  <a:solidFill>
                    <a:srgbClr val="3C2B32"/>
                  </a:solidFill>
                  <a:cs typeface="Verdana"/>
                </a:rPr>
                <a:t>of </a:t>
              </a:r>
              <a:r>
                <a:rPr lang="en-US" sz="2000" spc="-40" dirty="0">
                  <a:solidFill>
                    <a:srgbClr val="3C2B32"/>
                  </a:solidFill>
                  <a:cs typeface="Verdana"/>
                </a:rPr>
                <a:t>the </a:t>
              </a:r>
              <a:r>
                <a:rPr lang="en-US" sz="2000" spc="-35" dirty="0">
                  <a:solidFill>
                    <a:srgbClr val="3C2B32"/>
                  </a:solidFill>
                  <a:cs typeface="Verdana"/>
                </a:rPr>
                <a:t>Great  Depression, </a:t>
              </a:r>
              <a:r>
                <a:rPr lang="en-US" sz="2000" spc="-40" dirty="0">
                  <a:solidFill>
                    <a:srgbClr val="3C2B32"/>
                  </a:solidFill>
                  <a:cs typeface="Verdana"/>
                </a:rPr>
                <a:t>but </a:t>
              </a:r>
              <a:r>
                <a:rPr lang="en-US" sz="2000" spc="-60" dirty="0">
                  <a:solidFill>
                    <a:srgbClr val="3C2B32"/>
                  </a:solidFill>
                  <a:cs typeface="Verdana"/>
                </a:rPr>
                <a:t>it </a:t>
              </a:r>
              <a:r>
                <a:rPr lang="en-US" sz="2000" spc="-15" dirty="0">
                  <a:solidFill>
                    <a:srgbClr val="3C2B32"/>
                  </a:solidFill>
                  <a:cs typeface="Verdana"/>
                </a:rPr>
                <a:t>excluded tip-based </a:t>
              </a:r>
              <a:r>
                <a:rPr lang="en-US" sz="2000" spc="-30" dirty="0">
                  <a:solidFill>
                    <a:srgbClr val="3C2B32"/>
                  </a:solidFill>
                  <a:cs typeface="Verdana"/>
                </a:rPr>
                <a:t>jobs </a:t>
              </a:r>
              <a:r>
                <a:rPr lang="en-US" sz="2000" spc="-15" dirty="0">
                  <a:solidFill>
                    <a:srgbClr val="3C2B32"/>
                  </a:solidFill>
                  <a:cs typeface="Verdana"/>
                </a:rPr>
                <a:t>and </a:t>
              </a:r>
              <a:r>
                <a:rPr lang="en-US" sz="2000" spc="-40" dirty="0">
                  <a:solidFill>
                    <a:srgbClr val="3C2B32"/>
                  </a:solidFill>
                  <a:cs typeface="Verdana"/>
                </a:rPr>
                <a:t>other </a:t>
              </a:r>
              <a:r>
                <a:rPr lang="en-US" sz="2000" spc="-30" dirty="0">
                  <a:solidFill>
                    <a:srgbClr val="3C2B32"/>
                  </a:solidFill>
                  <a:cs typeface="Verdana"/>
                </a:rPr>
                <a:t>jobs </a:t>
              </a:r>
              <a:r>
                <a:rPr lang="en-US" sz="2000" spc="-40" dirty="0">
                  <a:solidFill>
                    <a:srgbClr val="3C2B32"/>
                  </a:solidFill>
                  <a:cs typeface="Verdana"/>
                </a:rPr>
                <a:t>predominantly </a:t>
              </a:r>
              <a:r>
                <a:rPr lang="en-US" sz="2000" spc="-15" dirty="0">
                  <a:solidFill>
                    <a:srgbClr val="3C2B32"/>
                  </a:solidFill>
                  <a:cs typeface="Verdana"/>
                </a:rPr>
                <a:t>held </a:t>
              </a:r>
              <a:r>
                <a:rPr lang="en-US" sz="2000" spc="-40" dirty="0">
                  <a:solidFill>
                    <a:srgbClr val="3C2B32"/>
                  </a:solidFill>
                  <a:cs typeface="Verdana"/>
                </a:rPr>
                <a:t>by </a:t>
              </a:r>
              <a:r>
                <a:rPr lang="en-US" sz="2000" dirty="0">
                  <a:solidFill>
                    <a:srgbClr val="3C2B32"/>
                  </a:solidFill>
                  <a:cs typeface="Verdana"/>
                </a:rPr>
                <a:t>Black  </a:t>
              </a:r>
              <a:r>
                <a:rPr lang="en-US" sz="2000" spc="-30" dirty="0">
                  <a:solidFill>
                    <a:srgbClr val="3C2B32"/>
                  </a:solidFill>
                  <a:cs typeface="Verdana"/>
                </a:rPr>
                <a:t>workers—including </a:t>
              </a:r>
              <a:r>
                <a:rPr lang="en-US" sz="2000" spc="-55" dirty="0">
                  <a:solidFill>
                    <a:srgbClr val="3C2B32"/>
                  </a:solidFill>
                  <a:cs typeface="Verdana"/>
                </a:rPr>
                <a:t>servers, </a:t>
              </a:r>
              <a:r>
                <a:rPr lang="en-US" sz="2000" spc="-10" dirty="0">
                  <a:solidFill>
                    <a:srgbClr val="3C2B32"/>
                  </a:solidFill>
                  <a:cs typeface="Verdana"/>
                </a:rPr>
                <a:t>shoe </a:t>
              </a:r>
              <a:r>
                <a:rPr lang="en-US" sz="2000" spc="-50" dirty="0">
                  <a:solidFill>
                    <a:srgbClr val="3C2B32"/>
                  </a:solidFill>
                  <a:cs typeface="Verdana"/>
                </a:rPr>
                <a:t>shiners, </a:t>
              </a:r>
              <a:r>
                <a:rPr lang="en-US" sz="2000" spc="-15" dirty="0">
                  <a:solidFill>
                    <a:srgbClr val="3C2B32"/>
                  </a:solidFill>
                  <a:cs typeface="Verdana"/>
                </a:rPr>
                <a:t>domestic </a:t>
              </a:r>
              <a:r>
                <a:rPr lang="en-US" sz="2000" spc="-65" dirty="0">
                  <a:solidFill>
                    <a:srgbClr val="3C2B32"/>
                  </a:solidFill>
                  <a:cs typeface="Verdana"/>
                </a:rPr>
                <a:t>workers, </a:t>
              </a:r>
              <a:r>
                <a:rPr lang="en-US" sz="2000" spc="-15" dirty="0">
                  <a:solidFill>
                    <a:srgbClr val="3C2B32"/>
                  </a:solidFill>
                  <a:cs typeface="Verdana"/>
                </a:rPr>
                <a:t>and </a:t>
              </a:r>
              <a:r>
                <a:rPr lang="en-US" sz="2000" spc="-40" dirty="0">
                  <a:solidFill>
                    <a:srgbClr val="3C2B32"/>
                  </a:solidFill>
                  <a:cs typeface="Verdana"/>
                </a:rPr>
                <a:t>Pullman </a:t>
              </a:r>
              <a:r>
                <a:rPr lang="en-US" sz="2000" spc="-35" dirty="0">
                  <a:solidFill>
                    <a:srgbClr val="3C2B32"/>
                  </a:solidFill>
                  <a:cs typeface="Verdana"/>
                </a:rPr>
                <a:t>porters—from  </a:t>
              </a:r>
              <a:r>
                <a:rPr lang="en-US" sz="2000" spc="-45" dirty="0">
                  <a:solidFill>
                    <a:srgbClr val="3C2B32"/>
                  </a:solidFill>
                  <a:cs typeface="Verdana"/>
                </a:rPr>
                <a:t>this </a:t>
              </a:r>
              <a:r>
                <a:rPr lang="en-US" sz="2000" spc="-60" dirty="0">
                  <a:solidFill>
                    <a:srgbClr val="3C2B32"/>
                  </a:solidFill>
                  <a:cs typeface="Verdana"/>
                </a:rPr>
                <a:t>first-ever minimum </a:t>
              </a:r>
              <a:r>
                <a:rPr lang="en-US" sz="2000" spc="-25" dirty="0">
                  <a:solidFill>
                    <a:srgbClr val="3C2B32"/>
                  </a:solidFill>
                  <a:cs typeface="Verdana"/>
                </a:rPr>
                <a:t>wage </a:t>
              </a:r>
              <a:r>
                <a:rPr lang="en-US" sz="2000" spc="-40" dirty="0">
                  <a:solidFill>
                    <a:srgbClr val="3C2B32"/>
                  </a:solidFill>
                  <a:cs typeface="Verdana"/>
                </a:rPr>
                <a:t>legislation. </a:t>
              </a:r>
              <a:r>
                <a:rPr lang="en-US" sz="2000" spc="-45" dirty="0">
                  <a:solidFill>
                    <a:srgbClr val="3C2B32"/>
                  </a:solidFill>
                  <a:cs typeface="Verdana"/>
                </a:rPr>
                <a:t>Even </a:t>
              </a:r>
              <a:r>
                <a:rPr lang="en-US" sz="2000" spc="-40" dirty="0">
                  <a:solidFill>
                    <a:srgbClr val="3C2B32"/>
                  </a:solidFill>
                  <a:cs typeface="Verdana"/>
                </a:rPr>
                <a:t>though the </a:t>
              </a:r>
              <a:r>
                <a:rPr lang="en-US" sz="2000" dirty="0">
                  <a:solidFill>
                    <a:srgbClr val="3C2B32"/>
                  </a:solidFill>
                  <a:cs typeface="Verdana"/>
                </a:rPr>
                <a:t>Black </a:t>
              </a:r>
              <a:r>
                <a:rPr lang="en-US" sz="2000" spc="-50" dirty="0">
                  <a:solidFill>
                    <a:srgbClr val="3C2B32"/>
                  </a:solidFill>
                  <a:cs typeface="Verdana"/>
                </a:rPr>
                <a:t>unemployment, </a:t>
              </a:r>
              <a:r>
                <a:rPr lang="en-US" sz="2000" spc="-65" dirty="0">
                  <a:solidFill>
                    <a:srgbClr val="3C2B32"/>
                  </a:solidFill>
                  <a:cs typeface="Verdana"/>
                </a:rPr>
                <a:t>hunger,  </a:t>
              </a:r>
              <a:r>
                <a:rPr lang="en-US" sz="2000" spc="-15" dirty="0">
                  <a:solidFill>
                    <a:srgbClr val="3C2B32"/>
                  </a:solidFill>
                  <a:cs typeface="Verdana"/>
                </a:rPr>
                <a:t>and </a:t>
              </a:r>
              <a:r>
                <a:rPr lang="en-US" sz="2000" spc="-45" dirty="0">
                  <a:solidFill>
                    <a:srgbClr val="3C2B32"/>
                  </a:solidFill>
                  <a:cs typeface="Verdana"/>
                </a:rPr>
                <a:t>poverty </a:t>
              </a:r>
              <a:r>
                <a:rPr lang="en-US" sz="2000" spc="-40" dirty="0">
                  <a:solidFill>
                    <a:srgbClr val="3C2B32"/>
                  </a:solidFill>
                  <a:cs typeface="Verdana"/>
                </a:rPr>
                <a:t>rates </a:t>
              </a:r>
              <a:r>
                <a:rPr lang="en-US" sz="2000" spc="-45" dirty="0">
                  <a:solidFill>
                    <a:srgbClr val="3C2B32"/>
                  </a:solidFill>
                  <a:cs typeface="Verdana"/>
                </a:rPr>
                <a:t>were </a:t>
              </a:r>
              <a:r>
                <a:rPr lang="en-US" sz="2000" spc="-50" dirty="0">
                  <a:solidFill>
                    <a:srgbClr val="3C2B32"/>
                  </a:solidFill>
                  <a:cs typeface="Verdana"/>
                </a:rPr>
                <a:t>at </a:t>
              </a:r>
              <a:r>
                <a:rPr lang="en-US" sz="2000" spc="-25" dirty="0">
                  <a:solidFill>
                    <a:srgbClr val="3C2B32"/>
                  </a:solidFill>
                  <a:cs typeface="Verdana"/>
                </a:rPr>
                <a:t>least twice those </a:t>
              </a:r>
              <a:r>
                <a:rPr lang="en-US" sz="2000" spc="-20" dirty="0">
                  <a:solidFill>
                    <a:srgbClr val="3C2B32"/>
                  </a:solidFill>
                  <a:cs typeface="Verdana"/>
                </a:rPr>
                <a:t>of </a:t>
              </a:r>
              <a:r>
                <a:rPr lang="en-US" sz="2000" spc="-40" dirty="0">
                  <a:solidFill>
                    <a:srgbClr val="3C2B32"/>
                  </a:solidFill>
                  <a:cs typeface="Verdana"/>
                </a:rPr>
                <a:t>whites </a:t>
              </a:r>
              <a:r>
                <a:rPr lang="en-US" sz="2000" spc="-35" dirty="0">
                  <a:solidFill>
                    <a:srgbClr val="3C2B32"/>
                  </a:solidFill>
                  <a:cs typeface="Verdana"/>
                </a:rPr>
                <a:t>during </a:t>
              </a:r>
              <a:r>
                <a:rPr lang="en-US" sz="2000" spc="-40" dirty="0">
                  <a:solidFill>
                    <a:srgbClr val="3C2B32"/>
                  </a:solidFill>
                  <a:cs typeface="Verdana"/>
                </a:rPr>
                <a:t>the </a:t>
              </a:r>
              <a:r>
                <a:rPr lang="en-US" sz="2000" spc="-35" dirty="0">
                  <a:solidFill>
                    <a:srgbClr val="3C2B32"/>
                  </a:solidFill>
                  <a:cs typeface="Verdana"/>
                </a:rPr>
                <a:t>Great Depression, </a:t>
              </a:r>
              <a:r>
                <a:rPr lang="en-US" sz="2000" spc="-40" dirty="0">
                  <a:solidFill>
                    <a:srgbClr val="3C2B32"/>
                  </a:solidFill>
                  <a:cs typeface="Verdana"/>
                </a:rPr>
                <a:t>the</a:t>
              </a:r>
              <a:r>
                <a:rPr lang="en-US" sz="2000" spc="-270" dirty="0">
                  <a:solidFill>
                    <a:srgbClr val="3C2B32"/>
                  </a:solidFill>
                  <a:cs typeface="Verdana"/>
                </a:rPr>
                <a:t> </a:t>
              </a:r>
              <a:r>
                <a:rPr lang="en-US" sz="2000" spc="-65" dirty="0">
                  <a:solidFill>
                    <a:srgbClr val="3C2B32"/>
                  </a:solidFill>
                  <a:cs typeface="Verdana"/>
                </a:rPr>
                <a:t>very  </a:t>
              </a:r>
              <a:r>
                <a:rPr lang="en-US" sz="2000" spc="-5" dirty="0">
                  <a:solidFill>
                    <a:srgbClr val="3C2B32"/>
                  </a:solidFill>
                  <a:cs typeface="Verdana"/>
                </a:rPr>
                <a:t>policies </a:t>
              </a:r>
              <a:r>
                <a:rPr lang="en-US" sz="2000" spc="-50" dirty="0">
                  <a:solidFill>
                    <a:srgbClr val="3C2B32"/>
                  </a:solidFill>
                  <a:cs typeface="Verdana"/>
                </a:rPr>
                <a:t>meant </a:t>
              </a:r>
              <a:r>
                <a:rPr lang="en-US" sz="2000" spc="-40" dirty="0">
                  <a:solidFill>
                    <a:srgbClr val="3C2B32"/>
                  </a:solidFill>
                  <a:cs typeface="Verdana"/>
                </a:rPr>
                <a:t>to alleviate </a:t>
              </a:r>
              <a:r>
                <a:rPr lang="en-US" sz="2000" spc="-5" dirty="0">
                  <a:solidFill>
                    <a:srgbClr val="3C2B32"/>
                  </a:solidFill>
                  <a:cs typeface="Verdana"/>
                </a:rPr>
                <a:t>economic </a:t>
              </a:r>
              <a:r>
                <a:rPr lang="en-US" sz="2000" spc="-50" dirty="0">
                  <a:solidFill>
                    <a:srgbClr val="3C2B32"/>
                  </a:solidFill>
                  <a:cs typeface="Verdana"/>
                </a:rPr>
                <a:t>strain </a:t>
              </a:r>
              <a:r>
                <a:rPr lang="en-US" sz="2000" spc="-45" dirty="0">
                  <a:solidFill>
                    <a:srgbClr val="3C2B32"/>
                  </a:solidFill>
                  <a:cs typeface="Verdana"/>
                </a:rPr>
                <a:t>were </a:t>
              </a:r>
              <a:r>
                <a:rPr lang="en-US" sz="2000" spc="-40" dirty="0">
                  <a:solidFill>
                    <a:srgbClr val="3C2B32"/>
                  </a:solidFill>
                  <a:cs typeface="Verdana"/>
                </a:rPr>
                <a:t>withheld </a:t>
              </a:r>
              <a:r>
                <a:rPr lang="en-US" sz="2000" spc="-55" dirty="0">
                  <a:solidFill>
                    <a:srgbClr val="3C2B32"/>
                  </a:solidFill>
                  <a:cs typeface="Verdana"/>
                </a:rPr>
                <a:t>from </a:t>
              </a:r>
              <a:r>
                <a:rPr lang="en-US" sz="2000" spc="-40" dirty="0">
                  <a:solidFill>
                    <a:srgbClr val="3C2B32"/>
                  </a:solidFill>
                  <a:cs typeface="Verdana"/>
                </a:rPr>
                <a:t>the </a:t>
              </a:r>
              <a:r>
                <a:rPr lang="en-US" sz="2000" dirty="0">
                  <a:solidFill>
                    <a:srgbClr val="3C2B32"/>
                  </a:solidFill>
                  <a:cs typeface="Verdana"/>
                </a:rPr>
                <a:t>Black</a:t>
              </a:r>
              <a:r>
                <a:rPr lang="en-US" sz="2000" spc="-185" dirty="0">
                  <a:solidFill>
                    <a:srgbClr val="3C2B32"/>
                  </a:solidFill>
                  <a:cs typeface="Verdana"/>
                </a:rPr>
                <a:t> </a:t>
              </a:r>
              <a:r>
                <a:rPr lang="en-US" sz="2000" spc="-65" dirty="0">
                  <a:solidFill>
                    <a:srgbClr val="3C2B32"/>
                  </a:solidFill>
                  <a:cs typeface="Verdana"/>
                </a:rPr>
                <a:t>community</a:t>
              </a:r>
              <a:r>
                <a:rPr lang="en-US" sz="2000" spc="-65" dirty="0">
                  <a:solidFill>
                    <a:srgbClr val="3C2B32"/>
                  </a:solidFill>
                  <a:latin typeface="Verdana"/>
                  <a:cs typeface="Verdana"/>
                </a:rPr>
                <a:t>.</a:t>
              </a:r>
              <a:endParaRPr lang="en-US" sz="2000" dirty="0">
                <a:latin typeface="Verdana"/>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88052" y="2689514"/>
              <a:ext cx="1017270" cy="174397"/>
            </a:xfrm>
            <a:prstGeom prst="rect">
              <a:avLst/>
            </a:prstGeom>
            <a:solidFill>
              <a:srgbClr val="E5801C"/>
            </a:solidFill>
          </p:spPr>
          <p:txBody>
            <a:bodyPr vert="horz" wrap="square" lIns="0" tIns="0" rIns="0" bIns="0" rtlCol="0">
              <a:spAutoFit/>
            </a:bodyPr>
            <a:lstStyle/>
            <a:p>
              <a:pPr marL="171450">
                <a:lnSpc>
                  <a:spcPts val="1614"/>
                </a:lnSpc>
              </a:pPr>
              <a:r>
                <a:rPr sz="1400" b="1" spc="-200" dirty="0">
                  <a:solidFill>
                    <a:srgbClr val="FFFFFF"/>
                  </a:solidFill>
                  <a:latin typeface="Verdana"/>
                  <a:cs typeface="Verdana"/>
                </a:rPr>
                <a:t>ACTION</a:t>
              </a:r>
              <a:endParaRPr sz="14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754638" y="2808315"/>
              <a:ext cx="6195060" cy="1987520"/>
            </a:xfrm>
            <a:prstGeom prst="rect">
              <a:avLst/>
            </a:prstGeom>
          </p:spPr>
          <p:txBody>
            <a:bodyPr vert="horz" wrap="square" lIns="0" tIns="54610" rIns="0" bIns="0" rtlCol="0">
              <a:spAutoFit/>
            </a:bodyPr>
            <a:lstStyle/>
            <a:p>
              <a:pPr marL="12700">
                <a:spcBef>
                  <a:spcPts val="43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5080" indent="-200025">
                <a:lnSpc>
                  <a:spcPts val="2000"/>
                </a:lnSpc>
                <a:spcBef>
                  <a:spcPts val="409"/>
                </a:spcBef>
                <a:buSzPct val="95652"/>
                <a:buFont typeface="Verdana"/>
                <a:buChar char="•"/>
                <a:tabLst>
                  <a:tab pos="212090" algn="l"/>
                  <a:tab pos="212725" algn="l"/>
                </a:tabLst>
              </a:pPr>
              <a:r>
                <a:rPr lang="en-US" sz="2000" i="1" spc="-50" dirty="0">
                  <a:solidFill>
                    <a:srgbClr val="3C2B32"/>
                  </a:solidFill>
                  <a:cs typeface="Verdana"/>
                </a:rPr>
                <a:t>Add </a:t>
              </a:r>
              <a:r>
                <a:rPr lang="en-US" sz="2000" i="1" spc="-45" dirty="0">
                  <a:solidFill>
                    <a:srgbClr val="3C2B32"/>
                  </a:solidFill>
                  <a:cs typeface="Verdana"/>
                </a:rPr>
                <a:t>one </a:t>
              </a:r>
              <a:r>
                <a:rPr lang="en-US" sz="2000" i="1" spc="-75" dirty="0">
                  <a:solidFill>
                    <a:srgbClr val="3C2B32"/>
                  </a:solidFill>
                  <a:cs typeface="Verdana"/>
                </a:rPr>
                <a:t>money </a:t>
              </a:r>
              <a:r>
                <a:rPr lang="en-US" sz="2000" i="1" spc="-30" dirty="0">
                  <a:solidFill>
                    <a:srgbClr val="3C2B32"/>
                  </a:solidFill>
                  <a:cs typeface="Verdana"/>
                </a:rPr>
                <a:t>card </a:t>
              </a:r>
              <a:r>
                <a:rPr lang="en-US" sz="2000" i="1" spc="-70" dirty="0">
                  <a:solidFill>
                    <a:srgbClr val="3C2B32"/>
                  </a:solidFill>
                  <a:cs typeface="Verdana"/>
                </a:rPr>
                <a:t>for </a:t>
              </a:r>
              <a:r>
                <a:rPr lang="en-US" sz="2000" i="1" spc="-50" dirty="0">
                  <a:solidFill>
                    <a:srgbClr val="3C2B32"/>
                  </a:solidFill>
                  <a:cs typeface="Verdana"/>
                </a:rPr>
                <a:t>benefiting </a:t>
              </a:r>
              <a:r>
                <a:rPr lang="en-US" sz="2000" i="1" spc="-85" dirty="0">
                  <a:solidFill>
                    <a:srgbClr val="3C2B32"/>
                  </a:solidFill>
                  <a:cs typeface="Verdana"/>
                </a:rPr>
                <a:t>from </a:t>
              </a:r>
              <a:r>
                <a:rPr lang="en-US" sz="2000" i="1" spc="-70" dirty="0">
                  <a:solidFill>
                    <a:srgbClr val="3C2B32"/>
                  </a:solidFill>
                  <a:cs typeface="Verdana"/>
                </a:rPr>
                <a:t>the </a:t>
              </a:r>
              <a:r>
                <a:rPr lang="en-US" sz="2000" i="1" spc="-95" dirty="0">
                  <a:solidFill>
                    <a:srgbClr val="3C2B32"/>
                  </a:solidFill>
                  <a:cs typeface="Verdana"/>
                </a:rPr>
                <a:t>minimum </a:t>
              </a:r>
              <a:r>
                <a:rPr lang="en-US" sz="2000" i="1" spc="-55" dirty="0">
                  <a:solidFill>
                    <a:srgbClr val="3C2B32"/>
                  </a:solidFill>
                  <a:cs typeface="Verdana"/>
                </a:rPr>
                <a:t>wage </a:t>
              </a:r>
              <a:r>
                <a:rPr lang="en-US" sz="2000" i="1" spc="-65" dirty="0">
                  <a:solidFill>
                    <a:srgbClr val="3C2B32"/>
                  </a:solidFill>
                  <a:cs typeface="Verdana"/>
                </a:rPr>
                <a:t>to </a:t>
              </a:r>
              <a:r>
                <a:rPr lang="en-US" sz="2000" i="1" spc="-75" dirty="0">
                  <a:solidFill>
                    <a:srgbClr val="3C2B32"/>
                  </a:solidFill>
                  <a:cs typeface="Verdana"/>
                </a:rPr>
                <a:t>make </a:t>
              </a:r>
              <a:r>
                <a:rPr lang="en-US" sz="2000" i="1" spc="-70" dirty="0">
                  <a:solidFill>
                    <a:srgbClr val="3C2B32"/>
                  </a:solidFill>
                  <a:cs typeface="Verdana"/>
                </a:rPr>
                <a:t>their </a:t>
              </a:r>
              <a:r>
                <a:rPr lang="en-US" sz="2000" i="1" spc="-60" dirty="0">
                  <a:solidFill>
                    <a:srgbClr val="3C2B32"/>
                  </a:solidFill>
                  <a:cs typeface="Verdana"/>
                </a:rPr>
                <a:t>families</a:t>
              </a:r>
              <a:r>
                <a:rPr lang="en-US" sz="2000" i="1" spc="-150" dirty="0">
                  <a:solidFill>
                    <a:srgbClr val="3C2B32"/>
                  </a:solidFill>
                  <a:cs typeface="Verdana"/>
                </a:rPr>
                <a:t> </a:t>
              </a:r>
              <a:r>
                <a:rPr lang="en-US" sz="2000" i="1" spc="-35" dirty="0">
                  <a:solidFill>
                    <a:srgbClr val="3C2B32"/>
                  </a:solidFill>
                  <a:cs typeface="Verdana"/>
                </a:rPr>
                <a:t>less </a:t>
              </a:r>
              <a:r>
                <a:rPr lang="en-US" sz="2000" i="1" spc="-65" dirty="0">
                  <a:solidFill>
                    <a:srgbClr val="3C2B32"/>
                  </a:solidFill>
                  <a:cs typeface="Verdana"/>
                </a:rPr>
                <a:t>susceptible to hunger </a:t>
              </a:r>
              <a:r>
                <a:rPr lang="en-US" sz="2000" i="1" spc="-45" dirty="0">
                  <a:solidFill>
                    <a:srgbClr val="3C2B32"/>
                  </a:solidFill>
                  <a:cs typeface="Verdana"/>
                </a:rPr>
                <a:t>and</a:t>
              </a:r>
              <a:r>
                <a:rPr lang="en-US" sz="2000" i="1" spc="-90" dirty="0">
                  <a:solidFill>
                    <a:srgbClr val="3C2B32"/>
                  </a:solidFill>
                  <a:cs typeface="Verdana"/>
                </a:rPr>
                <a:t> </a:t>
              </a:r>
              <a:r>
                <a:rPr lang="en-US" sz="2000" i="1" spc="-95" dirty="0">
                  <a:solidFill>
                    <a:srgbClr val="3C2B32"/>
                  </a:solidFill>
                  <a:cs typeface="Verdana"/>
                </a:rPr>
                <a:t>poverty.</a:t>
              </a:r>
              <a:endParaRPr lang="en-US" sz="2000" dirty="0">
                <a:cs typeface="Verdana"/>
              </a:endParaRPr>
            </a:p>
            <a:p>
              <a:pPr marL="12700">
                <a:spcBef>
                  <a:spcPts val="1230"/>
                </a:spcBef>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136525" indent="-200025">
                <a:lnSpc>
                  <a:spcPts val="2000"/>
                </a:lnSpc>
                <a:spcBef>
                  <a:spcPts val="409"/>
                </a:spcBef>
                <a:buSzPct val="95652"/>
                <a:buFont typeface="Verdana"/>
                <a:buChar char="•"/>
                <a:tabLst>
                  <a:tab pos="212090" algn="l"/>
                  <a:tab pos="212725" algn="l"/>
                </a:tabLst>
              </a:pPr>
              <a:r>
                <a:rPr lang="en-US" sz="2000" i="1" spc="-20" dirty="0">
                  <a:solidFill>
                    <a:srgbClr val="3C2B32"/>
                  </a:solidFill>
                  <a:cs typeface="Verdana"/>
                </a:rPr>
                <a:t>Add </a:t>
              </a:r>
              <a:r>
                <a:rPr lang="en-US" sz="2000" i="1" spc="-45" dirty="0">
                  <a:solidFill>
                    <a:srgbClr val="3C2B32"/>
                  </a:solidFill>
                  <a:cs typeface="Verdana"/>
                </a:rPr>
                <a:t>one </a:t>
              </a:r>
              <a:r>
                <a:rPr lang="en-US" sz="2000" i="1" spc="-55" dirty="0">
                  <a:solidFill>
                    <a:srgbClr val="3C2B32"/>
                  </a:solidFill>
                  <a:cs typeface="Verdana"/>
                </a:rPr>
                <a:t>lost </a:t>
              </a:r>
              <a:r>
                <a:rPr lang="en-US" sz="2000" i="1" spc="-60" dirty="0">
                  <a:solidFill>
                    <a:srgbClr val="3C2B32"/>
                  </a:solidFill>
                  <a:cs typeface="Verdana"/>
                </a:rPr>
                <a:t>opportunity </a:t>
              </a:r>
              <a:r>
                <a:rPr lang="en-US" sz="2000" i="1" spc="-30" dirty="0">
                  <a:solidFill>
                    <a:srgbClr val="3C2B32"/>
                  </a:solidFill>
                  <a:cs typeface="Verdana"/>
                </a:rPr>
                <a:t>card </a:t>
              </a:r>
              <a:r>
                <a:rPr lang="en-US" sz="2000" i="1" spc="-70" dirty="0">
                  <a:solidFill>
                    <a:srgbClr val="3C2B32"/>
                  </a:solidFill>
                  <a:cs typeface="Verdana"/>
                </a:rPr>
                <a:t>for </a:t>
              </a:r>
              <a:r>
                <a:rPr lang="en-US" sz="2000" i="1" spc="-35" dirty="0">
                  <a:solidFill>
                    <a:srgbClr val="3C2B32"/>
                  </a:solidFill>
                  <a:cs typeface="Verdana"/>
                </a:rPr>
                <a:t>being </a:t>
              </a:r>
              <a:r>
                <a:rPr lang="en-US" sz="2000" i="1" spc="-45" dirty="0">
                  <a:solidFill>
                    <a:srgbClr val="3C2B32"/>
                  </a:solidFill>
                  <a:cs typeface="Verdana"/>
                </a:rPr>
                <a:t>stuck </a:t>
              </a:r>
              <a:r>
                <a:rPr lang="en-US" sz="2000" i="1" spc="-65" dirty="0">
                  <a:solidFill>
                    <a:srgbClr val="3C2B32"/>
                  </a:solidFill>
                  <a:cs typeface="Verdana"/>
                </a:rPr>
                <a:t>in </a:t>
              </a:r>
              <a:r>
                <a:rPr lang="en-US" sz="2000" i="1" spc="-45" dirty="0">
                  <a:solidFill>
                    <a:srgbClr val="3C2B32"/>
                  </a:solidFill>
                  <a:cs typeface="Verdana"/>
                </a:rPr>
                <a:t>tip-based               </a:t>
              </a:r>
              <a:r>
                <a:rPr lang="en-US" sz="2000" i="1" spc="-35" dirty="0">
                  <a:solidFill>
                    <a:srgbClr val="3C2B32"/>
                  </a:solidFill>
                  <a:cs typeface="Verdana"/>
                </a:rPr>
                <a:t>occupations </a:t>
              </a:r>
              <a:r>
                <a:rPr lang="en-US" sz="2000" i="1" spc="-80" dirty="0">
                  <a:solidFill>
                    <a:srgbClr val="3C2B32"/>
                  </a:solidFill>
                  <a:cs typeface="Verdana"/>
                </a:rPr>
                <a:t>that </a:t>
              </a:r>
              <a:r>
                <a:rPr lang="en-US" sz="2000" i="1" spc="-30" dirty="0">
                  <a:solidFill>
                    <a:srgbClr val="3C2B32"/>
                  </a:solidFill>
                  <a:cs typeface="Verdana"/>
                </a:rPr>
                <a:t>did </a:t>
              </a:r>
              <a:r>
                <a:rPr lang="en-US" sz="2000" i="1" spc="-70" dirty="0">
                  <a:solidFill>
                    <a:srgbClr val="3C2B32"/>
                  </a:solidFill>
                  <a:cs typeface="Verdana"/>
                </a:rPr>
                <a:t>not  </a:t>
              </a:r>
              <a:r>
                <a:rPr lang="en-US" sz="2000" i="1" spc="-65" dirty="0">
                  <a:solidFill>
                    <a:srgbClr val="3C2B32"/>
                  </a:solidFill>
                  <a:cs typeface="Verdana"/>
                </a:rPr>
                <a:t>offer </a:t>
              </a:r>
              <a:r>
                <a:rPr lang="en-US" sz="2000" i="1" spc="-50" dirty="0">
                  <a:solidFill>
                    <a:srgbClr val="3C2B32"/>
                  </a:solidFill>
                  <a:cs typeface="Verdana"/>
                </a:rPr>
                <a:t>a </a:t>
              </a:r>
              <a:r>
                <a:rPr lang="en-US" sz="2000" i="1" spc="-95" dirty="0">
                  <a:solidFill>
                    <a:srgbClr val="3C2B32"/>
                  </a:solidFill>
                  <a:cs typeface="Verdana"/>
                </a:rPr>
                <a:t>minimum </a:t>
              </a:r>
              <a:r>
                <a:rPr lang="en-US" sz="2000" i="1" spc="-55" dirty="0">
                  <a:solidFill>
                    <a:srgbClr val="3C2B32"/>
                  </a:solidFill>
                  <a:cs typeface="Verdana"/>
                </a:rPr>
                <a:t>wage </a:t>
              </a:r>
              <a:r>
                <a:rPr lang="en-US" sz="2000" i="1" spc="-65" dirty="0">
                  <a:solidFill>
                    <a:srgbClr val="3C2B32"/>
                  </a:solidFill>
                  <a:cs typeface="Verdana"/>
                </a:rPr>
                <a:t>to </a:t>
              </a:r>
              <a:r>
                <a:rPr lang="en-US" sz="2000" i="1" spc="-45" dirty="0">
                  <a:solidFill>
                    <a:srgbClr val="3C2B32"/>
                  </a:solidFill>
                  <a:cs typeface="Verdana"/>
                </a:rPr>
                <a:t>help </a:t>
              </a:r>
              <a:r>
                <a:rPr lang="en-US" sz="2000" i="1" spc="-60" dirty="0">
                  <a:solidFill>
                    <a:srgbClr val="3C2B32"/>
                  </a:solidFill>
                  <a:cs typeface="Verdana"/>
                </a:rPr>
                <a:t>families           </a:t>
              </a:r>
              <a:r>
                <a:rPr lang="en-US" sz="2000" i="1" spc="-80" dirty="0">
                  <a:solidFill>
                    <a:srgbClr val="3C2B32"/>
                  </a:solidFill>
                  <a:cs typeface="Verdana"/>
                </a:rPr>
                <a:t>survive </a:t>
              </a:r>
              <a:r>
                <a:rPr lang="en-US" sz="2000" i="1" spc="-60" dirty="0">
                  <a:solidFill>
                    <a:srgbClr val="3C2B32"/>
                  </a:solidFill>
                  <a:cs typeface="Verdana"/>
                </a:rPr>
                <a:t>during </a:t>
              </a:r>
              <a:r>
                <a:rPr lang="en-US" sz="2000" i="1" spc="-70" dirty="0">
                  <a:solidFill>
                    <a:srgbClr val="3C2B32"/>
                  </a:solidFill>
                  <a:cs typeface="Verdana"/>
                </a:rPr>
                <a:t>the </a:t>
              </a:r>
              <a:r>
                <a:rPr lang="en-US" sz="2000" i="1" spc="-60" dirty="0">
                  <a:solidFill>
                    <a:srgbClr val="3C2B32"/>
                  </a:solidFill>
                  <a:cs typeface="Verdana"/>
                </a:rPr>
                <a:t>Great </a:t>
              </a:r>
              <a:r>
                <a:rPr lang="en-US" sz="2000" i="1" spc="-65" dirty="0">
                  <a:solidFill>
                    <a:srgbClr val="3C2B32"/>
                  </a:solidFill>
                  <a:cs typeface="Verdana"/>
                </a:rPr>
                <a:t>Depression. This </a:t>
              </a:r>
              <a:r>
                <a:rPr lang="en-US" sz="2000" i="1" spc="-55" dirty="0">
                  <a:solidFill>
                    <a:srgbClr val="3C2B32"/>
                  </a:solidFill>
                  <a:cs typeface="Verdana"/>
                </a:rPr>
                <a:t>made </a:t>
              </a:r>
              <a:r>
                <a:rPr lang="en-US" sz="2000" i="1" spc="-75" dirty="0">
                  <a:solidFill>
                    <a:srgbClr val="3C2B32"/>
                  </a:solidFill>
                  <a:cs typeface="Verdana"/>
                </a:rPr>
                <a:t>it  </a:t>
              </a:r>
              <a:r>
                <a:rPr lang="en-US" sz="2000" i="1" spc="-65" dirty="0">
                  <a:solidFill>
                    <a:srgbClr val="3C2B32"/>
                  </a:solidFill>
                  <a:cs typeface="Verdana"/>
                </a:rPr>
                <a:t>even harder </a:t>
              </a:r>
              <a:r>
                <a:rPr lang="en-US" sz="2000" i="1" spc="-70" dirty="0">
                  <a:solidFill>
                    <a:srgbClr val="3C2B32"/>
                  </a:solidFill>
                  <a:cs typeface="Verdana"/>
                </a:rPr>
                <a:t>for </a:t>
              </a:r>
              <a:r>
                <a:rPr lang="en-US" sz="2000" i="1" spc="-85" dirty="0">
                  <a:solidFill>
                    <a:srgbClr val="3C2B32"/>
                  </a:solidFill>
                  <a:cs typeface="Verdana"/>
                </a:rPr>
                <a:t>them </a:t>
              </a:r>
              <a:r>
                <a:rPr lang="en-US" sz="2000" i="1" spc="-65" dirty="0">
                  <a:solidFill>
                    <a:srgbClr val="3C2B32"/>
                  </a:solidFill>
                  <a:cs typeface="Verdana"/>
                </a:rPr>
                <a:t>to </a:t>
              </a:r>
              <a:r>
                <a:rPr lang="en-US" sz="2000" i="1" spc="-45" dirty="0">
                  <a:solidFill>
                    <a:srgbClr val="3C2B32"/>
                  </a:solidFill>
                  <a:cs typeface="Verdana"/>
                </a:rPr>
                <a:t>get </a:t>
              </a:r>
              <a:r>
                <a:rPr lang="en-US" sz="2000" i="1" spc="-20" dirty="0">
                  <a:solidFill>
                    <a:srgbClr val="3C2B32"/>
                  </a:solidFill>
                  <a:cs typeface="Verdana"/>
                </a:rPr>
                <a:t>back </a:t>
              </a:r>
              <a:r>
                <a:rPr lang="en-US" sz="2000" i="1" spc="-55" dirty="0">
                  <a:solidFill>
                    <a:srgbClr val="3C2B32"/>
                  </a:solidFill>
                  <a:cs typeface="Verdana"/>
                </a:rPr>
                <a:t>on </a:t>
              </a:r>
              <a:r>
                <a:rPr lang="en-US" sz="2000" i="1" spc="-70" dirty="0">
                  <a:solidFill>
                    <a:srgbClr val="3C2B32"/>
                  </a:solidFill>
                  <a:cs typeface="Verdana"/>
                </a:rPr>
                <a:t>their </a:t>
              </a:r>
              <a:r>
                <a:rPr lang="en-US" sz="2000" i="1" spc="-55" dirty="0">
                  <a:solidFill>
                    <a:srgbClr val="3C2B32"/>
                  </a:solidFill>
                  <a:cs typeface="Verdana"/>
                </a:rPr>
                <a:t>feet </a:t>
              </a:r>
              <a:r>
                <a:rPr lang="en-US" sz="2000" i="1" spc="-45" dirty="0">
                  <a:solidFill>
                    <a:srgbClr val="3C2B32"/>
                  </a:solidFill>
                  <a:cs typeface="Verdana"/>
                </a:rPr>
                <a:t>and </a:t>
              </a:r>
              <a:r>
                <a:rPr lang="en-US" sz="2000" i="1" spc="-40" dirty="0">
                  <a:solidFill>
                    <a:srgbClr val="3C2B32"/>
                  </a:solidFill>
                  <a:cs typeface="Verdana"/>
                </a:rPr>
                <a:t>build </a:t>
              </a:r>
              <a:r>
                <a:rPr lang="en-US" sz="2000" i="1" spc="-70" dirty="0">
                  <a:solidFill>
                    <a:srgbClr val="3C2B32"/>
                  </a:solidFill>
                  <a:cs typeface="Verdana"/>
                </a:rPr>
                <a:t>for the</a:t>
              </a:r>
              <a:r>
                <a:rPr lang="en-US" sz="2000" i="1" spc="-220" dirty="0">
                  <a:solidFill>
                    <a:srgbClr val="3C2B32"/>
                  </a:solidFill>
                  <a:cs typeface="Verdana"/>
                </a:rPr>
                <a:t> </a:t>
              </a:r>
              <a:r>
                <a:rPr lang="en-US" sz="2000" i="1" spc="-95" dirty="0">
                  <a:solidFill>
                    <a:srgbClr val="3C2B32"/>
                  </a:solidFill>
                  <a:cs typeface="Verdana"/>
                </a:rPr>
                <a:t>future.</a:t>
              </a:r>
              <a:endParaRPr lang="en-US" sz="200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
        <p:nvSpPr>
          <p:cNvPr id="2" name="Rectangle 1"/>
          <p:cNvSpPr/>
          <p:nvPr/>
        </p:nvSpPr>
        <p:spPr>
          <a:xfrm>
            <a:off x="2297028" y="3329283"/>
            <a:ext cx="7326183" cy="2614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47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7978" y="663392"/>
            <a:ext cx="7475621" cy="5337520"/>
            <a:chOff x="671770" y="494062"/>
            <a:chExt cx="6389370" cy="4301773"/>
          </a:xfrm>
        </p:grpSpPr>
        <p:sp>
          <p:nvSpPr>
            <p:cNvPr id="5" name="object 5">
              <a:extLst>
                <a:ext uri="{FF2B5EF4-FFF2-40B4-BE49-F238E27FC236}">
                  <a16:creationId xmlns:a16="http://schemas.microsoft.com/office/drawing/2014/main" id="{CA2BF1CF-C39F-462D-85E9-1E87BDB47E7A}"/>
                </a:ext>
              </a:extLst>
            </p:cNvPr>
            <p:cNvSpPr txBox="1"/>
            <p:nvPr/>
          </p:nvSpPr>
          <p:spPr>
            <a:xfrm>
              <a:off x="671770" y="494062"/>
              <a:ext cx="6389370" cy="2130150"/>
            </a:xfrm>
            <a:prstGeom prst="rect">
              <a:avLst/>
            </a:prstGeom>
          </p:spPr>
          <p:txBody>
            <a:bodyPr vert="horz" wrap="square" lIns="0" tIns="130810" rIns="0" bIns="0" rtlCol="0">
              <a:spAutoFit/>
            </a:bodyPr>
            <a:lstStyle/>
            <a:p>
              <a:pPr marL="12700">
                <a:spcBef>
                  <a:spcPts val="1030"/>
                </a:spcBef>
              </a:pPr>
              <a:r>
                <a:rPr lang="en-US" sz="2400" spc="-40" dirty="0">
                  <a:solidFill>
                    <a:srgbClr val="E5801C"/>
                  </a:solidFill>
                  <a:latin typeface="Trebuchet MS" panose="020B0603020202020204" pitchFamily="34" charset="0"/>
                  <a:cs typeface="Trebuchet MS"/>
                </a:rPr>
                <a:t>Policy </a:t>
              </a:r>
              <a:r>
                <a:rPr lang="en-US" sz="2400" spc="-10" dirty="0">
                  <a:solidFill>
                    <a:srgbClr val="E5801C"/>
                  </a:solidFill>
                  <a:latin typeface="Trebuchet MS" panose="020B0603020202020204" pitchFamily="34" charset="0"/>
                  <a:cs typeface="Trebuchet MS"/>
                </a:rPr>
                <a:t>#6 </a:t>
              </a:r>
              <a:r>
                <a:rPr lang="en-US" sz="2400" b="1" spc="-215" dirty="0">
                  <a:solidFill>
                    <a:srgbClr val="E5801C"/>
                  </a:solidFill>
                  <a:latin typeface="Trebuchet MS" panose="020B0603020202020204" pitchFamily="34" charset="0"/>
                  <a:cs typeface="Verdana"/>
                </a:rPr>
                <a:t>The </a:t>
              </a:r>
              <a:r>
                <a:rPr lang="en-US" sz="2400" b="1" spc="-180" dirty="0">
                  <a:solidFill>
                    <a:srgbClr val="E5801C"/>
                  </a:solidFill>
                  <a:latin typeface="Trebuchet MS" panose="020B0603020202020204" pitchFamily="34" charset="0"/>
                  <a:cs typeface="Verdana"/>
                </a:rPr>
                <a:t>Fair </a:t>
              </a:r>
              <a:r>
                <a:rPr lang="en-US" sz="2400" b="1" spc="-175" dirty="0">
                  <a:solidFill>
                    <a:srgbClr val="E5801C"/>
                  </a:solidFill>
                  <a:latin typeface="Trebuchet MS" panose="020B0603020202020204" pitchFamily="34" charset="0"/>
                  <a:cs typeface="Verdana"/>
                </a:rPr>
                <a:t>Labor Standards </a:t>
              </a:r>
              <a:r>
                <a:rPr lang="en-US" sz="2400" b="1" spc="-160" dirty="0">
                  <a:solidFill>
                    <a:srgbClr val="E5801C"/>
                  </a:solidFill>
                  <a:latin typeface="Trebuchet MS" panose="020B0603020202020204" pitchFamily="34" charset="0"/>
                  <a:cs typeface="Verdana"/>
                </a:rPr>
                <a:t>Act </a:t>
              </a:r>
              <a:r>
                <a:rPr lang="en-US" sz="2400" b="1" spc="-195" dirty="0">
                  <a:solidFill>
                    <a:srgbClr val="E5801C"/>
                  </a:solidFill>
                  <a:latin typeface="Trebuchet MS" panose="020B0603020202020204" pitchFamily="34" charset="0"/>
                  <a:cs typeface="Verdana"/>
                </a:rPr>
                <a:t>of</a:t>
              </a:r>
              <a:r>
                <a:rPr lang="en-US" sz="2400" b="1" spc="170" dirty="0">
                  <a:solidFill>
                    <a:srgbClr val="E5801C"/>
                  </a:solidFill>
                  <a:latin typeface="Trebuchet MS" panose="020B0603020202020204" pitchFamily="34" charset="0"/>
                  <a:cs typeface="Verdana"/>
                </a:rPr>
                <a:t> </a:t>
              </a:r>
              <a:r>
                <a:rPr lang="en-US" sz="2400" b="1" spc="-330" dirty="0">
                  <a:solidFill>
                    <a:srgbClr val="E5801C"/>
                  </a:solidFill>
                  <a:latin typeface="Trebuchet MS" panose="020B0603020202020204" pitchFamily="34" charset="0"/>
                  <a:cs typeface="Verdana"/>
                </a:rPr>
                <a:t>1938</a:t>
              </a:r>
              <a:endParaRPr lang="en-US" sz="2400" dirty="0">
                <a:latin typeface="Trebuchet MS" panose="020B0603020202020204" pitchFamily="34" charset="0"/>
                <a:cs typeface="Verdana"/>
              </a:endParaRPr>
            </a:p>
            <a:p>
              <a:pPr marL="12700" marR="5080">
                <a:lnSpc>
                  <a:spcPts val="2000"/>
                </a:lnSpc>
                <a:spcBef>
                  <a:spcPts val="690"/>
                </a:spcBef>
              </a:pPr>
              <a:r>
                <a:rPr lang="en-US" sz="2000" spc="-40" dirty="0">
                  <a:solidFill>
                    <a:srgbClr val="3C2B32"/>
                  </a:solidFill>
                  <a:cs typeface="Verdana"/>
                </a:rPr>
                <a:t>This was </a:t>
              </a:r>
              <a:r>
                <a:rPr lang="en-US" sz="2000" spc="-5" dirty="0">
                  <a:solidFill>
                    <a:srgbClr val="3C2B32"/>
                  </a:solidFill>
                  <a:cs typeface="Verdana"/>
                </a:rPr>
                <a:t>enacted </a:t>
              </a:r>
              <a:r>
                <a:rPr lang="en-US" sz="2000" spc="-40" dirty="0">
                  <a:solidFill>
                    <a:srgbClr val="3C2B32"/>
                  </a:solidFill>
                  <a:cs typeface="Verdana"/>
                </a:rPr>
                <a:t>to </a:t>
              </a:r>
              <a:r>
                <a:rPr lang="en-US" sz="2000" spc="-20" dirty="0">
                  <a:solidFill>
                    <a:srgbClr val="3C2B32"/>
                  </a:solidFill>
                  <a:cs typeface="Verdana"/>
                </a:rPr>
                <a:t>help </a:t>
              </a:r>
              <a:r>
                <a:rPr lang="en-US" sz="2000" spc="-25" dirty="0">
                  <a:solidFill>
                    <a:srgbClr val="3C2B32"/>
                  </a:solidFill>
                  <a:cs typeface="Verdana"/>
                </a:rPr>
                <a:t>bolster </a:t>
              </a:r>
              <a:r>
                <a:rPr lang="en-US" sz="2000" spc="-40" dirty="0">
                  <a:solidFill>
                    <a:srgbClr val="3C2B32"/>
                  </a:solidFill>
                  <a:cs typeface="Verdana"/>
                </a:rPr>
                <a:t>the </a:t>
              </a:r>
              <a:r>
                <a:rPr lang="en-US" sz="2000" spc="-25" dirty="0">
                  <a:solidFill>
                    <a:srgbClr val="3C2B32"/>
                  </a:solidFill>
                  <a:cs typeface="Verdana"/>
                </a:rPr>
                <a:t>economy </a:t>
              </a:r>
              <a:r>
                <a:rPr lang="en-US" sz="2000" spc="-15" dirty="0">
                  <a:solidFill>
                    <a:srgbClr val="3C2B32"/>
                  </a:solidFill>
                  <a:cs typeface="Verdana"/>
                </a:rPr>
                <a:t>and </a:t>
              </a:r>
              <a:r>
                <a:rPr lang="en-US" sz="2000" spc="-20" dirty="0">
                  <a:solidFill>
                    <a:srgbClr val="3C2B32"/>
                  </a:solidFill>
                  <a:cs typeface="Verdana"/>
                </a:rPr>
                <a:t>get </a:t>
              </a:r>
              <a:r>
                <a:rPr lang="en-US" sz="2000" spc="-40" dirty="0">
                  <a:solidFill>
                    <a:srgbClr val="3C2B32"/>
                  </a:solidFill>
                  <a:cs typeface="Verdana"/>
                </a:rPr>
                <a:t>the country </a:t>
              </a:r>
              <a:r>
                <a:rPr lang="en-US" sz="2000" spc="-45" dirty="0">
                  <a:solidFill>
                    <a:srgbClr val="3C2B32"/>
                  </a:solidFill>
                  <a:cs typeface="Verdana"/>
                </a:rPr>
                <a:t>out </a:t>
              </a:r>
              <a:r>
                <a:rPr lang="en-US" sz="2000" spc="-20" dirty="0">
                  <a:solidFill>
                    <a:srgbClr val="3C2B32"/>
                  </a:solidFill>
                  <a:cs typeface="Verdana"/>
                </a:rPr>
                <a:t>of </a:t>
              </a:r>
              <a:r>
                <a:rPr lang="en-US" sz="2000" spc="-40" dirty="0">
                  <a:solidFill>
                    <a:srgbClr val="3C2B32"/>
                  </a:solidFill>
                  <a:cs typeface="Verdana"/>
                </a:rPr>
                <a:t>the </a:t>
              </a:r>
              <a:r>
                <a:rPr lang="en-US" sz="2000" spc="-35" dirty="0">
                  <a:solidFill>
                    <a:srgbClr val="3C2B32"/>
                  </a:solidFill>
                  <a:cs typeface="Verdana"/>
                </a:rPr>
                <a:t>Great  Depression, </a:t>
              </a:r>
              <a:r>
                <a:rPr lang="en-US" sz="2000" spc="-40" dirty="0">
                  <a:solidFill>
                    <a:srgbClr val="3C2B32"/>
                  </a:solidFill>
                  <a:cs typeface="Verdana"/>
                </a:rPr>
                <a:t>but </a:t>
              </a:r>
              <a:r>
                <a:rPr lang="en-US" sz="2000" spc="-60" dirty="0">
                  <a:solidFill>
                    <a:srgbClr val="3C2B32"/>
                  </a:solidFill>
                  <a:cs typeface="Verdana"/>
                </a:rPr>
                <a:t>it </a:t>
              </a:r>
              <a:r>
                <a:rPr lang="en-US" sz="2000" spc="-15" dirty="0">
                  <a:solidFill>
                    <a:srgbClr val="3C2B32"/>
                  </a:solidFill>
                  <a:cs typeface="Verdana"/>
                </a:rPr>
                <a:t>excluded tip-based </a:t>
              </a:r>
              <a:r>
                <a:rPr lang="en-US" sz="2000" spc="-30" dirty="0">
                  <a:solidFill>
                    <a:srgbClr val="3C2B32"/>
                  </a:solidFill>
                  <a:cs typeface="Verdana"/>
                </a:rPr>
                <a:t>jobs </a:t>
              </a:r>
              <a:r>
                <a:rPr lang="en-US" sz="2000" spc="-15" dirty="0">
                  <a:solidFill>
                    <a:srgbClr val="3C2B32"/>
                  </a:solidFill>
                  <a:cs typeface="Verdana"/>
                </a:rPr>
                <a:t>and </a:t>
              </a:r>
              <a:r>
                <a:rPr lang="en-US" sz="2000" spc="-40" dirty="0">
                  <a:solidFill>
                    <a:srgbClr val="3C2B32"/>
                  </a:solidFill>
                  <a:cs typeface="Verdana"/>
                </a:rPr>
                <a:t>other </a:t>
              </a:r>
              <a:r>
                <a:rPr lang="en-US" sz="2000" spc="-30" dirty="0">
                  <a:solidFill>
                    <a:srgbClr val="3C2B32"/>
                  </a:solidFill>
                  <a:cs typeface="Verdana"/>
                </a:rPr>
                <a:t>jobs </a:t>
              </a:r>
              <a:r>
                <a:rPr lang="en-US" sz="2000" spc="-40" dirty="0">
                  <a:solidFill>
                    <a:srgbClr val="3C2B32"/>
                  </a:solidFill>
                  <a:cs typeface="Verdana"/>
                </a:rPr>
                <a:t>predominantly </a:t>
              </a:r>
              <a:r>
                <a:rPr lang="en-US" sz="2000" spc="-15" dirty="0">
                  <a:solidFill>
                    <a:srgbClr val="3C2B32"/>
                  </a:solidFill>
                  <a:cs typeface="Verdana"/>
                </a:rPr>
                <a:t>held </a:t>
              </a:r>
              <a:r>
                <a:rPr lang="en-US" sz="2000" spc="-40" dirty="0">
                  <a:solidFill>
                    <a:srgbClr val="3C2B32"/>
                  </a:solidFill>
                  <a:cs typeface="Verdana"/>
                </a:rPr>
                <a:t>by </a:t>
              </a:r>
              <a:r>
                <a:rPr lang="en-US" sz="2000" dirty="0">
                  <a:solidFill>
                    <a:srgbClr val="3C2B32"/>
                  </a:solidFill>
                  <a:cs typeface="Verdana"/>
                </a:rPr>
                <a:t>Black  </a:t>
              </a:r>
              <a:r>
                <a:rPr lang="en-US" sz="2000" spc="-30" dirty="0">
                  <a:solidFill>
                    <a:srgbClr val="3C2B32"/>
                  </a:solidFill>
                  <a:cs typeface="Verdana"/>
                </a:rPr>
                <a:t>workers—including </a:t>
              </a:r>
              <a:r>
                <a:rPr lang="en-US" sz="2000" spc="-55" dirty="0">
                  <a:solidFill>
                    <a:srgbClr val="3C2B32"/>
                  </a:solidFill>
                  <a:cs typeface="Verdana"/>
                </a:rPr>
                <a:t>servers, </a:t>
              </a:r>
              <a:r>
                <a:rPr lang="en-US" sz="2000" spc="-10" dirty="0">
                  <a:solidFill>
                    <a:srgbClr val="3C2B32"/>
                  </a:solidFill>
                  <a:cs typeface="Verdana"/>
                </a:rPr>
                <a:t>shoe </a:t>
              </a:r>
              <a:r>
                <a:rPr lang="en-US" sz="2000" spc="-50" dirty="0">
                  <a:solidFill>
                    <a:srgbClr val="3C2B32"/>
                  </a:solidFill>
                  <a:cs typeface="Verdana"/>
                </a:rPr>
                <a:t>shiners, </a:t>
              </a:r>
              <a:r>
                <a:rPr lang="en-US" sz="2000" spc="-15" dirty="0">
                  <a:solidFill>
                    <a:srgbClr val="3C2B32"/>
                  </a:solidFill>
                  <a:cs typeface="Verdana"/>
                </a:rPr>
                <a:t>domestic </a:t>
              </a:r>
              <a:r>
                <a:rPr lang="en-US" sz="2000" spc="-65" dirty="0">
                  <a:solidFill>
                    <a:srgbClr val="3C2B32"/>
                  </a:solidFill>
                  <a:cs typeface="Verdana"/>
                </a:rPr>
                <a:t>workers, </a:t>
              </a:r>
              <a:r>
                <a:rPr lang="en-US" sz="2000" spc="-15" dirty="0">
                  <a:solidFill>
                    <a:srgbClr val="3C2B32"/>
                  </a:solidFill>
                  <a:cs typeface="Verdana"/>
                </a:rPr>
                <a:t>and </a:t>
              </a:r>
              <a:r>
                <a:rPr lang="en-US" sz="2000" spc="-40" dirty="0">
                  <a:solidFill>
                    <a:srgbClr val="3C2B32"/>
                  </a:solidFill>
                  <a:cs typeface="Verdana"/>
                </a:rPr>
                <a:t>Pullman </a:t>
              </a:r>
              <a:r>
                <a:rPr lang="en-US" sz="2000" spc="-35" dirty="0">
                  <a:solidFill>
                    <a:srgbClr val="3C2B32"/>
                  </a:solidFill>
                  <a:cs typeface="Verdana"/>
                </a:rPr>
                <a:t>porters—from  </a:t>
              </a:r>
              <a:r>
                <a:rPr lang="en-US" sz="2000" spc="-45" dirty="0">
                  <a:solidFill>
                    <a:srgbClr val="3C2B32"/>
                  </a:solidFill>
                  <a:cs typeface="Verdana"/>
                </a:rPr>
                <a:t>this </a:t>
              </a:r>
              <a:r>
                <a:rPr lang="en-US" sz="2000" spc="-60" dirty="0">
                  <a:solidFill>
                    <a:srgbClr val="3C2B32"/>
                  </a:solidFill>
                  <a:cs typeface="Verdana"/>
                </a:rPr>
                <a:t>first-ever minimum </a:t>
              </a:r>
              <a:r>
                <a:rPr lang="en-US" sz="2000" spc="-25" dirty="0">
                  <a:solidFill>
                    <a:srgbClr val="3C2B32"/>
                  </a:solidFill>
                  <a:cs typeface="Verdana"/>
                </a:rPr>
                <a:t>wage </a:t>
              </a:r>
              <a:r>
                <a:rPr lang="en-US" sz="2000" spc="-40" dirty="0">
                  <a:solidFill>
                    <a:srgbClr val="3C2B32"/>
                  </a:solidFill>
                  <a:cs typeface="Verdana"/>
                </a:rPr>
                <a:t>legislation. </a:t>
              </a:r>
              <a:r>
                <a:rPr lang="en-US" sz="2000" spc="-45" dirty="0">
                  <a:solidFill>
                    <a:srgbClr val="3C2B32"/>
                  </a:solidFill>
                  <a:cs typeface="Verdana"/>
                </a:rPr>
                <a:t>Even </a:t>
              </a:r>
              <a:r>
                <a:rPr lang="en-US" sz="2000" spc="-40" dirty="0">
                  <a:solidFill>
                    <a:srgbClr val="3C2B32"/>
                  </a:solidFill>
                  <a:cs typeface="Verdana"/>
                </a:rPr>
                <a:t>though the </a:t>
              </a:r>
              <a:r>
                <a:rPr lang="en-US" sz="2000" dirty="0">
                  <a:solidFill>
                    <a:srgbClr val="3C2B32"/>
                  </a:solidFill>
                  <a:cs typeface="Verdana"/>
                </a:rPr>
                <a:t>Black </a:t>
              </a:r>
              <a:r>
                <a:rPr lang="en-US" sz="2000" spc="-50" dirty="0">
                  <a:solidFill>
                    <a:srgbClr val="3C2B32"/>
                  </a:solidFill>
                  <a:cs typeface="Verdana"/>
                </a:rPr>
                <a:t>unemployment, </a:t>
              </a:r>
              <a:r>
                <a:rPr lang="en-US" sz="2000" spc="-65" dirty="0">
                  <a:solidFill>
                    <a:srgbClr val="3C2B32"/>
                  </a:solidFill>
                  <a:cs typeface="Verdana"/>
                </a:rPr>
                <a:t>hunger,  </a:t>
              </a:r>
              <a:r>
                <a:rPr lang="en-US" sz="2000" spc="-15" dirty="0">
                  <a:solidFill>
                    <a:srgbClr val="3C2B32"/>
                  </a:solidFill>
                  <a:cs typeface="Verdana"/>
                </a:rPr>
                <a:t>and </a:t>
              </a:r>
              <a:r>
                <a:rPr lang="en-US" sz="2000" spc="-45" dirty="0">
                  <a:solidFill>
                    <a:srgbClr val="3C2B32"/>
                  </a:solidFill>
                  <a:cs typeface="Verdana"/>
                </a:rPr>
                <a:t>poverty </a:t>
              </a:r>
              <a:r>
                <a:rPr lang="en-US" sz="2000" spc="-40" dirty="0">
                  <a:solidFill>
                    <a:srgbClr val="3C2B32"/>
                  </a:solidFill>
                  <a:cs typeface="Verdana"/>
                </a:rPr>
                <a:t>rates </a:t>
              </a:r>
              <a:r>
                <a:rPr lang="en-US" sz="2000" spc="-45" dirty="0">
                  <a:solidFill>
                    <a:srgbClr val="3C2B32"/>
                  </a:solidFill>
                  <a:cs typeface="Verdana"/>
                </a:rPr>
                <a:t>were </a:t>
              </a:r>
              <a:r>
                <a:rPr lang="en-US" sz="2000" spc="-50" dirty="0">
                  <a:solidFill>
                    <a:srgbClr val="3C2B32"/>
                  </a:solidFill>
                  <a:cs typeface="Verdana"/>
                </a:rPr>
                <a:t>at </a:t>
              </a:r>
              <a:r>
                <a:rPr lang="en-US" sz="2000" spc="-25" dirty="0">
                  <a:solidFill>
                    <a:srgbClr val="3C2B32"/>
                  </a:solidFill>
                  <a:cs typeface="Verdana"/>
                </a:rPr>
                <a:t>least twice those </a:t>
              </a:r>
              <a:r>
                <a:rPr lang="en-US" sz="2000" spc="-20" dirty="0">
                  <a:solidFill>
                    <a:srgbClr val="3C2B32"/>
                  </a:solidFill>
                  <a:cs typeface="Verdana"/>
                </a:rPr>
                <a:t>of </a:t>
              </a:r>
              <a:r>
                <a:rPr lang="en-US" sz="2000" spc="-40" dirty="0">
                  <a:solidFill>
                    <a:srgbClr val="3C2B32"/>
                  </a:solidFill>
                  <a:cs typeface="Verdana"/>
                </a:rPr>
                <a:t>whites </a:t>
              </a:r>
              <a:r>
                <a:rPr lang="en-US" sz="2000" spc="-35" dirty="0">
                  <a:solidFill>
                    <a:srgbClr val="3C2B32"/>
                  </a:solidFill>
                  <a:cs typeface="Verdana"/>
                </a:rPr>
                <a:t>during </a:t>
              </a:r>
              <a:r>
                <a:rPr lang="en-US" sz="2000" spc="-40" dirty="0">
                  <a:solidFill>
                    <a:srgbClr val="3C2B32"/>
                  </a:solidFill>
                  <a:cs typeface="Verdana"/>
                </a:rPr>
                <a:t>the </a:t>
              </a:r>
              <a:r>
                <a:rPr lang="en-US" sz="2000" spc="-35" dirty="0">
                  <a:solidFill>
                    <a:srgbClr val="3C2B32"/>
                  </a:solidFill>
                  <a:cs typeface="Verdana"/>
                </a:rPr>
                <a:t>Great Depression, </a:t>
              </a:r>
              <a:r>
                <a:rPr lang="en-US" sz="2000" spc="-40" dirty="0">
                  <a:solidFill>
                    <a:srgbClr val="3C2B32"/>
                  </a:solidFill>
                  <a:cs typeface="Verdana"/>
                </a:rPr>
                <a:t>the</a:t>
              </a:r>
              <a:r>
                <a:rPr lang="en-US" sz="2000" spc="-270" dirty="0">
                  <a:solidFill>
                    <a:srgbClr val="3C2B32"/>
                  </a:solidFill>
                  <a:cs typeface="Verdana"/>
                </a:rPr>
                <a:t> </a:t>
              </a:r>
              <a:r>
                <a:rPr lang="en-US" sz="2000" spc="-65" dirty="0">
                  <a:solidFill>
                    <a:srgbClr val="3C2B32"/>
                  </a:solidFill>
                  <a:cs typeface="Verdana"/>
                </a:rPr>
                <a:t>very  </a:t>
              </a:r>
              <a:r>
                <a:rPr lang="en-US" sz="2000" spc="-5" dirty="0">
                  <a:solidFill>
                    <a:srgbClr val="3C2B32"/>
                  </a:solidFill>
                  <a:cs typeface="Verdana"/>
                </a:rPr>
                <a:t>policies </a:t>
              </a:r>
              <a:r>
                <a:rPr lang="en-US" sz="2000" spc="-50" dirty="0">
                  <a:solidFill>
                    <a:srgbClr val="3C2B32"/>
                  </a:solidFill>
                  <a:cs typeface="Verdana"/>
                </a:rPr>
                <a:t>meant </a:t>
              </a:r>
              <a:r>
                <a:rPr lang="en-US" sz="2000" spc="-40" dirty="0">
                  <a:solidFill>
                    <a:srgbClr val="3C2B32"/>
                  </a:solidFill>
                  <a:cs typeface="Verdana"/>
                </a:rPr>
                <a:t>to alleviate </a:t>
              </a:r>
              <a:r>
                <a:rPr lang="en-US" sz="2000" spc="-5" dirty="0">
                  <a:solidFill>
                    <a:srgbClr val="3C2B32"/>
                  </a:solidFill>
                  <a:cs typeface="Verdana"/>
                </a:rPr>
                <a:t>economic </a:t>
              </a:r>
              <a:r>
                <a:rPr lang="en-US" sz="2000" spc="-50" dirty="0">
                  <a:solidFill>
                    <a:srgbClr val="3C2B32"/>
                  </a:solidFill>
                  <a:cs typeface="Verdana"/>
                </a:rPr>
                <a:t>strain </a:t>
              </a:r>
              <a:r>
                <a:rPr lang="en-US" sz="2000" spc="-45" dirty="0">
                  <a:solidFill>
                    <a:srgbClr val="3C2B32"/>
                  </a:solidFill>
                  <a:cs typeface="Verdana"/>
                </a:rPr>
                <a:t>were </a:t>
              </a:r>
              <a:r>
                <a:rPr lang="en-US" sz="2000" spc="-40" dirty="0">
                  <a:solidFill>
                    <a:srgbClr val="3C2B32"/>
                  </a:solidFill>
                  <a:cs typeface="Verdana"/>
                </a:rPr>
                <a:t>withheld </a:t>
              </a:r>
              <a:r>
                <a:rPr lang="en-US" sz="2000" spc="-55" dirty="0">
                  <a:solidFill>
                    <a:srgbClr val="3C2B32"/>
                  </a:solidFill>
                  <a:cs typeface="Verdana"/>
                </a:rPr>
                <a:t>from </a:t>
              </a:r>
              <a:r>
                <a:rPr lang="en-US" sz="2000" spc="-40" dirty="0">
                  <a:solidFill>
                    <a:srgbClr val="3C2B32"/>
                  </a:solidFill>
                  <a:cs typeface="Verdana"/>
                </a:rPr>
                <a:t>the </a:t>
              </a:r>
              <a:r>
                <a:rPr lang="en-US" sz="2000" dirty="0">
                  <a:solidFill>
                    <a:srgbClr val="3C2B32"/>
                  </a:solidFill>
                  <a:cs typeface="Verdana"/>
                </a:rPr>
                <a:t>Black</a:t>
              </a:r>
              <a:r>
                <a:rPr lang="en-US" sz="2000" spc="-185" dirty="0">
                  <a:solidFill>
                    <a:srgbClr val="3C2B32"/>
                  </a:solidFill>
                  <a:cs typeface="Verdana"/>
                </a:rPr>
                <a:t> </a:t>
              </a:r>
              <a:r>
                <a:rPr lang="en-US" sz="2000" spc="-65" dirty="0">
                  <a:solidFill>
                    <a:srgbClr val="3C2B32"/>
                  </a:solidFill>
                  <a:cs typeface="Verdana"/>
                </a:rPr>
                <a:t>community</a:t>
              </a:r>
              <a:r>
                <a:rPr lang="en-US" sz="2000" spc="-65" dirty="0">
                  <a:solidFill>
                    <a:srgbClr val="3C2B32"/>
                  </a:solidFill>
                  <a:latin typeface="Verdana"/>
                  <a:cs typeface="Verdana"/>
                </a:rPr>
                <a:t>.</a:t>
              </a:r>
              <a:endParaRPr lang="en-US" sz="2000" dirty="0">
                <a:latin typeface="Verdana"/>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88052" y="2689514"/>
              <a:ext cx="1017270" cy="174397"/>
            </a:xfrm>
            <a:prstGeom prst="rect">
              <a:avLst/>
            </a:prstGeom>
            <a:solidFill>
              <a:srgbClr val="E5801C"/>
            </a:solidFill>
          </p:spPr>
          <p:txBody>
            <a:bodyPr vert="horz" wrap="square" lIns="0" tIns="0" rIns="0" bIns="0" rtlCol="0">
              <a:spAutoFit/>
            </a:bodyPr>
            <a:lstStyle/>
            <a:p>
              <a:pPr marL="171450">
                <a:lnSpc>
                  <a:spcPts val="1614"/>
                </a:lnSpc>
              </a:pPr>
              <a:r>
                <a:rPr sz="1400" b="1" spc="-200" dirty="0">
                  <a:solidFill>
                    <a:srgbClr val="FFFFFF"/>
                  </a:solidFill>
                  <a:latin typeface="Verdana"/>
                  <a:cs typeface="Verdana"/>
                </a:rPr>
                <a:t>ACTION</a:t>
              </a:r>
              <a:endParaRPr sz="14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754638" y="2808315"/>
              <a:ext cx="6195060" cy="1987520"/>
            </a:xfrm>
            <a:prstGeom prst="rect">
              <a:avLst/>
            </a:prstGeom>
          </p:spPr>
          <p:txBody>
            <a:bodyPr vert="horz" wrap="square" lIns="0" tIns="54610" rIns="0" bIns="0" rtlCol="0">
              <a:spAutoFit/>
            </a:bodyPr>
            <a:lstStyle/>
            <a:p>
              <a:pPr marL="12700">
                <a:spcBef>
                  <a:spcPts val="43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5080" indent="-200025">
                <a:lnSpc>
                  <a:spcPts val="2000"/>
                </a:lnSpc>
                <a:spcBef>
                  <a:spcPts val="409"/>
                </a:spcBef>
                <a:buSzPct val="95652"/>
                <a:buFont typeface="Verdana"/>
                <a:buChar char="•"/>
                <a:tabLst>
                  <a:tab pos="212090" algn="l"/>
                  <a:tab pos="212725" algn="l"/>
                </a:tabLst>
              </a:pPr>
              <a:r>
                <a:rPr lang="en-US" sz="2000" i="1" spc="-50" dirty="0">
                  <a:solidFill>
                    <a:srgbClr val="3C2B32"/>
                  </a:solidFill>
                  <a:cs typeface="Verdana"/>
                </a:rPr>
                <a:t>Add </a:t>
              </a:r>
              <a:r>
                <a:rPr lang="en-US" sz="2000" i="1" spc="-45" dirty="0">
                  <a:solidFill>
                    <a:srgbClr val="3C2B32"/>
                  </a:solidFill>
                  <a:cs typeface="Verdana"/>
                </a:rPr>
                <a:t>one </a:t>
              </a:r>
              <a:r>
                <a:rPr lang="en-US" sz="2000" i="1" spc="-75" dirty="0">
                  <a:solidFill>
                    <a:srgbClr val="3C2B32"/>
                  </a:solidFill>
                  <a:cs typeface="Verdana"/>
                </a:rPr>
                <a:t>money </a:t>
              </a:r>
              <a:r>
                <a:rPr lang="en-US" sz="2000" i="1" spc="-30" dirty="0">
                  <a:solidFill>
                    <a:srgbClr val="3C2B32"/>
                  </a:solidFill>
                  <a:cs typeface="Verdana"/>
                </a:rPr>
                <a:t>card </a:t>
              </a:r>
              <a:r>
                <a:rPr lang="en-US" sz="2000" i="1" spc="-70" dirty="0">
                  <a:solidFill>
                    <a:srgbClr val="3C2B32"/>
                  </a:solidFill>
                  <a:cs typeface="Verdana"/>
                </a:rPr>
                <a:t>for </a:t>
              </a:r>
              <a:r>
                <a:rPr lang="en-US" sz="2000" i="1" spc="-50" dirty="0">
                  <a:solidFill>
                    <a:srgbClr val="3C2B32"/>
                  </a:solidFill>
                  <a:cs typeface="Verdana"/>
                </a:rPr>
                <a:t>benefiting </a:t>
              </a:r>
              <a:r>
                <a:rPr lang="en-US" sz="2000" i="1" spc="-85" dirty="0">
                  <a:solidFill>
                    <a:srgbClr val="3C2B32"/>
                  </a:solidFill>
                  <a:cs typeface="Verdana"/>
                </a:rPr>
                <a:t>from </a:t>
              </a:r>
              <a:r>
                <a:rPr lang="en-US" sz="2000" i="1" spc="-70" dirty="0">
                  <a:solidFill>
                    <a:srgbClr val="3C2B32"/>
                  </a:solidFill>
                  <a:cs typeface="Verdana"/>
                </a:rPr>
                <a:t>the </a:t>
              </a:r>
              <a:r>
                <a:rPr lang="en-US" sz="2000" i="1" spc="-95" dirty="0">
                  <a:solidFill>
                    <a:srgbClr val="3C2B32"/>
                  </a:solidFill>
                  <a:cs typeface="Verdana"/>
                </a:rPr>
                <a:t>minimum </a:t>
              </a:r>
              <a:r>
                <a:rPr lang="en-US" sz="2000" i="1" spc="-55" dirty="0">
                  <a:solidFill>
                    <a:srgbClr val="3C2B32"/>
                  </a:solidFill>
                  <a:cs typeface="Verdana"/>
                </a:rPr>
                <a:t>wage </a:t>
              </a:r>
              <a:r>
                <a:rPr lang="en-US" sz="2000" i="1" spc="-65" dirty="0">
                  <a:solidFill>
                    <a:srgbClr val="3C2B32"/>
                  </a:solidFill>
                  <a:cs typeface="Verdana"/>
                </a:rPr>
                <a:t>to </a:t>
              </a:r>
              <a:r>
                <a:rPr lang="en-US" sz="2000" i="1" spc="-75" dirty="0">
                  <a:solidFill>
                    <a:srgbClr val="3C2B32"/>
                  </a:solidFill>
                  <a:cs typeface="Verdana"/>
                </a:rPr>
                <a:t>make </a:t>
              </a:r>
              <a:r>
                <a:rPr lang="en-US" sz="2000" i="1" spc="-70" dirty="0">
                  <a:solidFill>
                    <a:srgbClr val="3C2B32"/>
                  </a:solidFill>
                  <a:cs typeface="Verdana"/>
                </a:rPr>
                <a:t>their </a:t>
              </a:r>
              <a:r>
                <a:rPr lang="en-US" sz="2000" i="1" spc="-60" dirty="0">
                  <a:solidFill>
                    <a:srgbClr val="3C2B32"/>
                  </a:solidFill>
                  <a:cs typeface="Verdana"/>
                </a:rPr>
                <a:t>families</a:t>
              </a:r>
              <a:r>
                <a:rPr lang="en-US" sz="2000" i="1" spc="-150" dirty="0">
                  <a:solidFill>
                    <a:srgbClr val="3C2B32"/>
                  </a:solidFill>
                  <a:cs typeface="Verdana"/>
                </a:rPr>
                <a:t> </a:t>
              </a:r>
              <a:r>
                <a:rPr lang="en-US" sz="2000" i="1" spc="-35" dirty="0">
                  <a:solidFill>
                    <a:srgbClr val="3C2B32"/>
                  </a:solidFill>
                  <a:cs typeface="Verdana"/>
                </a:rPr>
                <a:t>less </a:t>
              </a:r>
              <a:r>
                <a:rPr lang="en-US" sz="2000" i="1" spc="-65" dirty="0">
                  <a:solidFill>
                    <a:srgbClr val="3C2B32"/>
                  </a:solidFill>
                  <a:cs typeface="Verdana"/>
                </a:rPr>
                <a:t>susceptible to hunger </a:t>
              </a:r>
              <a:r>
                <a:rPr lang="en-US" sz="2000" i="1" spc="-45" dirty="0">
                  <a:solidFill>
                    <a:srgbClr val="3C2B32"/>
                  </a:solidFill>
                  <a:cs typeface="Verdana"/>
                </a:rPr>
                <a:t>and</a:t>
              </a:r>
              <a:r>
                <a:rPr lang="en-US" sz="2000" i="1" spc="-90" dirty="0">
                  <a:solidFill>
                    <a:srgbClr val="3C2B32"/>
                  </a:solidFill>
                  <a:cs typeface="Verdana"/>
                </a:rPr>
                <a:t> </a:t>
              </a:r>
              <a:r>
                <a:rPr lang="en-US" sz="2000" i="1" spc="-95" dirty="0">
                  <a:solidFill>
                    <a:srgbClr val="3C2B32"/>
                  </a:solidFill>
                  <a:cs typeface="Verdana"/>
                </a:rPr>
                <a:t>poverty.</a:t>
              </a:r>
              <a:endParaRPr lang="en-US" sz="2000" dirty="0">
                <a:cs typeface="Verdana"/>
              </a:endParaRPr>
            </a:p>
            <a:p>
              <a:pPr marL="12700">
                <a:spcBef>
                  <a:spcPts val="1230"/>
                </a:spcBef>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136525" indent="-200025">
                <a:lnSpc>
                  <a:spcPts val="2000"/>
                </a:lnSpc>
                <a:spcBef>
                  <a:spcPts val="409"/>
                </a:spcBef>
                <a:buSzPct val="95652"/>
                <a:buFont typeface="Verdana"/>
                <a:buChar char="•"/>
                <a:tabLst>
                  <a:tab pos="212090" algn="l"/>
                  <a:tab pos="212725" algn="l"/>
                </a:tabLst>
              </a:pPr>
              <a:r>
                <a:rPr lang="en-US" sz="2000" i="1" spc="-20" dirty="0">
                  <a:solidFill>
                    <a:srgbClr val="3C2B32"/>
                  </a:solidFill>
                  <a:cs typeface="Verdana"/>
                </a:rPr>
                <a:t>Add </a:t>
              </a:r>
              <a:r>
                <a:rPr lang="en-US" sz="2000" i="1" spc="-45" dirty="0">
                  <a:solidFill>
                    <a:srgbClr val="3C2B32"/>
                  </a:solidFill>
                  <a:cs typeface="Verdana"/>
                </a:rPr>
                <a:t>one </a:t>
              </a:r>
              <a:r>
                <a:rPr lang="en-US" sz="2000" i="1" spc="-55" dirty="0">
                  <a:solidFill>
                    <a:srgbClr val="3C2B32"/>
                  </a:solidFill>
                  <a:cs typeface="Verdana"/>
                </a:rPr>
                <a:t>lost </a:t>
              </a:r>
              <a:r>
                <a:rPr lang="en-US" sz="2000" i="1" spc="-60" dirty="0">
                  <a:solidFill>
                    <a:srgbClr val="3C2B32"/>
                  </a:solidFill>
                  <a:cs typeface="Verdana"/>
                </a:rPr>
                <a:t>opportunity </a:t>
              </a:r>
              <a:r>
                <a:rPr lang="en-US" sz="2000" i="1" spc="-30" dirty="0">
                  <a:solidFill>
                    <a:srgbClr val="3C2B32"/>
                  </a:solidFill>
                  <a:cs typeface="Verdana"/>
                </a:rPr>
                <a:t>card </a:t>
              </a:r>
              <a:r>
                <a:rPr lang="en-US" sz="2000" i="1" spc="-70" dirty="0">
                  <a:solidFill>
                    <a:srgbClr val="3C2B32"/>
                  </a:solidFill>
                  <a:cs typeface="Verdana"/>
                </a:rPr>
                <a:t>for </a:t>
              </a:r>
              <a:r>
                <a:rPr lang="en-US" sz="2000" i="1" spc="-35" dirty="0">
                  <a:solidFill>
                    <a:srgbClr val="3C2B32"/>
                  </a:solidFill>
                  <a:cs typeface="Verdana"/>
                </a:rPr>
                <a:t>being </a:t>
              </a:r>
              <a:r>
                <a:rPr lang="en-US" sz="2000" i="1" spc="-45" dirty="0">
                  <a:solidFill>
                    <a:srgbClr val="3C2B32"/>
                  </a:solidFill>
                  <a:cs typeface="Verdana"/>
                </a:rPr>
                <a:t>stuck </a:t>
              </a:r>
              <a:r>
                <a:rPr lang="en-US" sz="2000" i="1" spc="-65" dirty="0">
                  <a:solidFill>
                    <a:srgbClr val="3C2B32"/>
                  </a:solidFill>
                  <a:cs typeface="Verdana"/>
                </a:rPr>
                <a:t>in </a:t>
              </a:r>
              <a:r>
                <a:rPr lang="en-US" sz="2000" i="1" spc="-45" dirty="0">
                  <a:solidFill>
                    <a:srgbClr val="3C2B32"/>
                  </a:solidFill>
                  <a:cs typeface="Verdana"/>
                </a:rPr>
                <a:t>tip-based               </a:t>
              </a:r>
              <a:r>
                <a:rPr lang="en-US" sz="2000" i="1" spc="-35" dirty="0">
                  <a:solidFill>
                    <a:srgbClr val="3C2B32"/>
                  </a:solidFill>
                  <a:cs typeface="Verdana"/>
                </a:rPr>
                <a:t>occupations </a:t>
              </a:r>
              <a:r>
                <a:rPr lang="en-US" sz="2000" i="1" spc="-80" dirty="0">
                  <a:solidFill>
                    <a:srgbClr val="3C2B32"/>
                  </a:solidFill>
                  <a:cs typeface="Verdana"/>
                </a:rPr>
                <a:t>that </a:t>
              </a:r>
              <a:r>
                <a:rPr lang="en-US" sz="2000" i="1" spc="-30" dirty="0">
                  <a:solidFill>
                    <a:srgbClr val="3C2B32"/>
                  </a:solidFill>
                  <a:cs typeface="Verdana"/>
                </a:rPr>
                <a:t>did </a:t>
              </a:r>
              <a:r>
                <a:rPr lang="en-US" sz="2000" i="1" spc="-70" dirty="0">
                  <a:solidFill>
                    <a:srgbClr val="3C2B32"/>
                  </a:solidFill>
                  <a:cs typeface="Verdana"/>
                </a:rPr>
                <a:t>not  </a:t>
              </a:r>
              <a:r>
                <a:rPr lang="en-US" sz="2000" i="1" spc="-65" dirty="0">
                  <a:solidFill>
                    <a:srgbClr val="3C2B32"/>
                  </a:solidFill>
                  <a:cs typeface="Verdana"/>
                </a:rPr>
                <a:t>offer </a:t>
              </a:r>
              <a:r>
                <a:rPr lang="en-US" sz="2000" i="1" spc="-50" dirty="0">
                  <a:solidFill>
                    <a:srgbClr val="3C2B32"/>
                  </a:solidFill>
                  <a:cs typeface="Verdana"/>
                </a:rPr>
                <a:t>a </a:t>
              </a:r>
              <a:r>
                <a:rPr lang="en-US" sz="2000" i="1" spc="-95" dirty="0">
                  <a:solidFill>
                    <a:srgbClr val="3C2B32"/>
                  </a:solidFill>
                  <a:cs typeface="Verdana"/>
                </a:rPr>
                <a:t>minimum </a:t>
              </a:r>
              <a:r>
                <a:rPr lang="en-US" sz="2000" i="1" spc="-55" dirty="0">
                  <a:solidFill>
                    <a:srgbClr val="3C2B32"/>
                  </a:solidFill>
                  <a:cs typeface="Verdana"/>
                </a:rPr>
                <a:t>wage </a:t>
              </a:r>
              <a:r>
                <a:rPr lang="en-US" sz="2000" i="1" spc="-65" dirty="0">
                  <a:solidFill>
                    <a:srgbClr val="3C2B32"/>
                  </a:solidFill>
                  <a:cs typeface="Verdana"/>
                </a:rPr>
                <a:t>to </a:t>
              </a:r>
              <a:r>
                <a:rPr lang="en-US" sz="2000" i="1" spc="-45" dirty="0">
                  <a:solidFill>
                    <a:srgbClr val="3C2B32"/>
                  </a:solidFill>
                  <a:cs typeface="Verdana"/>
                </a:rPr>
                <a:t>help </a:t>
              </a:r>
              <a:r>
                <a:rPr lang="en-US" sz="2000" i="1" spc="-60" dirty="0">
                  <a:solidFill>
                    <a:srgbClr val="3C2B32"/>
                  </a:solidFill>
                  <a:cs typeface="Verdana"/>
                </a:rPr>
                <a:t>families           </a:t>
              </a:r>
              <a:r>
                <a:rPr lang="en-US" sz="2000" i="1" spc="-80" dirty="0">
                  <a:solidFill>
                    <a:srgbClr val="3C2B32"/>
                  </a:solidFill>
                  <a:cs typeface="Verdana"/>
                </a:rPr>
                <a:t>survive </a:t>
              </a:r>
              <a:r>
                <a:rPr lang="en-US" sz="2000" i="1" spc="-60" dirty="0">
                  <a:solidFill>
                    <a:srgbClr val="3C2B32"/>
                  </a:solidFill>
                  <a:cs typeface="Verdana"/>
                </a:rPr>
                <a:t>during </a:t>
              </a:r>
              <a:r>
                <a:rPr lang="en-US" sz="2000" i="1" spc="-70" dirty="0">
                  <a:solidFill>
                    <a:srgbClr val="3C2B32"/>
                  </a:solidFill>
                  <a:cs typeface="Verdana"/>
                </a:rPr>
                <a:t>the </a:t>
              </a:r>
              <a:r>
                <a:rPr lang="en-US" sz="2000" i="1" spc="-60" dirty="0">
                  <a:solidFill>
                    <a:srgbClr val="3C2B32"/>
                  </a:solidFill>
                  <a:cs typeface="Verdana"/>
                </a:rPr>
                <a:t>Great </a:t>
              </a:r>
              <a:r>
                <a:rPr lang="en-US" sz="2000" i="1" spc="-65" dirty="0">
                  <a:solidFill>
                    <a:srgbClr val="3C2B32"/>
                  </a:solidFill>
                  <a:cs typeface="Verdana"/>
                </a:rPr>
                <a:t>Depression. This </a:t>
              </a:r>
              <a:r>
                <a:rPr lang="en-US" sz="2000" i="1" spc="-55" dirty="0">
                  <a:solidFill>
                    <a:srgbClr val="3C2B32"/>
                  </a:solidFill>
                  <a:cs typeface="Verdana"/>
                </a:rPr>
                <a:t>made </a:t>
              </a:r>
              <a:r>
                <a:rPr lang="en-US" sz="2000" i="1" spc="-75" dirty="0">
                  <a:solidFill>
                    <a:srgbClr val="3C2B32"/>
                  </a:solidFill>
                  <a:cs typeface="Verdana"/>
                </a:rPr>
                <a:t>it  </a:t>
              </a:r>
              <a:r>
                <a:rPr lang="en-US" sz="2000" i="1" spc="-65" dirty="0">
                  <a:solidFill>
                    <a:srgbClr val="3C2B32"/>
                  </a:solidFill>
                  <a:cs typeface="Verdana"/>
                </a:rPr>
                <a:t>even harder </a:t>
              </a:r>
              <a:r>
                <a:rPr lang="en-US" sz="2000" i="1" spc="-70" dirty="0">
                  <a:solidFill>
                    <a:srgbClr val="3C2B32"/>
                  </a:solidFill>
                  <a:cs typeface="Verdana"/>
                </a:rPr>
                <a:t>for </a:t>
              </a:r>
              <a:r>
                <a:rPr lang="en-US" sz="2000" i="1" spc="-85" dirty="0">
                  <a:solidFill>
                    <a:srgbClr val="3C2B32"/>
                  </a:solidFill>
                  <a:cs typeface="Verdana"/>
                </a:rPr>
                <a:t>them </a:t>
              </a:r>
              <a:r>
                <a:rPr lang="en-US" sz="2000" i="1" spc="-65" dirty="0">
                  <a:solidFill>
                    <a:srgbClr val="3C2B32"/>
                  </a:solidFill>
                  <a:cs typeface="Verdana"/>
                </a:rPr>
                <a:t>to </a:t>
              </a:r>
              <a:r>
                <a:rPr lang="en-US" sz="2000" i="1" spc="-45" dirty="0">
                  <a:solidFill>
                    <a:srgbClr val="3C2B32"/>
                  </a:solidFill>
                  <a:cs typeface="Verdana"/>
                </a:rPr>
                <a:t>get </a:t>
              </a:r>
              <a:r>
                <a:rPr lang="en-US" sz="2000" i="1" spc="-20" dirty="0">
                  <a:solidFill>
                    <a:srgbClr val="3C2B32"/>
                  </a:solidFill>
                  <a:cs typeface="Verdana"/>
                </a:rPr>
                <a:t>back </a:t>
              </a:r>
              <a:r>
                <a:rPr lang="en-US" sz="2000" i="1" spc="-55" dirty="0">
                  <a:solidFill>
                    <a:srgbClr val="3C2B32"/>
                  </a:solidFill>
                  <a:cs typeface="Verdana"/>
                </a:rPr>
                <a:t>on </a:t>
              </a:r>
              <a:r>
                <a:rPr lang="en-US" sz="2000" i="1" spc="-70" dirty="0">
                  <a:solidFill>
                    <a:srgbClr val="3C2B32"/>
                  </a:solidFill>
                  <a:cs typeface="Verdana"/>
                </a:rPr>
                <a:t>their </a:t>
              </a:r>
              <a:r>
                <a:rPr lang="en-US" sz="2000" i="1" spc="-55" dirty="0">
                  <a:solidFill>
                    <a:srgbClr val="3C2B32"/>
                  </a:solidFill>
                  <a:cs typeface="Verdana"/>
                </a:rPr>
                <a:t>feet </a:t>
              </a:r>
              <a:r>
                <a:rPr lang="en-US" sz="2000" i="1" spc="-45" dirty="0">
                  <a:solidFill>
                    <a:srgbClr val="3C2B32"/>
                  </a:solidFill>
                  <a:cs typeface="Verdana"/>
                </a:rPr>
                <a:t>and </a:t>
              </a:r>
              <a:r>
                <a:rPr lang="en-US" sz="2000" i="1" spc="-40" dirty="0">
                  <a:solidFill>
                    <a:srgbClr val="3C2B32"/>
                  </a:solidFill>
                  <a:cs typeface="Verdana"/>
                </a:rPr>
                <a:t>build </a:t>
              </a:r>
              <a:r>
                <a:rPr lang="en-US" sz="2000" i="1" spc="-70" dirty="0">
                  <a:solidFill>
                    <a:srgbClr val="3C2B32"/>
                  </a:solidFill>
                  <a:cs typeface="Verdana"/>
                </a:rPr>
                <a:t>for the</a:t>
              </a:r>
              <a:r>
                <a:rPr lang="en-US" sz="2000" i="1" spc="-220" dirty="0">
                  <a:solidFill>
                    <a:srgbClr val="3C2B32"/>
                  </a:solidFill>
                  <a:cs typeface="Verdana"/>
                </a:rPr>
                <a:t> </a:t>
              </a:r>
              <a:r>
                <a:rPr lang="en-US" sz="2000" i="1" spc="-95" dirty="0">
                  <a:solidFill>
                    <a:srgbClr val="3C2B32"/>
                  </a:solidFill>
                  <a:cs typeface="Verdana"/>
                </a:rPr>
                <a:t>future.</a:t>
              </a:r>
              <a:endParaRPr lang="en-US" sz="200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4055554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CF3802E-201D-4BC1-B4F1-E12DA6725017}"/>
              </a:ext>
            </a:extLst>
          </p:cNvPr>
          <p:cNvGrpSpPr/>
          <p:nvPr/>
        </p:nvGrpSpPr>
        <p:grpSpPr>
          <a:xfrm>
            <a:off x="3835977" y="363682"/>
            <a:ext cx="4572000" cy="2989118"/>
            <a:chOff x="533400" y="5334000"/>
            <a:chExt cx="6705600" cy="4191000"/>
          </a:xfrm>
        </p:grpSpPr>
        <p:sp>
          <p:nvSpPr>
            <p:cNvPr id="3" name="object 3">
              <a:extLst>
                <a:ext uri="{FF2B5EF4-FFF2-40B4-BE49-F238E27FC236}">
                  <a16:creationId xmlns:a16="http://schemas.microsoft.com/office/drawing/2014/main" id="{6D359050-3A79-41EC-82AA-E95EF421373C}"/>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4" name="object 4">
              <a:extLst>
                <a:ext uri="{FF2B5EF4-FFF2-40B4-BE49-F238E27FC236}">
                  <a16:creationId xmlns:a16="http://schemas.microsoft.com/office/drawing/2014/main" id="{8C0C1FCC-9804-443F-99C9-4DF1E96F8C0B}"/>
                </a:ext>
              </a:extLst>
            </p:cNvPr>
            <p:cNvSpPr txBox="1"/>
            <p:nvPr/>
          </p:nvSpPr>
          <p:spPr>
            <a:xfrm>
              <a:off x="629844" y="5424112"/>
              <a:ext cx="2609391" cy="496931"/>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Black Participants</a:t>
              </a:r>
              <a:endParaRPr sz="1909" b="1" dirty="0">
                <a:effectLst>
                  <a:outerShdw blurRad="38100" dist="38100" dir="2700000" algn="tl">
                    <a:srgbClr val="000000">
                      <a:alpha val="43137"/>
                    </a:srgbClr>
                  </a:outerShdw>
                </a:effectLst>
                <a:latin typeface="Verdana"/>
                <a:cs typeface="Verdana"/>
              </a:endParaRPr>
            </a:p>
          </p:txBody>
        </p:sp>
        <p:grpSp>
          <p:nvGrpSpPr>
            <p:cNvPr id="5" name="object 15">
              <a:extLst>
                <a:ext uri="{FF2B5EF4-FFF2-40B4-BE49-F238E27FC236}">
                  <a16:creationId xmlns:a16="http://schemas.microsoft.com/office/drawing/2014/main" id="{B5260B80-280C-4CA3-8E64-C4D6CFFE09C5}"/>
                </a:ext>
              </a:extLst>
            </p:cNvPr>
            <p:cNvGrpSpPr/>
            <p:nvPr/>
          </p:nvGrpSpPr>
          <p:grpSpPr>
            <a:xfrm>
              <a:off x="1557223" y="5865164"/>
              <a:ext cx="5586730" cy="3578860"/>
              <a:chOff x="1557223" y="5865164"/>
              <a:chExt cx="5586730" cy="3578860"/>
            </a:xfrm>
          </p:grpSpPr>
          <p:sp>
            <p:nvSpPr>
              <p:cNvPr id="6" name="object 16">
                <a:extLst>
                  <a:ext uri="{FF2B5EF4-FFF2-40B4-BE49-F238E27FC236}">
                    <a16:creationId xmlns:a16="http://schemas.microsoft.com/office/drawing/2014/main" id="{BEC10E14-7C3C-4A58-A549-585F6F4227D9}"/>
                  </a:ext>
                </a:extLst>
              </p:cNvPr>
              <p:cNvSpPr/>
              <p:nvPr/>
            </p:nvSpPr>
            <p:spPr>
              <a:xfrm>
                <a:off x="1557223" y="6239560"/>
                <a:ext cx="641515" cy="244411"/>
              </a:xfrm>
              <a:prstGeom prst="rect">
                <a:avLst/>
              </a:prstGeom>
              <a:blipFill>
                <a:blip r:embed="rId2" cstate="print"/>
                <a:stretch>
                  <a:fillRect/>
                </a:stretch>
              </a:blipFill>
            </p:spPr>
            <p:txBody>
              <a:bodyPr wrap="square" lIns="0" tIns="0" rIns="0" bIns="0" rtlCol="0"/>
              <a:lstStyle/>
              <a:p>
                <a:endParaRPr sz="1227"/>
              </a:p>
            </p:txBody>
          </p:sp>
          <p:sp>
            <p:nvSpPr>
              <p:cNvPr id="7" name="object 17">
                <a:extLst>
                  <a:ext uri="{FF2B5EF4-FFF2-40B4-BE49-F238E27FC236}">
                    <a16:creationId xmlns:a16="http://schemas.microsoft.com/office/drawing/2014/main" id="{CA4ADC00-7023-4F9A-8221-892D1ED248A5}"/>
                  </a:ext>
                </a:extLst>
              </p:cNvPr>
              <p:cNvSpPr/>
              <p:nvPr/>
            </p:nvSpPr>
            <p:spPr>
              <a:xfrm>
                <a:off x="2026615" y="5865799"/>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endParaRPr sz="1227"/>
              </a:p>
            </p:txBody>
          </p:sp>
          <p:sp>
            <p:nvSpPr>
              <p:cNvPr id="8" name="object 18">
                <a:extLst>
                  <a:ext uri="{FF2B5EF4-FFF2-40B4-BE49-F238E27FC236}">
                    <a16:creationId xmlns:a16="http://schemas.microsoft.com/office/drawing/2014/main" id="{8D72F9FE-E9D3-4E77-8F58-D3047BE30127}"/>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endParaRPr sz="1227"/>
              </a:p>
            </p:txBody>
          </p:sp>
          <p:sp>
            <p:nvSpPr>
              <p:cNvPr id="9" name="object 19">
                <a:extLst>
                  <a:ext uri="{FF2B5EF4-FFF2-40B4-BE49-F238E27FC236}">
                    <a16:creationId xmlns:a16="http://schemas.microsoft.com/office/drawing/2014/main" id="{79DE248E-2266-4AB6-BF41-018ED526426B}"/>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endParaRPr sz="1227"/>
              </a:p>
            </p:txBody>
          </p:sp>
          <p:sp>
            <p:nvSpPr>
              <p:cNvPr id="10" name="object 20">
                <a:extLst>
                  <a:ext uri="{FF2B5EF4-FFF2-40B4-BE49-F238E27FC236}">
                    <a16:creationId xmlns:a16="http://schemas.microsoft.com/office/drawing/2014/main" id="{1D48ABD2-AE76-4996-A326-20498160BB5E}"/>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endParaRPr sz="1227"/>
              </a:p>
            </p:txBody>
          </p:sp>
        </p:grpSp>
      </p:grpSp>
      <p:sp>
        <p:nvSpPr>
          <p:cNvPr id="11" name="object 4">
            <a:extLst>
              <a:ext uri="{FF2B5EF4-FFF2-40B4-BE49-F238E27FC236}">
                <a16:creationId xmlns:a16="http://schemas.microsoft.com/office/drawing/2014/main" id="{EAA5564A-26DE-4ED2-9207-F3393CD24A3A}"/>
              </a:ext>
            </a:extLst>
          </p:cNvPr>
          <p:cNvSpPr/>
          <p:nvPr/>
        </p:nvSpPr>
        <p:spPr>
          <a:xfrm>
            <a:off x="3809999" y="3438525"/>
            <a:ext cx="4619625" cy="3055793"/>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12" name="object 4">
            <a:extLst>
              <a:ext uri="{FF2B5EF4-FFF2-40B4-BE49-F238E27FC236}">
                <a16:creationId xmlns:a16="http://schemas.microsoft.com/office/drawing/2014/main" id="{17D71D4D-C187-483B-BBBE-B2B8C8BF7F74}"/>
              </a:ext>
            </a:extLst>
          </p:cNvPr>
          <p:cNvSpPr txBox="1"/>
          <p:nvPr/>
        </p:nvSpPr>
        <p:spPr>
          <a:xfrm>
            <a:off x="3845505" y="3548142"/>
            <a:ext cx="1914257" cy="338817"/>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White Participants</a:t>
            </a:r>
            <a:endParaRPr sz="1909" b="1" dirty="0">
              <a:effectLst>
                <a:outerShdw blurRad="38100" dist="38100" dir="2700000" algn="tl">
                  <a:srgbClr val="000000">
                    <a:alpha val="43137"/>
                  </a:srgbClr>
                </a:outerShdw>
              </a:effectLst>
              <a:latin typeface="Verdana"/>
              <a:cs typeface="Verdana"/>
            </a:endParaRPr>
          </a:p>
        </p:txBody>
      </p:sp>
      <p:pic>
        <p:nvPicPr>
          <p:cNvPr id="13" name="Picture 12">
            <a:extLst>
              <a:ext uri="{FF2B5EF4-FFF2-40B4-BE49-F238E27FC236}">
                <a16:creationId xmlns:a16="http://schemas.microsoft.com/office/drawing/2014/main" id="{3FD25FCC-3B77-441C-8EC7-C2BE94D1A6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3" y="2542922"/>
            <a:ext cx="1308716" cy="444212"/>
          </a:xfrm>
          <a:prstGeom prst="rect">
            <a:avLst/>
          </a:prstGeom>
        </p:spPr>
      </p:pic>
      <p:pic>
        <p:nvPicPr>
          <p:cNvPr id="14" name="Picture 13">
            <a:extLst>
              <a:ext uri="{FF2B5EF4-FFF2-40B4-BE49-F238E27FC236}">
                <a16:creationId xmlns:a16="http://schemas.microsoft.com/office/drawing/2014/main" id="{DA2F2D60-8D3E-432C-BF20-3652F718C9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099" y="1535098"/>
            <a:ext cx="1308716" cy="444212"/>
          </a:xfrm>
          <a:prstGeom prst="rect">
            <a:avLst/>
          </a:prstGeom>
        </p:spPr>
      </p:pic>
      <p:pic>
        <p:nvPicPr>
          <p:cNvPr id="15" name="Picture 14">
            <a:extLst>
              <a:ext uri="{FF2B5EF4-FFF2-40B4-BE49-F238E27FC236}">
                <a16:creationId xmlns:a16="http://schemas.microsoft.com/office/drawing/2014/main" id="{23565377-C88A-41AD-877F-19B8862DA0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3" y="1033798"/>
            <a:ext cx="1308716" cy="444212"/>
          </a:xfrm>
          <a:prstGeom prst="rect">
            <a:avLst/>
          </a:prstGeom>
        </p:spPr>
      </p:pic>
      <p:pic>
        <p:nvPicPr>
          <p:cNvPr id="16" name="Picture 15">
            <a:extLst>
              <a:ext uri="{FF2B5EF4-FFF2-40B4-BE49-F238E27FC236}">
                <a16:creationId xmlns:a16="http://schemas.microsoft.com/office/drawing/2014/main" id="{71BDE4B6-176D-4DD0-A551-F316E0820B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099" y="2053104"/>
            <a:ext cx="1308716" cy="444212"/>
          </a:xfrm>
          <a:prstGeom prst="rect">
            <a:avLst/>
          </a:prstGeom>
        </p:spPr>
      </p:pic>
      <p:pic>
        <p:nvPicPr>
          <p:cNvPr id="17" name="Picture 16">
            <a:extLst>
              <a:ext uri="{FF2B5EF4-FFF2-40B4-BE49-F238E27FC236}">
                <a16:creationId xmlns:a16="http://schemas.microsoft.com/office/drawing/2014/main" id="{8D6C763D-60D6-40DD-BC96-4E8A9F0117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7806" y="5951942"/>
            <a:ext cx="1219726" cy="415090"/>
          </a:xfrm>
          <a:prstGeom prst="rect">
            <a:avLst/>
          </a:prstGeom>
        </p:spPr>
      </p:pic>
      <p:pic>
        <p:nvPicPr>
          <p:cNvPr id="18" name="Picture 17">
            <a:extLst>
              <a:ext uri="{FF2B5EF4-FFF2-40B4-BE49-F238E27FC236}">
                <a16:creationId xmlns:a16="http://schemas.microsoft.com/office/drawing/2014/main" id="{CF065821-C221-4F39-877E-918121E8E2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943" y="4595605"/>
            <a:ext cx="1221307" cy="403947"/>
          </a:xfrm>
          <a:prstGeom prst="rect">
            <a:avLst/>
          </a:prstGeom>
        </p:spPr>
      </p:pic>
      <p:pic>
        <p:nvPicPr>
          <p:cNvPr id="19" name="Picture 18">
            <a:extLst>
              <a:ext uri="{FF2B5EF4-FFF2-40B4-BE49-F238E27FC236}">
                <a16:creationId xmlns:a16="http://schemas.microsoft.com/office/drawing/2014/main" id="{BD0C83BC-A01B-42AB-B0C3-91413E11BB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943" y="4153598"/>
            <a:ext cx="1221307" cy="403947"/>
          </a:xfrm>
          <a:prstGeom prst="rect">
            <a:avLst/>
          </a:prstGeom>
        </p:spPr>
      </p:pic>
      <p:pic>
        <p:nvPicPr>
          <p:cNvPr id="20" name="Picture 19">
            <a:extLst>
              <a:ext uri="{FF2B5EF4-FFF2-40B4-BE49-F238E27FC236}">
                <a16:creationId xmlns:a16="http://schemas.microsoft.com/office/drawing/2014/main" id="{C812A394-DADF-4695-A204-CAD8848B7B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1716" y="5956159"/>
            <a:ext cx="1207335" cy="410873"/>
          </a:xfrm>
          <a:prstGeom prst="rect">
            <a:avLst/>
          </a:prstGeom>
        </p:spPr>
      </p:pic>
      <p:pic>
        <p:nvPicPr>
          <p:cNvPr id="21" name="Picture 20">
            <a:extLst>
              <a:ext uri="{FF2B5EF4-FFF2-40B4-BE49-F238E27FC236}">
                <a16:creationId xmlns:a16="http://schemas.microsoft.com/office/drawing/2014/main" id="{FAE010B3-398A-475F-A655-03180C4CE3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1716" y="4153598"/>
            <a:ext cx="1221307" cy="403947"/>
          </a:xfrm>
          <a:prstGeom prst="rect">
            <a:avLst/>
          </a:prstGeom>
        </p:spPr>
      </p:pic>
      <p:pic>
        <p:nvPicPr>
          <p:cNvPr id="22" name="Picture 21">
            <a:extLst>
              <a:ext uri="{FF2B5EF4-FFF2-40B4-BE49-F238E27FC236}">
                <a16:creationId xmlns:a16="http://schemas.microsoft.com/office/drawing/2014/main" id="{6F41DC86-2B80-46D8-A9A7-B654F11A4A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943" y="5020529"/>
            <a:ext cx="1221307" cy="403947"/>
          </a:xfrm>
          <a:prstGeom prst="rect">
            <a:avLst/>
          </a:prstGeom>
        </p:spPr>
      </p:pic>
      <p:pic>
        <p:nvPicPr>
          <p:cNvPr id="23" name="Picture 22">
            <a:extLst>
              <a:ext uri="{FF2B5EF4-FFF2-40B4-BE49-F238E27FC236}">
                <a16:creationId xmlns:a16="http://schemas.microsoft.com/office/drawing/2014/main" id="{753EFF6C-800F-4698-8D6D-476C292DBB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1716" y="4595603"/>
            <a:ext cx="1221307" cy="403947"/>
          </a:xfrm>
          <a:prstGeom prst="rect">
            <a:avLst/>
          </a:prstGeom>
        </p:spPr>
      </p:pic>
      <p:pic>
        <p:nvPicPr>
          <p:cNvPr id="24" name="Picture 23">
            <a:extLst>
              <a:ext uri="{FF2B5EF4-FFF2-40B4-BE49-F238E27FC236}">
                <a16:creationId xmlns:a16="http://schemas.microsoft.com/office/drawing/2014/main" id="{E2F99B0A-835C-4DD0-9681-CD9718F27B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1577" y="5470840"/>
            <a:ext cx="1219728" cy="415091"/>
          </a:xfrm>
          <a:prstGeom prst="rect">
            <a:avLst/>
          </a:prstGeom>
        </p:spPr>
      </p:pic>
      <p:pic>
        <p:nvPicPr>
          <p:cNvPr id="25" name="Picture 24">
            <a:extLst>
              <a:ext uri="{FF2B5EF4-FFF2-40B4-BE49-F238E27FC236}">
                <a16:creationId xmlns:a16="http://schemas.microsoft.com/office/drawing/2014/main" id="{2CF932E4-A329-4DE0-8118-9618229545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1571" y="5951942"/>
            <a:ext cx="1219728" cy="415090"/>
          </a:xfrm>
          <a:prstGeom prst="rect">
            <a:avLst/>
          </a:prstGeom>
        </p:spPr>
      </p:pic>
      <p:pic>
        <p:nvPicPr>
          <p:cNvPr id="26" name="Picture 25">
            <a:extLst>
              <a:ext uri="{FF2B5EF4-FFF2-40B4-BE49-F238E27FC236}">
                <a16:creationId xmlns:a16="http://schemas.microsoft.com/office/drawing/2014/main" id="{2BD38A04-97C9-4B5B-B974-04E2363A87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1299" y="1544706"/>
            <a:ext cx="1305300" cy="444212"/>
          </a:xfrm>
          <a:prstGeom prst="rect">
            <a:avLst/>
          </a:prstGeom>
        </p:spPr>
      </p:pic>
      <p:pic>
        <p:nvPicPr>
          <p:cNvPr id="27" name="Picture 26">
            <a:extLst>
              <a:ext uri="{FF2B5EF4-FFF2-40B4-BE49-F238E27FC236}">
                <a16:creationId xmlns:a16="http://schemas.microsoft.com/office/drawing/2014/main" id="{F241C990-E1A2-4D30-B28D-7130E845BD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2636" y="1033798"/>
            <a:ext cx="1308716" cy="444212"/>
          </a:xfrm>
          <a:prstGeom prst="rect">
            <a:avLst/>
          </a:prstGeom>
        </p:spPr>
      </p:pic>
      <p:pic>
        <p:nvPicPr>
          <p:cNvPr id="28" name="Picture 27">
            <a:extLst>
              <a:ext uri="{FF2B5EF4-FFF2-40B4-BE49-F238E27FC236}">
                <a16:creationId xmlns:a16="http://schemas.microsoft.com/office/drawing/2014/main" id="{28B1FC3A-FC82-4D0B-8A93-BF33B4702A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1716" y="5020529"/>
            <a:ext cx="1221307" cy="403947"/>
          </a:xfrm>
          <a:prstGeom prst="rect">
            <a:avLst/>
          </a:prstGeom>
        </p:spPr>
      </p:pic>
      <p:pic>
        <p:nvPicPr>
          <p:cNvPr id="29" name="Picture 28">
            <a:extLst>
              <a:ext uri="{FF2B5EF4-FFF2-40B4-BE49-F238E27FC236}">
                <a16:creationId xmlns:a16="http://schemas.microsoft.com/office/drawing/2014/main" id="{9A1B1BC8-8590-4611-ADFA-45DFDE822F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806" y="1052754"/>
            <a:ext cx="1308716" cy="444212"/>
          </a:xfrm>
          <a:prstGeom prst="rect">
            <a:avLst/>
          </a:prstGeom>
        </p:spPr>
      </p:pic>
      <p:pic>
        <p:nvPicPr>
          <p:cNvPr id="30" name="Picture 29">
            <a:extLst>
              <a:ext uri="{FF2B5EF4-FFF2-40B4-BE49-F238E27FC236}">
                <a16:creationId xmlns:a16="http://schemas.microsoft.com/office/drawing/2014/main" id="{FBD2F42F-CB33-4AD8-83AB-1E7CE1D906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0726" y="4153598"/>
            <a:ext cx="1221307" cy="403947"/>
          </a:xfrm>
          <a:prstGeom prst="rect">
            <a:avLst/>
          </a:prstGeom>
        </p:spPr>
      </p:pic>
      <p:pic>
        <p:nvPicPr>
          <p:cNvPr id="31" name="Picture 30">
            <a:extLst>
              <a:ext uri="{FF2B5EF4-FFF2-40B4-BE49-F238E27FC236}">
                <a16:creationId xmlns:a16="http://schemas.microsoft.com/office/drawing/2014/main" id="{9D3B5F12-7901-4138-948E-8928F944AB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8771" y="523001"/>
            <a:ext cx="1308716" cy="444212"/>
          </a:xfrm>
          <a:prstGeom prst="rect">
            <a:avLst/>
          </a:prstGeom>
        </p:spPr>
      </p:pic>
    </p:spTree>
    <p:extLst>
      <p:ext uri="{BB962C8B-B14F-4D97-AF65-F5344CB8AC3E}">
        <p14:creationId xmlns:p14="http://schemas.microsoft.com/office/powerpoint/2010/main" val="151196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libri"/>
              <a:buNone/>
            </a:pPr>
            <a:r>
              <a:rPr lang="en-US"/>
              <a:t>Who is Bread for the World?</a:t>
            </a:r>
            <a:endParaRPr/>
          </a:p>
        </p:txBody>
      </p:sp>
      <p:sp>
        <p:nvSpPr>
          <p:cNvPr id="96" name="Google Shape;96;p14"/>
          <p:cNvSpPr txBox="1"/>
          <p:nvPr/>
        </p:nvSpPr>
        <p:spPr>
          <a:xfrm>
            <a:off x="660653" y="1979340"/>
            <a:ext cx="4863847" cy="352724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4A4A30"/>
              </a:buClr>
              <a:buSzPts val="2000"/>
              <a:buFont typeface="Verdana"/>
              <a:buNone/>
              <a:tabLst/>
              <a:defRPr/>
            </a:pPr>
            <a:r>
              <a:rPr kumimoji="0" lang="en-US" sz="2000" b="1" i="0" u="none" strike="noStrike" kern="0" cap="none" spc="0" normalizeH="0" baseline="0" noProof="0">
                <a:ln>
                  <a:noFill/>
                </a:ln>
                <a:solidFill>
                  <a:srgbClr val="4A4A30"/>
                </a:solidFill>
                <a:effectLst/>
                <a:uLnTx/>
                <a:uFillTx/>
                <a:latin typeface="Verdana"/>
                <a:ea typeface="Verdana"/>
                <a:cs typeface="Verdana"/>
                <a:sym typeface="Verdana"/>
              </a:rPr>
              <a:t>Bread for the World </a:t>
            </a:r>
            <a:r>
              <a:rPr kumimoji="0" lang="en-US" sz="2000" b="0" i="0" u="none" strike="noStrike" kern="0" cap="none" spc="0" normalizeH="0" baseline="0" noProof="0">
                <a:ln>
                  <a:noFill/>
                </a:ln>
                <a:solidFill>
                  <a:srgbClr val="4A4A30"/>
                </a:solidFill>
                <a:effectLst/>
                <a:uLnTx/>
                <a:uFillTx/>
                <a:latin typeface="Verdana"/>
                <a:ea typeface="Verdana"/>
                <a:cs typeface="Verdana"/>
                <a:sym typeface="Verdana"/>
              </a:rPr>
              <a:t>is a</a:t>
            </a:r>
            <a:br>
              <a:rPr kumimoji="0" lang="en-US" sz="2000" b="0" i="0" u="none" strike="noStrike" kern="0" cap="none" spc="0" normalizeH="0" baseline="0" noProof="0">
                <a:ln>
                  <a:noFill/>
                </a:ln>
                <a:solidFill>
                  <a:srgbClr val="4A4A30"/>
                </a:solidFill>
                <a:effectLst/>
                <a:uLnTx/>
                <a:uFillTx/>
                <a:latin typeface="Verdana"/>
                <a:ea typeface="Verdana"/>
                <a:cs typeface="Verdana"/>
                <a:sym typeface="Verdana"/>
              </a:rPr>
            </a:br>
            <a:r>
              <a:rPr kumimoji="0" lang="en-US" sz="2000" b="0" i="0" u="none" strike="noStrike" kern="0" cap="none" spc="0" normalizeH="0" baseline="0" noProof="0">
                <a:ln>
                  <a:noFill/>
                </a:ln>
                <a:solidFill>
                  <a:srgbClr val="4A4A30"/>
                </a:solidFill>
                <a:effectLst/>
                <a:uLnTx/>
                <a:uFillTx/>
                <a:latin typeface="Verdana"/>
                <a:ea typeface="Verdana"/>
                <a:cs typeface="Verdana"/>
                <a:sym typeface="Verdana"/>
              </a:rPr>
              <a:t>collective Christian voice urging elected officials on the Hill and in the administration to end hunger and poverty at home and abroad. by changing policies, programs, and conditions that allow hunger and poverty to persist. We believe it is important to address the root causes of hunger and poverty, racial inequality being one of them.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7" name="Google Shape;97;p14"/>
          <p:cNvPicPr preferRelativeResize="0"/>
          <p:nvPr/>
        </p:nvPicPr>
        <p:blipFill rotWithShape="1">
          <a:blip r:embed="rId3">
            <a:alphaModFix/>
          </a:blip>
          <a:srcRect/>
          <a:stretch/>
        </p:blipFill>
        <p:spPr>
          <a:xfrm>
            <a:off x="5969000" y="2070100"/>
            <a:ext cx="3814390" cy="3151435"/>
          </a:xfrm>
          <a:prstGeom prst="rect">
            <a:avLst/>
          </a:prstGeom>
          <a:noFill/>
          <a:ln>
            <a:noFill/>
          </a:ln>
        </p:spPr>
      </p:pic>
      <p:sp>
        <p:nvSpPr>
          <p:cNvPr id="5" name="TextBox 4"/>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4AF0EA-A1A2-4755-BBAB-C2F94B3DA2CF}"/>
              </a:ext>
            </a:extLst>
          </p:cNvPr>
          <p:cNvGrpSpPr/>
          <p:nvPr/>
        </p:nvGrpSpPr>
        <p:grpSpPr>
          <a:xfrm>
            <a:off x="2148839" y="777240"/>
            <a:ext cx="8583931" cy="5292090"/>
            <a:chOff x="518023" y="5319360"/>
            <a:chExt cx="7205709" cy="4205640"/>
          </a:xfrm>
        </p:grpSpPr>
        <p:sp>
          <p:nvSpPr>
            <p:cNvPr id="5" name="object 3">
              <a:extLst>
                <a:ext uri="{FF2B5EF4-FFF2-40B4-BE49-F238E27FC236}">
                  <a16:creationId xmlns:a16="http://schemas.microsoft.com/office/drawing/2014/main" id="{A3396348-920B-435B-B744-4561808E241E}"/>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4">
              <a:extLst>
                <a:ext uri="{FF2B5EF4-FFF2-40B4-BE49-F238E27FC236}">
                  <a16:creationId xmlns:a16="http://schemas.microsoft.com/office/drawing/2014/main" id="{923FA8EB-CF28-448E-BEA6-AD2A283A8F14}"/>
                </a:ext>
              </a:extLst>
            </p:cNvPr>
            <p:cNvSpPr txBox="1"/>
            <p:nvPr/>
          </p:nvSpPr>
          <p:spPr>
            <a:xfrm>
              <a:off x="1062912" y="6682037"/>
              <a:ext cx="5647055" cy="1723857"/>
            </a:xfrm>
            <a:prstGeom prst="rect">
              <a:avLst/>
            </a:prstGeom>
          </p:spPr>
          <p:txBody>
            <a:bodyPr vert="horz" wrap="square" lIns="0" tIns="65405" rIns="0" bIns="0" rtlCol="0">
              <a:spAutoFit/>
            </a:bodyPr>
            <a:lstStyle/>
            <a:p>
              <a:pPr marL="0" marR="0" lvl="0" indent="0" algn="ctr" defTabSz="914400" eaLnBrk="1" fontAlgn="auto" latinLnBrk="0" hangingPunct="1">
                <a:lnSpc>
                  <a:spcPct val="100000"/>
                </a:lnSpc>
                <a:spcBef>
                  <a:spcPts val="515"/>
                </a:spcBef>
                <a:spcAft>
                  <a:spcPts val="0"/>
                </a:spcAft>
                <a:buClrTx/>
                <a:buSzTx/>
                <a:buFontTx/>
                <a:buNone/>
                <a:tabLst/>
                <a:defRPr/>
              </a:pPr>
              <a:r>
                <a:rPr kumimoji="0" sz="5000" b="1" i="0" u="none" strike="noStrike" kern="0" cap="none" spc="-470" normalizeH="0" baseline="0" noProof="0" dirty="0">
                  <a:ln>
                    <a:noFill/>
                  </a:ln>
                  <a:solidFill>
                    <a:srgbClr val="E5801C"/>
                  </a:solidFill>
                  <a:effectLst/>
                  <a:uLnTx/>
                  <a:uFillTx/>
                  <a:latin typeface="Verdana"/>
                  <a:cs typeface="Verdana"/>
                </a:rPr>
                <a:t>Policy</a:t>
              </a:r>
              <a:r>
                <a:rPr kumimoji="0" sz="5000" b="1" i="0" u="none" strike="noStrike" kern="0" cap="none" spc="-180"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a:t>
              </a:r>
              <a:r>
                <a:rPr kumimoji="0" lang="en-US" sz="5000" b="1" i="0" u="none" strike="noStrike" kern="0" cap="none" spc="-1515" normalizeH="0" baseline="0" noProof="0" dirty="0">
                  <a:ln>
                    <a:noFill/>
                  </a:ln>
                  <a:solidFill>
                    <a:srgbClr val="E5801C"/>
                  </a:solidFill>
                  <a:effectLst/>
                  <a:uLnTx/>
                  <a:uFillTx/>
                  <a:latin typeface="Verdana"/>
                  <a:cs typeface="Verdana"/>
                </a:rPr>
                <a:t>    7</a:t>
              </a:r>
            </a:p>
            <a:p>
              <a:pPr lvl="0" algn="ctr">
                <a:spcBef>
                  <a:spcPts val="250"/>
                </a:spcBef>
              </a:pPr>
              <a:r>
                <a:rPr lang="en-US" sz="3000" spc="-145" dirty="0">
                  <a:solidFill>
                    <a:srgbClr val="3C2B32"/>
                  </a:solidFill>
                  <a:latin typeface="Verdana"/>
                  <a:cs typeface="Verdana"/>
                </a:rPr>
                <a:t>The </a:t>
              </a:r>
              <a:r>
                <a:rPr lang="en-US" sz="3000" spc="-370" dirty="0">
                  <a:solidFill>
                    <a:srgbClr val="3C2B32"/>
                  </a:solidFill>
                  <a:latin typeface="Verdana"/>
                  <a:cs typeface="Verdana"/>
                </a:rPr>
                <a:t>G.I. </a:t>
              </a:r>
              <a:r>
                <a:rPr lang="en-US" sz="3000" spc="-135" dirty="0">
                  <a:solidFill>
                    <a:srgbClr val="3C2B32"/>
                  </a:solidFill>
                  <a:latin typeface="Verdana"/>
                  <a:cs typeface="Verdana"/>
                </a:rPr>
                <a:t>Bill </a:t>
              </a:r>
              <a:r>
                <a:rPr lang="en-US" sz="3000" spc="-100" dirty="0">
                  <a:solidFill>
                    <a:srgbClr val="3C2B32"/>
                  </a:solidFill>
                  <a:latin typeface="Verdana"/>
                  <a:cs typeface="Verdana"/>
                </a:rPr>
                <a:t>of</a:t>
              </a:r>
              <a:r>
                <a:rPr lang="en-US" sz="3000" spc="-80" dirty="0">
                  <a:solidFill>
                    <a:srgbClr val="3C2B32"/>
                  </a:solidFill>
                  <a:latin typeface="Verdana"/>
                  <a:cs typeface="Verdana"/>
                </a:rPr>
                <a:t> </a:t>
              </a:r>
              <a:r>
                <a:rPr lang="en-US" sz="3000" spc="-395" dirty="0">
                  <a:solidFill>
                    <a:srgbClr val="3C2B32"/>
                  </a:solidFill>
                  <a:latin typeface="Verdana"/>
                  <a:cs typeface="Verdana"/>
                </a:rPr>
                <a:t>1944</a:t>
              </a:r>
              <a:endParaRPr lang="en-US" sz="3000" dirty="0">
                <a:solidFill>
                  <a:prstClr val="black"/>
                </a:solidFill>
                <a:latin typeface="Verdana"/>
                <a:cs typeface="Verdana"/>
              </a:endParaRPr>
            </a:p>
            <a:p>
              <a:pPr marL="0" marR="0" lvl="0" indent="0" algn="ctr" defTabSz="914400" eaLnBrk="1" fontAlgn="auto" latinLnBrk="0" hangingPunct="1">
                <a:lnSpc>
                  <a:spcPct val="100000"/>
                </a:lnSpc>
                <a:spcBef>
                  <a:spcPts val="515"/>
                </a:spcBef>
                <a:spcAft>
                  <a:spcPts val="0"/>
                </a:spcAft>
                <a:buClrTx/>
                <a:buSzTx/>
                <a:buFontTx/>
                <a:buNone/>
                <a:tabLst/>
                <a:defRPr/>
              </a:pPr>
              <a:endParaRPr kumimoji="0" lang="en-US" sz="5000" b="1" i="0" u="none" strike="noStrike" kern="0" cap="none" spc="-1515" normalizeH="0" baseline="0" noProof="0" dirty="0">
                <a:ln>
                  <a:noFill/>
                </a:ln>
                <a:solidFill>
                  <a:srgbClr val="E5801C"/>
                </a:solidFill>
                <a:effectLst/>
                <a:uLnTx/>
                <a:uFillTx/>
                <a:latin typeface="Verdana"/>
                <a:cs typeface="Verdana"/>
              </a:endParaRPr>
            </a:p>
          </p:txBody>
        </p:sp>
        <p:sp>
          <p:nvSpPr>
            <p:cNvPr id="7" name="object 5">
              <a:extLst>
                <a:ext uri="{FF2B5EF4-FFF2-40B4-BE49-F238E27FC236}">
                  <a16:creationId xmlns:a16="http://schemas.microsoft.com/office/drawing/2014/main" id="{A27AB25E-96B3-47E0-AFE9-E152845F52C4}"/>
                </a:ext>
              </a:extLst>
            </p:cNvPr>
            <p:cNvSpPr/>
            <p:nvPr/>
          </p:nvSpPr>
          <p:spPr>
            <a:xfrm>
              <a:off x="5267261" y="7857591"/>
              <a:ext cx="1924050" cy="1629410"/>
            </a:xfrm>
            <a:custGeom>
              <a:avLst/>
              <a:gdLst/>
              <a:ahLst/>
              <a:cxnLst/>
              <a:rect l="l" t="t" r="r" b="b"/>
              <a:pathLst>
                <a:path w="1924050" h="1629409">
                  <a:moveTo>
                    <a:pt x="1923478" y="0"/>
                  </a:moveTo>
                  <a:lnTo>
                    <a:pt x="0" y="1629308"/>
                  </a:lnTo>
                  <a:lnTo>
                    <a:pt x="1923478" y="1629308"/>
                  </a:lnTo>
                  <a:lnTo>
                    <a:pt x="1923478" y="0"/>
                  </a:lnTo>
                  <a:close/>
                </a:path>
              </a:pathLst>
            </a:custGeom>
            <a:solidFill>
              <a:srgbClr val="E5801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 name="object 14">
              <a:extLst>
                <a:ext uri="{FF2B5EF4-FFF2-40B4-BE49-F238E27FC236}">
                  <a16:creationId xmlns:a16="http://schemas.microsoft.com/office/drawing/2014/main" id="{ACAD6BAC-2BB7-43EB-A3EA-F35ABFAA2EE2}"/>
                </a:ext>
              </a:extLst>
            </p:cNvPr>
            <p:cNvSpPr/>
            <p:nvPr/>
          </p:nvSpPr>
          <p:spPr>
            <a:xfrm>
              <a:off x="518023" y="5367088"/>
              <a:ext cx="2244648" cy="1899462"/>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9" name="object 15">
              <a:extLst>
                <a:ext uri="{FF2B5EF4-FFF2-40B4-BE49-F238E27FC236}">
                  <a16:creationId xmlns:a16="http://schemas.microsoft.com/office/drawing/2014/main" id="{C9C54F1F-2D80-4A46-A750-7A561FE9E8A5}"/>
                </a:ext>
              </a:extLst>
            </p:cNvPr>
            <p:cNvGrpSpPr/>
            <p:nvPr/>
          </p:nvGrpSpPr>
          <p:grpSpPr>
            <a:xfrm>
              <a:off x="1618046" y="5319360"/>
              <a:ext cx="6105686" cy="4124135"/>
              <a:chOff x="1618046" y="5319360"/>
              <a:chExt cx="6105686" cy="4124135"/>
            </a:xfrm>
          </p:grpSpPr>
          <p:sp>
            <p:nvSpPr>
              <p:cNvPr id="10" name="object 16">
                <a:extLst>
                  <a:ext uri="{FF2B5EF4-FFF2-40B4-BE49-F238E27FC236}">
                    <a16:creationId xmlns:a16="http://schemas.microsoft.com/office/drawing/2014/main" id="{E2890FEE-B065-4BDC-A554-DD570E0BF3EE}"/>
                  </a:ext>
                </a:extLst>
              </p:cNvPr>
              <p:cNvSpPr/>
              <p:nvPr/>
            </p:nvSpPr>
            <p:spPr>
              <a:xfrm>
                <a:off x="1618046" y="6348849"/>
                <a:ext cx="641515" cy="244411"/>
              </a:xfrm>
              <a:prstGeom prst="rect">
                <a:avLst/>
              </a:prstGeom>
              <a:blipFill>
                <a:blip r:embed="rId4" cstate="print"/>
                <a:stretch>
                  <a:fillRect/>
                </a:stretch>
              </a:blip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 name="object 17">
                <a:extLst>
                  <a:ext uri="{FF2B5EF4-FFF2-40B4-BE49-F238E27FC236}">
                    <a16:creationId xmlns:a16="http://schemas.microsoft.com/office/drawing/2014/main" id="{C2D1648B-6131-4D43-BA92-6E5189920181}"/>
                  </a:ext>
                </a:extLst>
              </p:cNvPr>
              <p:cNvSpPr/>
              <p:nvPr/>
            </p:nvSpPr>
            <p:spPr>
              <a:xfrm>
                <a:off x="7683184" y="5319360"/>
                <a:ext cx="40548" cy="42761"/>
              </a:xfrm>
              <a:custGeom>
                <a:avLst/>
                <a:gdLst/>
                <a:ahLst/>
                <a:cxnLst/>
                <a:rect l="l" t="t" r="r" b="b"/>
                <a:pathLst>
                  <a:path w="64769" h="55245">
                    <a:moveTo>
                      <a:pt x="0" y="54749"/>
                    </a:moveTo>
                    <a:lnTo>
                      <a:pt x="64693" y="54749"/>
                    </a:lnTo>
                    <a:lnTo>
                      <a:pt x="64693" y="0"/>
                    </a:lnTo>
                    <a:lnTo>
                      <a:pt x="0" y="54749"/>
                    </a:lnTo>
                    <a:close/>
                  </a:path>
                </a:pathLst>
              </a:custGeom>
              <a:solidFill>
                <a:schemeClr val="bg1"/>
              </a:solidFill>
              <a:ln w="3175">
                <a:solidFill>
                  <a:schemeClr val="bg1"/>
                </a:solidFill>
              </a:ln>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sp>
            <p:nvSpPr>
              <p:cNvPr id="12" name="object 18">
                <a:extLst>
                  <a:ext uri="{FF2B5EF4-FFF2-40B4-BE49-F238E27FC236}">
                    <a16:creationId xmlns:a16="http://schemas.microsoft.com/office/drawing/2014/main" id="{BB39BAEC-7D59-41E4-8F42-FEA2F6273C53}"/>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object 19">
                <a:extLst>
                  <a:ext uri="{FF2B5EF4-FFF2-40B4-BE49-F238E27FC236}">
                    <a16:creationId xmlns:a16="http://schemas.microsoft.com/office/drawing/2014/main" id="{18B6CFCD-E062-45D1-80C2-A76DF361F6ED}"/>
                  </a:ext>
                </a:extLst>
              </p:cNvPr>
              <p:cNvSpPr/>
              <p:nvPr/>
            </p:nvSpPr>
            <p:spPr>
              <a:xfrm>
                <a:off x="6396367" y="8854969"/>
                <a:ext cx="325602" cy="295848"/>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20">
                <a:extLst>
                  <a:ext uri="{FF2B5EF4-FFF2-40B4-BE49-F238E27FC236}">
                    <a16:creationId xmlns:a16="http://schemas.microsoft.com/office/drawing/2014/main" id="{EB44CF9C-5DA5-4230-8B34-E106D0CC82B4}"/>
                  </a:ext>
                </a:extLst>
              </p:cNvPr>
              <p:cNvSpPr/>
              <p:nvPr/>
            </p:nvSpPr>
            <p:spPr>
              <a:xfrm>
                <a:off x="6065215" y="9249012"/>
                <a:ext cx="1078534" cy="194483"/>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2384429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7978" y="720542"/>
            <a:ext cx="7475621" cy="5044668"/>
            <a:chOff x="671770" y="540122"/>
            <a:chExt cx="6389370" cy="4065748"/>
          </a:xfrm>
        </p:grpSpPr>
        <p:sp>
          <p:nvSpPr>
            <p:cNvPr id="5" name="object 5">
              <a:extLst>
                <a:ext uri="{FF2B5EF4-FFF2-40B4-BE49-F238E27FC236}">
                  <a16:creationId xmlns:a16="http://schemas.microsoft.com/office/drawing/2014/main" id="{CA2BF1CF-C39F-462D-85E9-1E87BDB47E7A}"/>
                </a:ext>
              </a:extLst>
            </p:cNvPr>
            <p:cNvSpPr txBox="1"/>
            <p:nvPr/>
          </p:nvSpPr>
          <p:spPr>
            <a:xfrm>
              <a:off x="671770" y="540122"/>
              <a:ext cx="6389370" cy="1555496"/>
            </a:xfrm>
            <a:prstGeom prst="rect">
              <a:avLst/>
            </a:prstGeom>
          </p:spPr>
          <p:txBody>
            <a:bodyPr vert="horz" wrap="square" lIns="0" tIns="130810" rIns="0" bIns="0" rtlCol="0">
              <a:spAutoFit/>
            </a:bodyPr>
            <a:lstStyle/>
            <a:p>
              <a:pPr marL="12700" lvl="0">
                <a:spcBef>
                  <a:spcPts val="1030"/>
                </a:spcBef>
              </a:pPr>
              <a:r>
                <a:rPr lang="en-US" sz="2400" spc="-40" dirty="0">
                  <a:solidFill>
                    <a:srgbClr val="E5801C"/>
                  </a:solidFill>
                  <a:latin typeface="Trebuchet MS" panose="020B0603020202020204" pitchFamily="34" charset="0"/>
                  <a:cs typeface="Trebuchet MS"/>
                </a:rPr>
                <a:t>Policy </a:t>
              </a:r>
              <a:r>
                <a:rPr lang="en-US" sz="2400" spc="-45" dirty="0">
                  <a:solidFill>
                    <a:srgbClr val="E5801C"/>
                  </a:solidFill>
                  <a:latin typeface="Trebuchet MS" panose="020B0603020202020204" pitchFamily="34" charset="0"/>
                  <a:cs typeface="Trebuchet MS"/>
                </a:rPr>
                <a:t>#7 </a:t>
              </a:r>
              <a:r>
                <a:rPr lang="en-US" sz="2400" b="1" spc="-215" dirty="0">
                  <a:solidFill>
                    <a:srgbClr val="E5801C"/>
                  </a:solidFill>
                  <a:latin typeface="Trebuchet MS" panose="020B0603020202020204" pitchFamily="34" charset="0"/>
                  <a:cs typeface="Verdana"/>
                </a:rPr>
                <a:t>The </a:t>
              </a:r>
              <a:r>
                <a:rPr lang="en-US" sz="2400" b="1" spc="-265" dirty="0">
                  <a:solidFill>
                    <a:srgbClr val="E5801C"/>
                  </a:solidFill>
                  <a:latin typeface="Trebuchet MS" panose="020B0603020202020204" pitchFamily="34" charset="0"/>
                  <a:cs typeface="Verdana"/>
                </a:rPr>
                <a:t>G. I. </a:t>
              </a:r>
              <a:r>
                <a:rPr lang="en-US" sz="2400" b="1" spc="-160" dirty="0">
                  <a:solidFill>
                    <a:srgbClr val="E5801C"/>
                  </a:solidFill>
                  <a:latin typeface="Trebuchet MS" panose="020B0603020202020204" pitchFamily="34" charset="0"/>
                  <a:cs typeface="Verdana"/>
                </a:rPr>
                <a:t>Bill </a:t>
              </a:r>
              <a:r>
                <a:rPr lang="en-US" sz="2400" b="1" spc="-195" dirty="0">
                  <a:solidFill>
                    <a:srgbClr val="E5801C"/>
                  </a:solidFill>
                  <a:latin typeface="Trebuchet MS" panose="020B0603020202020204" pitchFamily="34" charset="0"/>
                  <a:cs typeface="Verdana"/>
                </a:rPr>
                <a:t>of</a:t>
              </a:r>
              <a:r>
                <a:rPr lang="en-US" sz="2400" b="1" spc="-265" dirty="0">
                  <a:solidFill>
                    <a:srgbClr val="E5801C"/>
                  </a:solidFill>
                  <a:latin typeface="Trebuchet MS" panose="020B0603020202020204" pitchFamily="34" charset="0"/>
                  <a:cs typeface="Verdana"/>
                </a:rPr>
                <a:t> </a:t>
              </a:r>
              <a:r>
                <a:rPr lang="en-US" sz="2400" b="1" spc="-335" dirty="0">
                  <a:solidFill>
                    <a:srgbClr val="E5801C"/>
                  </a:solidFill>
                  <a:latin typeface="Trebuchet MS" panose="020B0603020202020204" pitchFamily="34" charset="0"/>
                  <a:cs typeface="Verdana"/>
                </a:rPr>
                <a:t>1944</a:t>
              </a:r>
              <a:endParaRPr lang="en-US" sz="2400" dirty="0">
                <a:solidFill>
                  <a:prstClr val="black"/>
                </a:solidFill>
                <a:latin typeface="Trebuchet MS" panose="020B0603020202020204" pitchFamily="34" charset="0"/>
                <a:cs typeface="Verdana"/>
              </a:endParaRPr>
            </a:p>
            <a:p>
              <a:pPr marL="12700" marR="5080" lvl="0">
                <a:lnSpc>
                  <a:spcPts val="2000"/>
                </a:lnSpc>
                <a:spcBef>
                  <a:spcPts val="690"/>
                </a:spcBef>
              </a:pPr>
              <a:r>
                <a:rPr lang="en-US" sz="2000" spc="-40" dirty="0">
                  <a:solidFill>
                    <a:srgbClr val="3C2B32"/>
                  </a:solidFill>
                  <a:cs typeface="Verdana"/>
                </a:rPr>
                <a:t>This was </a:t>
              </a:r>
              <a:r>
                <a:rPr lang="en-US" sz="2000" spc="-5" dirty="0">
                  <a:solidFill>
                    <a:srgbClr val="3C2B32"/>
                  </a:solidFill>
                  <a:cs typeface="Verdana"/>
                </a:rPr>
                <a:t>enacted </a:t>
              </a:r>
              <a:r>
                <a:rPr lang="en-US" sz="2000" spc="-40" dirty="0">
                  <a:solidFill>
                    <a:srgbClr val="3C2B32"/>
                  </a:solidFill>
                  <a:cs typeface="Verdana"/>
                </a:rPr>
                <a:t>to </a:t>
              </a:r>
              <a:r>
                <a:rPr lang="en-US" sz="2000" spc="-20" dirty="0">
                  <a:solidFill>
                    <a:srgbClr val="3C2B32"/>
                  </a:solidFill>
                  <a:cs typeface="Verdana"/>
                </a:rPr>
                <a:t>help </a:t>
              </a:r>
              <a:r>
                <a:rPr lang="en-US" sz="2000" spc="-45" dirty="0">
                  <a:solidFill>
                    <a:srgbClr val="3C2B32"/>
                  </a:solidFill>
                  <a:cs typeface="Verdana"/>
                </a:rPr>
                <a:t>World </a:t>
              </a:r>
              <a:r>
                <a:rPr lang="en-US" sz="2000" spc="-75" dirty="0">
                  <a:solidFill>
                    <a:srgbClr val="3C2B32"/>
                  </a:solidFill>
                  <a:cs typeface="Verdana"/>
                </a:rPr>
                <a:t>War </a:t>
              </a:r>
              <a:r>
                <a:rPr lang="en-US" sz="2000" spc="-175" dirty="0">
                  <a:solidFill>
                    <a:srgbClr val="3C2B32"/>
                  </a:solidFill>
                  <a:cs typeface="Verdana"/>
                </a:rPr>
                <a:t>II </a:t>
              </a:r>
              <a:r>
                <a:rPr lang="en-US" sz="2000" spc="-45" dirty="0">
                  <a:solidFill>
                    <a:srgbClr val="3C2B32"/>
                  </a:solidFill>
                  <a:cs typeface="Verdana"/>
                </a:rPr>
                <a:t>veterans adjust </a:t>
              </a:r>
              <a:r>
                <a:rPr lang="en-US" sz="2000" spc="-40" dirty="0">
                  <a:solidFill>
                    <a:srgbClr val="3C2B32"/>
                  </a:solidFill>
                  <a:cs typeface="Verdana"/>
                </a:rPr>
                <a:t>to </a:t>
              </a:r>
              <a:r>
                <a:rPr lang="en-US" sz="2000" spc="-35" dirty="0">
                  <a:solidFill>
                    <a:srgbClr val="3C2B32"/>
                  </a:solidFill>
                  <a:cs typeface="Verdana"/>
                </a:rPr>
                <a:t>civilian life </a:t>
              </a:r>
              <a:r>
                <a:rPr lang="en-US" sz="2000" spc="-40" dirty="0">
                  <a:solidFill>
                    <a:srgbClr val="3C2B32"/>
                  </a:solidFill>
                  <a:cs typeface="Verdana"/>
                </a:rPr>
                <a:t>by </a:t>
              </a:r>
              <a:r>
                <a:rPr lang="en-US" sz="2000" spc="-35" dirty="0">
                  <a:solidFill>
                    <a:srgbClr val="3C2B32"/>
                  </a:solidFill>
                  <a:cs typeface="Verdana"/>
                </a:rPr>
                <a:t>providing low-cost  </a:t>
              </a:r>
              <a:r>
                <a:rPr lang="en-US" sz="2000" spc="-30" dirty="0">
                  <a:solidFill>
                    <a:srgbClr val="3C2B32"/>
                  </a:solidFill>
                  <a:cs typeface="Verdana"/>
                </a:rPr>
                <a:t>home </a:t>
              </a:r>
              <a:r>
                <a:rPr lang="en-US" sz="2000" spc="-40" dirty="0">
                  <a:solidFill>
                    <a:srgbClr val="3C2B32"/>
                  </a:solidFill>
                  <a:cs typeface="Verdana"/>
                </a:rPr>
                <a:t>mortgages, </a:t>
              </a:r>
              <a:r>
                <a:rPr lang="en-US" sz="2000" spc="-50" dirty="0">
                  <a:solidFill>
                    <a:srgbClr val="3C2B32"/>
                  </a:solidFill>
                  <a:cs typeface="Verdana"/>
                </a:rPr>
                <a:t>low-interest </a:t>
              </a:r>
              <a:r>
                <a:rPr lang="en-US" sz="2000" spc="-15" dirty="0">
                  <a:solidFill>
                    <a:srgbClr val="3C2B32"/>
                  </a:solidFill>
                  <a:cs typeface="Verdana"/>
                </a:rPr>
                <a:t>business </a:t>
              </a:r>
              <a:r>
                <a:rPr lang="en-US" sz="2000" spc="-45" dirty="0">
                  <a:solidFill>
                    <a:srgbClr val="3C2B32"/>
                  </a:solidFill>
                  <a:cs typeface="Verdana"/>
                </a:rPr>
                <a:t>loans, </a:t>
              </a:r>
              <a:r>
                <a:rPr lang="en-US" sz="2000" spc="-50" dirty="0">
                  <a:solidFill>
                    <a:srgbClr val="3C2B32"/>
                  </a:solidFill>
                  <a:cs typeface="Verdana"/>
                </a:rPr>
                <a:t>tuition </a:t>
              </a:r>
              <a:r>
                <a:rPr lang="en-US" sz="2000" spc="-30" dirty="0">
                  <a:solidFill>
                    <a:srgbClr val="3C2B32"/>
                  </a:solidFill>
                  <a:cs typeface="Verdana"/>
                </a:rPr>
                <a:t>assistance, </a:t>
              </a:r>
              <a:r>
                <a:rPr lang="en-US" sz="2000" spc="-15" dirty="0">
                  <a:solidFill>
                    <a:srgbClr val="3C2B32"/>
                  </a:solidFill>
                  <a:cs typeface="Verdana"/>
                </a:rPr>
                <a:t>and </a:t>
              </a:r>
              <a:r>
                <a:rPr lang="en-US" sz="2000" spc="-40" dirty="0">
                  <a:solidFill>
                    <a:srgbClr val="3C2B32"/>
                  </a:solidFill>
                  <a:cs typeface="Verdana"/>
                </a:rPr>
                <a:t>unemployment  </a:t>
              </a:r>
              <a:r>
                <a:rPr lang="en-US" sz="2000" spc="-45" dirty="0">
                  <a:solidFill>
                    <a:srgbClr val="3C2B32"/>
                  </a:solidFill>
                  <a:cs typeface="Verdana"/>
                </a:rPr>
                <a:t>insurance. </a:t>
              </a:r>
              <a:r>
                <a:rPr lang="en-US" sz="2000" spc="-65" dirty="0">
                  <a:solidFill>
                    <a:srgbClr val="3C2B32"/>
                  </a:solidFill>
                  <a:cs typeface="Verdana"/>
                </a:rPr>
                <a:t>Unfortunately, </a:t>
              </a:r>
              <a:r>
                <a:rPr lang="en-US" sz="2000" dirty="0">
                  <a:solidFill>
                    <a:srgbClr val="3C2B32"/>
                  </a:solidFill>
                  <a:cs typeface="Verdana"/>
                </a:rPr>
                <a:t>Black </a:t>
              </a:r>
              <a:r>
                <a:rPr lang="en-US" sz="2000" spc="-45" dirty="0">
                  <a:solidFill>
                    <a:srgbClr val="3C2B32"/>
                  </a:solidFill>
                  <a:cs typeface="Verdana"/>
                </a:rPr>
                <a:t>veterans were </a:t>
              </a:r>
              <a:r>
                <a:rPr lang="en-US" sz="2000" spc="-15" dirty="0">
                  <a:solidFill>
                    <a:srgbClr val="3C2B32"/>
                  </a:solidFill>
                  <a:cs typeface="Verdana"/>
                </a:rPr>
                <a:t>excluded </a:t>
              </a:r>
              <a:r>
                <a:rPr lang="en-US" sz="2000" spc="-55" dirty="0">
                  <a:solidFill>
                    <a:srgbClr val="3C2B32"/>
                  </a:solidFill>
                  <a:cs typeface="Verdana"/>
                </a:rPr>
                <a:t>from </a:t>
              </a:r>
              <a:r>
                <a:rPr lang="en-US" sz="2000" spc="-60" dirty="0">
                  <a:solidFill>
                    <a:srgbClr val="3C2B32"/>
                  </a:solidFill>
                  <a:cs typeface="Verdana"/>
                </a:rPr>
                <a:t>many </a:t>
              </a:r>
              <a:r>
                <a:rPr lang="en-US" sz="2000" spc="-20" dirty="0">
                  <a:solidFill>
                    <a:srgbClr val="3C2B32"/>
                  </a:solidFill>
                  <a:cs typeface="Verdana"/>
                </a:rPr>
                <a:t>of </a:t>
              </a:r>
              <a:r>
                <a:rPr lang="en-US" sz="2000" spc="-25" dirty="0">
                  <a:solidFill>
                    <a:srgbClr val="3C2B32"/>
                  </a:solidFill>
                  <a:cs typeface="Verdana"/>
                </a:rPr>
                <a:t>these</a:t>
              </a:r>
              <a:r>
                <a:rPr lang="en-US" sz="2000" spc="-140" dirty="0">
                  <a:solidFill>
                    <a:srgbClr val="3C2B32"/>
                  </a:solidFill>
                  <a:cs typeface="Verdana"/>
                </a:rPr>
                <a:t> </a:t>
              </a:r>
              <a:r>
                <a:rPr lang="en-US" sz="2000" spc="-40" dirty="0">
                  <a:solidFill>
                    <a:srgbClr val="3C2B32"/>
                  </a:solidFill>
                  <a:cs typeface="Verdana"/>
                </a:rPr>
                <a:t>benefits.</a:t>
              </a:r>
              <a:endParaRPr lang="en-US" sz="2000" dirty="0">
                <a:solidFill>
                  <a:prstClr val="black"/>
                </a:solidFill>
                <a:cs typeface="Verdana"/>
              </a:endParaRPr>
            </a:p>
            <a:p>
              <a:pPr marL="12700">
                <a:spcBef>
                  <a:spcPts val="1030"/>
                </a:spcBef>
              </a:pPr>
              <a:endParaRPr lang="en-US" sz="1200" dirty="0">
                <a:latin typeface="Verdana"/>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704334" y="2023179"/>
              <a:ext cx="1017270" cy="174397"/>
            </a:xfrm>
            <a:prstGeom prst="rect">
              <a:avLst/>
            </a:prstGeom>
            <a:solidFill>
              <a:srgbClr val="E5801C"/>
            </a:solidFill>
          </p:spPr>
          <p:txBody>
            <a:bodyPr vert="horz" wrap="square" lIns="0" tIns="0" rIns="0" bIns="0" rtlCol="0">
              <a:spAutoFit/>
            </a:bodyPr>
            <a:lstStyle/>
            <a:p>
              <a:pPr marL="171450">
                <a:lnSpc>
                  <a:spcPts val="1614"/>
                </a:lnSpc>
              </a:pPr>
              <a:r>
                <a:rPr sz="1400" b="1" spc="-200" dirty="0">
                  <a:solidFill>
                    <a:srgbClr val="FFFFFF"/>
                  </a:solidFill>
                  <a:latin typeface="Verdana"/>
                  <a:cs typeface="Verdana"/>
                </a:rPr>
                <a:t>ACTION</a:t>
              </a:r>
              <a:endParaRPr sz="14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754638" y="2204929"/>
              <a:ext cx="6195060" cy="2400941"/>
            </a:xfrm>
            <a:prstGeom prst="rect">
              <a:avLst/>
            </a:prstGeom>
          </p:spPr>
          <p:txBody>
            <a:bodyPr vert="horz" wrap="square" lIns="0" tIns="54610" rIns="0" bIns="0" rtlCol="0">
              <a:spAutoFit/>
            </a:bodyPr>
            <a:lstStyle/>
            <a:p>
              <a:pPr marL="12700">
                <a:spcBef>
                  <a:spcPts val="43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8890" indent="-200025">
                <a:lnSpc>
                  <a:spcPts val="2000"/>
                </a:lnSpc>
                <a:spcBef>
                  <a:spcPts val="409"/>
                </a:spcBef>
                <a:buSzPct val="95652"/>
                <a:buFont typeface="Verdana"/>
                <a:buChar char="•"/>
                <a:tabLst>
                  <a:tab pos="212090" algn="l"/>
                  <a:tab pos="212725" algn="l"/>
                </a:tabLst>
              </a:pPr>
              <a:r>
                <a:rPr lang="en-US" sz="2000" i="1" spc="-20" dirty="0">
                  <a:solidFill>
                    <a:srgbClr val="3C2B32"/>
                  </a:solidFill>
                  <a:cs typeface="Verdana"/>
                </a:rPr>
                <a:t>Add </a:t>
              </a:r>
              <a:r>
                <a:rPr lang="en-US" sz="2000" i="1" spc="-85" dirty="0">
                  <a:solidFill>
                    <a:srgbClr val="3C2B32"/>
                  </a:solidFill>
                  <a:cs typeface="Verdana"/>
                </a:rPr>
                <a:t>two </a:t>
              </a:r>
              <a:r>
                <a:rPr lang="en-US" sz="2000" i="1" spc="-75" dirty="0">
                  <a:solidFill>
                    <a:srgbClr val="3C2B32"/>
                  </a:solidFill>
                  <a:cs typeface="Verdana"/>
                </a:rPr>
                <a:t>money </a:t>
              </a:r>
              <a:r>
                <a:rPr lang="en-US" sz="2000" i="1" spc="-30" dirty="0">
                  <a:solidFill>
                    <a:srgbClr val="3C2B32"/>
                  </a:solidFill>
                  <a:cs typeface="Verdana"/>
                </a:rPr>
                <a:t>cards </a:t>
              </a:r>
              <a:r>
                <a:rPr lang="en-US" sz="2000" i="1" spc="-45" dirty="0">
                  <a:solidFill>
                    <a:srgbClr val="3C2B32"/>
                  </a:solidFill>
                  <a:cs typeface="Verdana"/>
                </a:rPr>
                <a:t>and one land </a:t>
              </a:r>
              <a:r>
                <a:rPr lang="en-US" sz="2000" i="1" spc="-30" dirty="0">
                  <a:solidFill>
                    <a:srgbClr val="3C2B32"/>
                  </a:solidFill>
                  <a:cs typeface="Verdana"/>
                </a:rPr>
                <a:t>card </a:t>
              </a:r>
              <a:r>
                <a:rPr lang="en-US" sz="2000" i="1" spc="-70" dirty="0">
                  <a:solidFill>
                    <a:srgbClr val="3C2B32"/>
                  </a:solidFill>
                  <a:cs typeface="Verdana"/>
                </a:rPr>
                <a:t>for the </a:t>
              </a:r>
              <a:r>
                <a:rPr lang="en-US" sz="2000" i="1" spc="-55" dirty="0">
                  <a:solidFill>
                    <a:srgbClr val="3C2B32"/>
                  </a:solidFill>
                  <a:cs typeface="Verdana"/>
                </a:rPr>
                <a:t>opportunities </a:t>
              </a:r>
              <a:r>
                <a:rPr lang="en-US" sz="2000" i="1" spc="-85" dirty="0">
                  <a:solidFill>
                    <a:srgbClr val="3C2B32"/>
                  </a:solidFill>
                  <a:cs typeface="Verdana"/>
                </a:rPr>
                <a:t>you </a:t>
              </a:r>
              <a:r>
                <a:rPr lang="en-US" sz="2000" i="1" spc="-60" dirty="0">
                  <a:solidFill>
                    <a:srgbClr val="3C2B32"/>
                  </a:solidFill>
                  <a:cs typeface="Verdana"/>
                </a:rPr>
                <a:t>received, </a:t>
              </a:r>
              <a:r>
                <a:rPr lang="en-US" sz="2000" i="1" spc="-40" dirty="0">
                  <a:solidFill>
                    <a:srgbClr val="3C2B32"/>
                  </a:solidFill>
                  <a:cs typeface="Verdana"/>
                </a:rPr>
                <a:t>such as  </a:t>
              </a:r>
              <a:r>
                <a:rPr lang="en-US" sz="2000" i="1" spc="-70" dirty="0">
                  <a:solidFill>
                    <a:srgbClr val="3C2B32"/>
                  </a:solidFill>
                  <a:cs typeface="Verdana"/>
                </a:rPr>
                <a:t>government-guaranteed </a:t>
              </a:r>
              <a:r>
                <a:rPr lang="en-US" sz="2000" i="1" spc="-55" dirty="0">
                  <a:solidFill>
                    <a:srgbClr val="3C2B32"/>
                  </a:solidFill>
                  <a:cs typeface="Verdana"/>
                </a:rPr>
                <a:t>housing </a:t>
              </a:r>
              <a:r>
                <a:rPr lang="en-US" sz="2000" i="1" spc="-70" dirty="0">
                  <a:solidFill>
                    <a:srgbClr val="3C2B32"/>
                  </a:solidFill>
                  <a:cs typeface="Verdana"/>
                </a:rPr>
                <a:t>loans, </a:t>
              </a:r>
              <a:r>
                <a:rPr lang="en-US" sz="2000" i="1" spc="-60" dirty="0">
                  <a:solidFill>
                    <a:srgbClr val="3C2B32"/>
                  </a:solidFill>
                  <a:cs typeface="Verdana"/>
                </a:rPr>
                <a:t>which </a:t>
              </a:r>
              <a:r>
                <a:rPr lang="en-US" sz="2000" i="1" spc="-35" dirty="0">
                  <a:solidFill>
                    <a:srgbClr val="3C2B32"/>
                  </a:solidFill>
                  <a:cs typeface="Verdana"/>
                </a:rPr>
                <a:t>helped </a:t>
              </a:r>
              <a:r>
                <a:rPr lang="en-US" sz="2000" i="1" spc="-65" dirty="0">
                  <a:solidFill>
                    <a:srgbClr val="3C2B32"/>
                  </a:solidFill>
                  <a:cs typeface="Verdana"/>
                </a:rPr>
                <a:t>to </a:t>
              </a:r>
              <a:r>
                <a:rPr lang="en-US" sz="2000" i="1" spc="-40" dirty="0">
                  <a:solidFill>
                    <a:srgbClr val="3C2B32"/>
                  </a:solidFill>
                  <a:cs typeface="Verdana"/>
                </a:rPr>
                <a:t>build </a:t>
              </a:r>
              <a:r>
                <a:rPr lang="en-US" sz="2000" i="1" spc="-70" dirty="0">
                  <a:solidFill>
                    <a:srgbClr val="3C2B32"/>
                  </a:solidFill>
                  <a:cs typeface="Verdana"/>
                </a:rPr>
                <a:t>the </a:t>
              </a:r>
              <a:r>
                <a:rPr lang="en-US" sz="2000" i="1" spc="-60" dirty="0">
                  <a:solidFill>
                    <a:srgbClr val="3C2B32"/>
                  </a:solidFill>
                  <a:cs typeface="Verdana"/>
                </a:rPr>
                <a:t>American </a:t>
              </a:r>
              <a:r>
                <a:rPr lang="en-US" sz="2000" i="1" spc="-65" dirty="0">
                  <a:solidFill>
                    <a:srgbClr val="3C2B32"/>
                  </a:solidFill>
                  <a:cs typeface="Verdana"/>
                </a:rPr>
                <a:t>“middle</a:t>
              </a:r>
              <a:r>
                <a:rPr lang="en-US" sz="2000" i="1" spc="-90" dirty="0">
                  <a:solidFill>
                    <a:srgbClr val="3C2B32"/>
                  </a:solidFill>
                  <a:cs typeface="Verdana"/>
                </a:rPr>
                <a:t> </a:t>
              </a:r>
              <a:r>
                <a:rPr lang="en-US" sz="2000" i="1" spc="-65" dirty="0">
                  <a:solidFill>
                    <a:srgbClr val="3C2B32"/>
                  </a:solidFill>
                  <a:cs typeface="Verdana"/>
                </a:rPr>
                <a:t>class.”</a:t>
              </a:r>
              <a:endParaRPr lang="en-US" sz="2000" dirty="0">
                <a:cs typeface="Verdana"/>
              </a:endParaRPr>
            </a:p>
            <a:p>
              <a:pPr marL="12700">
                <a:spcBef>
                  <a:spcPts val="1230"/>
                </a:spcBef>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5080" indent="-199390">
                <a:lnSpc>
                  <a:spcPts val="2000"/>
                </a:lnSpc>
                <a:spcBef>
                  <a:spcPts val="409"/>
                </a:spcBef>
                <a:buSzPct val="95652"/>
                <a:buFont typeface="Verdana"/>
                <a:buChar char="•"/>
                <a:tabLst>
                  <a:tab pos="212090" algn="l"/>
                  <a:tab pos="212725" algn="l"/>
                </a:tabLst>
              </a:pPr>
              <a:r>
                <a:rPr lang="en-US" sz="2000" i="1" spc="-70" dirty="0">
                  <a:solidFill>
                    <a:srgbClr val="3C2B32"/>
                  </a:solidFill>
                  <a:cs typeface="Verdana"/>
                </a:rPr>
                <a:t>Only </a:t>
              </a:r>
              <a:r>
                <a:rPr lang="en-US" sz="2000" i="1" spc="-45" dirty="0">
                  <a:solidFill>
                    <a:srgbClr val="3C2B32"/>
                  </a:solidFill>
                  <a:cs typeface="Verdana"/>
                </a:rPr>
                <a:t>one </a:t>
              </a:r>
              <a:r>
                <a:rPr lang="en-US" sz="2000" i="1" spc="-25" dirty="0">
                  <a:solidFill>
                    <a:srgbClr val="3C2B32"/>
                  </a:solidFill>
                  <a:cs typeface="Verdana"/>
                </a:rPr>
                <a:t>Black </a:t>
              </a:r>
              <a:r>
                <a:rPr lang="en-US" sz="2000" i="1" spc="-50" dirty="0">
                  <a:solidFill>
                    <a:srgbClr val="3C2B32"/>
                  </a:solidFill>
                  <a:cs typeface="Verdana"/>
                </a:rPr>
                <a:t>participant </a:t>
              </a:r>
              <a:r>
                <a:rPr lang="en-US" sz="2000" i="1" spc="-25" dirty="0">
                  <a:solidFill>
                    <a:srgbClr val="3C2B32"/>
                  </a:solidFill>
                  <a:cs typeface="Verdana"/>
                </a:rPr>
                <a:t>adds </a:t>
              </a:r>
              <a:r>
                <a:rPr lang="en-US" sz="2000" i="1" spc="-50" dirty="0">
                  <a:solidFill>
                    <a:srgbClr val="3C2B32"/>
                  </a:solidFill>
                  <a:cs typeface="Verdana"/>
                </a:rPr>
                <a:t>a </a:t>
              </a:r>
              <a:r>
                <a:rPr lang="en-US" sz="2000" i="1" spc="-75" dirty="0">
                  <a:solidFill>
                    <a:srgbClr val="3C2B32"/>
                  </a:solidFill>
                  <a:cs typeface="Verdana"/>
                </a:rPr>
                <a:t>money </a:t>
              </a:r>
              <a:r>
                <a:rPr lang="en-US" sz="2000" i="1" spc="-65" dirty="0">
                  <a:solidFill>
                    <a:srgbClr val="3C2B32"/>
                  </a:solidFill>
                  <a:cs typeface="Verdana"/>
                </a:rPr>
                <a:t>card, </a:t>
              </a:r>
              <a:r>
                <a:rPr lang="en-US" sz="2000" i="1" spc="-60" dirty="0">
                  <a:solidFill>
                    <a:srgbClr val="3C2B32"/>
                  </a:solidFill>
                  <a:cs typeface="Verdana"/>
                </a:rPr>
                <a:t>representing </a:t>
              </a:r>
              <a:r>
                <a:rPr lang="en-US" sz="2000" i="1" spc="-70" dirty="0">
                  <a:solidFill>
                    <a:srgbClr val="3C2B32"/>
                  </a:solidFill>
                  <a:cs typeface="Verdana"/>
                </a:rPr>
                <a:t>the </a:t>
              </a:r>
              <a:r>
                <a:rPr lang="en-US" sz="2000" i="1" spc="-75" dirty="0">
                  <a:solidFill>
                    <a:srgbClr val="3C2B32"/>
                  </a:solidFill>
                  <a:cs typeface="Verdana"/>
                </a:rPr>
                <a:t>few </a:t>
              </a:r>
              <a:r>
                <a:rPr lang="en-US" sz="2000" i="1" spc="-55" dirty="0">
                  <a:solidFill>
                    <a:srgbClr val="3C2B32"/>
                  </a:solidFill>
                  <a:cs typeface="Verdana"/>
                </a:rPr>
                <a:t>African</a:t>
              </a:r>
              <a:r>
                <a:rPr lang="en-US" sz="2000" i="1" spc="-160" dirty="0">
                  <a:solidFill>
                    <a:srgbClr val="3C2B32"/>
                  </a:solidFill>
                  <a:cs typeface="Verdana"/>
                </a:rPr>
                <a:t> </a:t>
              </a:r>
              <a:r>
                <a:rPr lang="en-US" sz="2000" i="1" spc="-55" dirty="0">
                  <a:solidFill>
                    <a:srgbClr val="3C2B32"/>
                  </a:solidFill>
                  <a:cs typeface="Verdana"/>
                </a:rPr>
                <a:t>Americans  </a:t>
              </a:r>
              <a:r>
                <a:rPr lang="en-US" sz="2000" i="1" spc="-80" dirty="0">
                  <a:solidFill>
                    <a:srgbClr val="3C2B32"/>
                  </a:solidFill>
                  <a:cs typeface="Verdana"/>
                </a:rPr>
                <a:t>who </a:t>
              </a:r>
              <a:r>
                <a:rPr lang="en-US" sz="2000" i="1" spc="-45" dirty="0">
                  <a:solidFill>
                    <a:srgbClr val="3C2B32"/>
                  </a:solidFill>
                  <a:cs typeface="Verdana"/>
                </a:rPr>
                <a:t>had </a:t>
              </a:r>
              <a:r>
                <a:rPr lang="en-US" sz="2000" i="1" spc="-10" dirty="0">
                  <a:solidFill>
                    <a:srgbClr val="3C2B32"/>
                  </a:solidFill>
                  <a:cs typeface="Verdana"/>
                </a:rPr>
                <a:t>access </a:t>
              </a:r>
              <a:r>
                <a:rPr lang="en-US" sz="2000" i="1" spc="-65" dirty="0">
                  <a:solidFill>
                    <a:srgbClr val="3C2B32"/>
                  </a:solidFill>
                  <a:cs typeface="Verdana"/>
                </a:rPr>
                <a:t>to </a:t>
              </a:r>
              <a:r>
                <a:rPr lang="en-US" sz="2000" i="1" spc="-55" dirty="0">
                  <a:solidFill>
                    <a:srgbClr val="3C2B32"/>
                  </a:solidFill>
                  <a:cs typeface="Verdana"/>
                </a:rPr>
                <a:t>some </a:t>
              </a:r>
              <a:r>
                <a:rPr lang="en-US" sz="2000" i="1" spc="-50" dirty="0">
                  <a:solidFill>
                    <a:srgbClr val="3C2B32"/>
                  </a:solidFill>
                  <a:cs typeface="Verdana"/>
                </a:rPr>
                <a:t>benefits </a:t>
              </a:r>
              <a:r>
                <a:rPr lang="en-US" sz="2000" i="1" spc="-45" dirty="0">
                  <a:solidFill>
                    <a:srgbClr val="3C2B32"/>
                  </a:solidFill>
                  <a:cs typeface="Verdana"/>
                </a:rPr>
                <a:t>of </a:t>
              </a:r>
              <a:r>
                <a:rPr lang="en-US" sz="2000" i="1" spc="-70" dirty="0">
                  <a:solidFill>
                    <a:srgbClr val="3C2B32"/>
                  </a:solidFill>
                  <a:cs typeface="Verdana"/>
                </a:rPr>
                <a:t>the </a:t>
              </a:r>
              <a:r>
                <a:rPr lang="en-US" sz="2000" i="1" spc="-105" dirty="0">
                  <a:solidFill>
                    <a:srgbClr val="3C2B32"/>
                  </a:solidFill>
                  <a:cs typeface="Verdana"/>
                </a:rPr>
                <a:t>GI </a:t>
              </a:r>
              <a:r>
                <a:rPr lang="en-US" sz="2000" i="1" spc="-85" dirty="0">
                  <a:solidFill>
                    <a:srgbClr val="3C2B32"/>
                  </a:solidFill>
                  <a:cs typeface="Verdana"/>
                </a:rPr>
                <a:t>Bill. </a:t>
              </a:r>
              <a:r>
                <a:rPr lang="en-US" sz="2000" i="1" spc="-65" dirty="0">
                  <a:solidFill>
                    <a:srgbClr val="3C2B32"/>
                  </a:solidFill>
                  <a:cs typeface="Verdana"/>
                </a:rPr>
                <a:t>All </a:t>
              </a:r>
              <a:r>
                <a:rPr lang="en-US" sz="2000" i="1" spc="-25" dirty="0">
                  <a:solidFill>
                    <a:srgbClr val="3C2B32"/>
                  </a:solidFill>
                  <a:cs typeface="Verdana"/>
                </a:rPr>
                <a:t>Black </a:t>
              </a:r>
              <a:r>
                <a:rPr lang="en-US" sz="2000" i="1" spc="-50" dirty="0">
                  <a:solidFill>
                    <a:srgbClr val="3C2B32"/>
                  </a:solidFill>
                  <a:cs typeface="Verdana"/>
                </a:rPr>
                <a:t>participants </a:t>
              </a:r>
              <a:r>
                <a:rPr lang="en-US" sz="2000" i="1" spc="-20" dirty="0">
                  <a:solidFill>
                    <a:srgbClr val="3C2B32"/>
                  </a:solidFill>
                  <a:cs typeface="Verdana"/>
                </a:rPr>
                <a:t>add </a:t>
              </a:r>
              <a:r>
                <a:rPr lang="en-US" sz="2000" i="1" spc="-45" dirty="0">
                  <a:solidFill>
                    <a:srgbClr val="3C2B32"/>
                  </a:solidFill>
                  <a:cs typeface="Verdana"/>
                </a:rPr>
                <a:t>one </a:t>
              </a:r>
              <a:r>
                <a:rPr lang="en-US" sz="2000" i="1" spc="-55" dirty="0">
                  <a:solidFill>
                    <a:srgbClr val="3C2B32"/>
                  </a:solidFill>
                  <a:cs typeface="Verdana"/>
                </a:rPr>
                <a:t>lost  </a:t>
              </a:r>
              <a:r>
                <a:rPr lang="en-US" sz="2000" i="1" spc="-60" dirty="0">
                  <a:solidFill>
                    <a:srgbClr val="3C2B32"/>
                  </a:solidFill>
                  <a:cs typeface="Verdana"/>
                </a:rPr>
                <a:t>opportunity </a:t>
              </a:r>
              <a:r>
                <a:rPr lang="en-US" sz="2000" i="1" spc="-30" dirty="0">
                  <a:solidFill>
                    <a:srgbClr val="3C2B32"/>
                  </a:solidFill>
                  <a:cs typeface="Verdana"/>
                </a:rPr>
                <a:t>card </a:t>
              </a:r>
              <a:r>
                <a:rPr lang="en-US" sz="2000" i="1" spc="-70" dirty="0">
                  <a:solidFill>
                    <a:srgbClr val="3C2B32"/>
                  </a:solidFill>
                  <a:cs typeface="Verdana"/>
                </a:rPr>
                <a:t>for not </a:t>
              </a:r>
              <a:r>
                <a:rPr lang="en-US" sz="2000" i="1" spc="-35" dirty="0">
                  <a:solidFill>
                    <a:srgbClr val="3C2B32"/>
                  </a:solidFill>
                  <a:cs typeface="Verdana"/>
                </a:rPr>
                <a:t>being            able </a:t>
              </a:r>
              <a:r>
                <a:rPr lang="en-US" sz="2000" i="1" spc="-65" dirty="0">
                  <a:solidFill>
                    <a:srgbClr val="3C2B32"/>
                  </a:solidFill>
                  <a:cs typeface="Verdana"/>
                </a:rPr>
                <a:t>to </a:t>
              </a:r>
              <a:r>
                <a:rPr lang="en-US" sz="2000" i="1" spc="-55" dirty="0">
                  <a:solidFill>
                    <a:srgbClr val="3C2B32"/>
                  </a:solidFill>
                  <a:cs typeface="Verdana"/>
                </a:rPr>
                <a:t>benefit </a:t>
              </a:r>
              <a:r>
                <a:rPr lang="en-US" sz="2000" i="1" spc="-85" dirty="0">
                  <a:solidFill>
                    <a:srgbClr val="3C2B32"/>
                  </a:solidFill>
                  <a:cs typeface="Verdana"/>
                </a:rPr>
                <a:t>from </a:t>
              </a:r>
              <a:r>
                <a:rPr lang="en-US" sz="2000" i="1" spc="-70" dirty="0">
                  <a:solidFill>
                    <a:srgbClr val="3C2B32"/>
                  </a:solidFill>
                  <a:cs typeface="Verdana"/>
                </a:rPr>
                <a:t>the </a:t>
              </a:r>
              <a:r>
                <a:rPr lang="en-US" sz="2000" i="1" spc="-105" dirty="0">
                  <a:solidFill>
                    <a:srgbClr val="3C2B32"/>
                  </a:solidFill>
                  <a:cs typeface="Verdana"/>
                </a:rPr>
                <a:t>GI </a:t>
              </a:r>
              <a:r>
                <a:rPr lang="en-US" sz="2000" i="1" spc="-60" dirty="0">
                  <a:solidFill>
                    <a:srgbClr val="3C2B32"/>
                  </a:solidFill>
                  <a:cs typeface="Verdana"/>
                </a:rPr>
                <a:t>Bill </a:t>
              </a:r>
              <a:r>
                <a:rPr lang="en-US" sz="2000" i="1" spc="-65" dirty="0">
                  <a:solidFill>
                    <a:srgbClr val="3C2B32"/>
                  </a:solidFill>
                  <a:cs typeface="Verdana"/>
                </a:rPr>
                <a:t>even though </a:t>
              </a:r>
              <a:r>
                <a:rPr lang="en-US" sz="2000" i="1" spc="-80" dirty="0">
                  <a:solidFill>
                    <a:srgbClr val="3C2B32"/>
                  </a:solidFill>
                  <a:cs typeface="Verdana"/>
                </a:rPr>
                <a:t>they </a:t>
              </a:r>
              <a:r>
                <a:rPr lang="en-US" sz="2000" i="1" spc="-55" dirty="0">
                  <a:solidFill>
                    <a:srgbClr val="3C2B32"/>
                  </a:solidFill>
                  <a:cs typeface="Verdana"/>
                </a:rPr>
                <a:t>too </a:t>
              </a:r>
              <a:r>
                <a:rPr lang="en-US" sz="2000" i="1" spc="-45" dirty="0">
                  <a:solidFill>
                    <a:srgbClr val="3C2B32"/>
                  </a:solidFill>
                  <a:cs typeface="Verdana"/>
                </a:rPr>
                <a:t>had  </a:t>
              </a:r>
              <a:r>
                <a:rPr lang="en-US" sz="2000" i="1" spc="-70" dirty="0">
                  <a:solidFill>
                    <a:srgbClr val="3C2B32"/>
                  </a:solidFill>
                  <a:cs typeface="Verdana"/>
                </a:rPr>
                <a:t>fought               for the </a:t>
              </a:r>
              <a:r>
                <a:rPr lang="en-US" sz="2000" i="1" spc="-60" dirty="0">
                  <a:solidFill>
                    <a:srgbClr val="3C2B32"/>
                  </a:solidFill>
                  <a:cs typeface="Verdana"/>
                </a:rPr>
                <a:t>United </a:t>
              </a:r>
              <a:r>
                <a:rPr lang="en-US" sz="2000" i="1" spc="-70" dirty="0">
                  <a:solidFill>
                    <a:srgbClr val="3C2B32"/>
                  </a:solidFill>
                  <a:cs typeface="Verdana"/>
                </a:rPr>
                <a:t>States </a:t>
              </a:r>
              <a:r>
                <a:rPr lang="en-US" sz="2000" i="1" spc="-65" dirty="0">
                  <a:solidFill>
                    <a:srgbClr val="3C2B32"/>
                  </a:solidFill>
                  <a:cs typeface="Verdana"/>
                </a:rPr>
                <a:t>in </a:t>
              </a:r>
              <a:r>
                <a:rPr lang="en-US" sz="2000" i="1" spc="-75" dirty="0">
                  <a:solidFill>
                    <a:srgbClr val="3C2B32"/>
                  </a:solidFill>
                  <a:cs typeface="Verdana"/>
                </a:rPr>
                <a:t>World </a:t>
              </a:r>
              <a:r>
                <a:rPr lang="en-US" sz="2000" i="1" spc="-110" dirty="0">
                  <a:solidFill>
                    <a:srgbClr val="3C2B32"/>
                  </a:solidFill>
                  <a:cs typeface="Verdana"/>
                </a:rPr>
                <a:t>War</a:t>
              </a:r>
              <a:r>
                <a:rPr lang="en-US" sz="2000" i="1" spc="-80" dirty="0">
                  <a:solidFill>
                    <a:srgbClr val="3C2B32"/>
                  </a:solidFill>
                  <a:cs typeface="Verdana"/>
                </a:rPr>
                <a:t> </a:t>
              </a:r>
              <a:r>
                <a:rPr lang="en-US" sz="2000" i="1" spc="-195" dirty="0">
                  <a:solidFill>
                    <a:srgbClr val="3C2B32"/>
                  </a:solidFill>
                  <a:cs typeface="Verdana"/>
                </a:rPr>
                <a:t>II.</a:t>
              </a:r>
              <a:endParaRPr lang="en-US" sz="200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
        <p:nvSpPr>
          <p:cNvPr id="2" name="Rectangle 1"/>
          <p:cNvSpPr/>
          <p:nvPr/>
        </p:nvSpPr>
        <p:spPr>
          <a:xfrm>
            <a:off x="2316078" y="2423160"/>
            <a:ext cx="7307133" cy="334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465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7978" y="720542"/>
            <a:ext cx="7475621" cy="5044668"/>
            <a:chOff x="671770" y="540122"/>
            <a:chExt cx="6389370" cy="4065748"/>
          </a:xfrm>
        </p:grpSpPr>
        <p:sp>
          <p:nvSpPr>
            <p:cNvPr id="5" name="object 5">
              <a:extLst>
                <a:ext uri="{FF2B5EF4-FFF2-40B4-BE49-F238E27FC236}">
                  <a16:creationId xmlns:a16="http://schemas.microsoft.com/office/drawing/2014/main" id="{CA2BF1CF-C39F-462D-85E9-1E87BDB47E7A}"/>
                </a:ext>
              </a:extLst>
            </p:cNvPr>
            <p:cNvSpPr txBox="1"/>
            <p:nvPr/>
          </p:nvSpPr>
          <p:spPr>
            <a:xfrm>
              <a:off x="671770" y="540122"/>
              <a:ext cx="6389370" cy="1555496"/>
            </a:xfrm>
            <a:prstGeom prst="rect">
              <a:avLst/>
            </a:prstGeom>
          </p:spPr>
          <p:txBody>
            <a:bodyPr vert="horz" wrap="square" lIns="0" tIns="130810" rIns="0" bIns="0" rtlCol="0">
              <a:spAutoFit/>
            </a:bodyPr>
            <a:lstStyle/>
            <a:p>
              <a:pPr marL="12700" lvl="0">
                <a:spcBef>
                  <a:spcPts val="1030"/>
                </a:spcBef>
              </a:pPr>
              <a:r>
                <a:rPr lang="en-US" sz="2400" spc="-40" dirty="0">
                  <a:solidFill>
                    <a:srgbClr val="E5801C"/>
                  </a:solidFill>
                  <a:latin typeface="Trebuchet MS" panose="020B0603020202020204" pitchFamily="34" charset="0"/>
                  <a:cs typeface="Trebuchet MS"/>
                </a:rPr>
                <a:t>Policy </a:t>
              </a:r>
              <a:r>
                <a:rPr lang="en-US" sz="2400" spc="-45" dirty="0">
                  <a:solidFill>
                    <a:srgbClr val="E5801C"/>
                  </a:solidFill>
                  <a:latin typeface="Trebuchet MS" panose="020B0603020202020204" pitchFamily="34" charset="0"/>
                  <a:cs typeface="Trebuchet MS"/>
                </a:rPr>
                <a:t>#7 </a:t>
              </a:r>
              <a:r>
                <a:rPr lang="en-US" sz="2400" b="1" spc="-215" dirty="0">
                  <a:solidFill>
                    <a:srgbClr val="E5801C"/>
                  </a:solidFill>
                  <a:latin typeface="Trebuchet MS" panose="020B0603020202020204" pitchFamily="34" charset="0"/>
                  <a:cs typeface="Verdana"/>
                </a:rPr>
                <a:t>The </a:t>
              </a:r>
              <a:r>
                <a:rPr lang="en-US" sz="2400" b="1" spc="-265" dirty="0">
                  <a:solidFill>
                    <a:srgbClr val="E5801C"/>
                  </a:solidFill>
                  <a:latin typeface="Trebuchet MS" panose="020B0603020202020204" pitchFamily="34" charset="0"/>
                  <a:cs typeface="Verdana"/>
                </a:rPr>
                <a:t>G. I. </a:t>
              </a:r>
              <a:r>
                <a:rPr lang="en-US" sz="2400" b="1" spc="-160" dirty="0">
                  <a:solidFill>
                    <a:srgbClr val="E5801C"/>
                  </a:solidFill>
                  <a:latin typeface="Trebuchet MS" panose="020B0603020202020204" pitchFamily="34" charset="0"/>
                  <a:cs typeface="Verdana"/>
                </a:rPr>
                <a:t>Bill </a:t>
              </a:r>
              <a:r>
                <a:rPr lang="en-US" sz="2400" b="1" spc="-195" dirty="0">
                  <a:solidFill>
                    <a:srgbClr val="E5801C"/>
                  </a:solidFill>
                  <a:latin typeface="Trebuchet MS" panose="020B0603020202020204" pitchFamily="34" charset="0"/>
                  <a:cs typeface="Verdana"/>
                </a:rPr>
                <a:t>of</a:t>
              </a:r>
              <a:r>
                <a:rPr lang="en-US" sz="2400" b="1" spc="-265" dirty="0">
                  <a:solidFill>
                    <a:srgbClr val="E5801C"/>
                  </a:solidFill>
                  <a:latin typeface="Trebuchet MS" panose="020B0603020202020204" pitchFamily="34" charset="0"/>
                  <a:cs typeface="Verdana"/>
                </a:rPr>
                <a:t> </a:t>
              </a:r>
              <a:r>
                <a:rPr lang="en-US" sz="2400" b="1" spc="-335" dirty="0">
                  <a:solidFill>
                    <a:srgbClr val="E5801C"/>
                  </a:solidFill>
                  <a:latin typeface="Trebuchet MS" panose="020B0603020202020204" pitchFamily="34" charset="0"/>
                  <a:cs typeface="Verdana"/>
                </a:rPr>
                <a:t>1944</a:t>
              </a:r>
              <a:endParaRPr lang="en-US" sz="2400" dirty="0">
                <a:solidFill>
                  <a:prstClr val="black"/>
                </a:solidFill>
                <a:latin typeface="Trebuchet MS" panose="020B0603020202020204" pitchFamily="34" charset="0"/>
                <a:cs typeface="Verdana"/>
              </a:endParaRPr>
            </a:p>
            <a:p>
              <a:pPr marL="12700" marR="5080" lvl="0">
                <a:lnSpc>
                  <a:spcPts val="2000"/>
                </a:lnSpc>
                <a:spcBef>
                  <a:spcPts val="690"/>
                </a:spcBef>
              </a:pPr>
              <a:r>
                <a:rPr lang="en-US" sz="2000" spc="-40" dirty="0">
                  <a:solidFill>
                    <a:srgbClr val="3C2B32"/>
                  </a:solidFill>
                  <a:cs typeface="Verdana"/>
                </a:rPr>
                <a:t>This was </a:t>
              </a:r>
              <a:r>
                <a:rPr lang="en-US" sz="2000" spc="-5" dirty="0">
                  <a:solidFill>
                    <a:srgbClr val="3C2B32"/>
                  </a:solidFill>
                  <a:cs typeface="Verdana"/>
                </a:rPr>
                <a:t>enacted </a:t>
              </a:r>
              <a:r>
                <a:rPr lang="en-US" sz="2000" spc="-40" dirty="0">
                  <a:solidFill>
                    <a:srgbClr val="3C2B32"/>
                  </a:solidFill>
                  <a:cs typeface="Verdana"/>
                </a:rPr>
                <a:t>to </a:t>
              </a:r>
              <a:r>
                <a:rPr lang="en-US" sz="2000" spc="-20" dirty="0">
                  <a:solidFill>
                    <a:srgbClr val="3C2B32"/>
                  </a:solidFill>
                  <a:cs typeface="Verdana"/>
                </a:rPr>
                <a:t>help </a:t>
              </a:r>
              <a:r>
                <a:rPr lang="en-US" sz="2000" spc="-45" dirty="0">
                  <a:solidFill>
                    <a:srgbClr val="3C2B32"/>
                  </a:solidFill>
                  <a:cs typeface="Verdana"/>
                </a:rPr>
                <a:t>World </a:t>
              </a:r>
              <a:r>
                <a:rPr lang="en-US" sz="2000" spc="-75" dirty="0">
                  <a:solidFill>
                    <a:srgbClr val="3C2B32"/>
                  </a:solidFill>
                  <a:cs typeface="Verdana"/>
                </a:rPr>
                <a:t>War </a:t>
              </a:r>
              <a:r>
                <a:rPr lang="en-US" sz="2000" spc="-175" dirty="0">
                  <a:solidFill>
                    <a:srgbClr val="3C2B32"/>
                  </a:solidFill>
                  <a:cs typeface="Verdana"/>
                </a:rPr>
                <a:t>II </a:t>
              </a:r>
              <a:r>
                <a:rPr lang="en-US" sz="2000" spc="-45" dirty="0">
                  <a:solidFill>
                    <a:srgbClr val="3C2B32"/>
                  </a:solidFill>
                  <a:cs typeface="Verdana"/>
                </a:rPr>
                <a:t>veterans adjust </a:t>
              </a:r>
              <a:r>
                <a:rPr lang="en-US" sz="2000" spc="-40" dirty="0">
                  <a:solidFill>
                    <a:srgbClr val="3C2B32"/>
                  </a:solidFill>
                  <a:cs typeface="Verdana"/>
                </a:rPr>
                <a:t>to </a:t>
              </a:r>
              <a:r>
                <a:rPr lang="en-US" sz="2000" spc="-35" dirty="0">
                  <a:solidFill>
                    <a:srgbClr val="3C2B32"/>
                  </a:solidFill>
                  <a:cs typeface="Verdana"/>
                </a:rPr>
                <a:t>civilian life </a:t>
              </a:r>
              <a:r>
                <a:rPr lang="en-US" sz="2000" spc="-40" dirty="0">
                  <a:solidFill>
                    <a:srgbClr val="3C2B32"/>
                  </a:solidFill>
                  <a:cs typeface="Verdana"/>
                </a:rPr>
                <a:t>by </a:t>
              </a:r>
              <a:r>
                <a:rPr lang="en-US" sz="2000" spc="-35" dirty="0">
                  <a:solidFill>
                    <a:srgbClr val="3C2B32"/>
                  </a:solidFill>
                  <a:cs typeface="Verdana"/>
                </a:rPr>
                <a:t>providing low-cost  </a:t>
              </a:r>
              <a:r>
                <a:rPr lang="en-US" sz="2000" spc="-30" dirty="0">
                  <a:solidFill>
                    <a:srgbClr val="3C2B32"/>
                  </a:solidFill>
                  <a:cs typeface="Verdana"/>
                </a:rPr>
                <a:t>home </a:t>
              </a:r>
              <a:r>
                <a:rPr lang="en-US" sz="2000" spc="-40" dirty="0">
                  <a:solidFill>
                    <a:srgbClr val="3C2B32"/>
                  </a:solidFill>
                  <a:cs typeface="Verdana"/>
                </a:rPr>
                <a:t>mortgages, </a:t>
              </a:r>
              <a:r>
                <a:rPr lang="en-US" sz="2000" spc="-50" dirty="0">
                  <a:solidFill>
                    <a:srgbClr val="3C2B32"/>
                  </a:solidFill>
                  <a:cs typeface="Verdana"/>
                </a:rPr>
                <a:t>low-interest </a:t>
              </a:r>
              <a:r>
                <a:rPr lang="en-US" sz="2000" spc="-15" dirty="0">
                  <a:solidFill>
                    <a:srgbClr val="3C2B32"/>
                  </a:solidFill>
                  <a:cs typeface="Verdana"/>
                </a:rPr>
                <a:t>business </a:t>
              </a:r>
              <a:r>
                <a:rPr lang="en-US" sz="2000" spc="-45" dirty="0">
                  <a:solidFill>
                    <a:srgbClr val="3C2B32"/>
                  </a:solidFill>
                  <a:cs typeface="Verdana"/>
                </a:rPr>
                <a:t>loans, </a:t>
              </a:r>
              <a:r>
                <a:rPr lang="en-US" sz="2000" spc="-50" dirty="0">
                  <a:solidFill>
                    <a:srgbClr val="3C2B32"/>
                  </a:solidFill>
                  <a:cs typeface="Verdana"/>
                </a:rPr>
                <a:t>tuition </a:t>
              </a:r>
              <a:r>
                <a:rPr lang="en-US" sz="2000" spc="-30" dirty="0">
                  <a:solidFill>
                    <a:srgbClr val="3C2B32"/>
                  </a:solidFill>
                  <a:cs typeface="Verdana"/>
                </a:rPr>
                <a:t>assistance, </a:t>
              </a:r>
              <a:r>
                <a:rPr lang="en-US" sz="2000" spc="-15" dirty="0">
                  <a:solidFill>
                    <a:srgbClr val="3C2B32"/>
                  </a:solidFill>
                  <a:cs typeface="Verdana"/>
                </a:rPr>
                <a:t>and </a:t>
              </a:r>
              <a:r>
                <a:rPr lang="en-US" sz="2000" spc="-40" dirty="0">
                  <a:solidFill>
                    <a:srgbClr val="3C2B32"/>
                  </a:solidFill>
                  <a:cs typeface="Verdana"/>
                </a:rPr>
                <a:t>unemployment  </a:t>
              </a:r>
              <a:r>
                <a:rPr lang="en-US" sz="2000" spc="-45" dirty="0">
                  <a:solidFill>
                    <a:srgbClr val="3C2B32"/>
                  </a:solidFill>
                  <a:cs typeface="Verdana"/>
                </a:rPr>
                <a:t>insurance. </a:t>
              </a:r>
              <a:r>
                <a:rPr lang="en-US" sz="2000" spc="-65" dirty="0">
                  <a:solidFill>
                    <a:srgbClr val="3C2B32"/>
                  </a:solidFill>
                  <a:cs typeface="Verdana"/>
                </a:rPr>
                <a:t>Unfortunately, </a:t>
              </a:r>
              <a:r>
                <a:rPr lang="en-US" sz="2000" dirty="0">
                  <a:solidFill>
                    <a:srgbClr val="3C2B32"/>
                  </a:solidFill>
                  <a:cs typeface="Verdana"/>
                </a:rPr>
                <a:t>Black </a:t>
              </a:r>
              <a:r>
                <a:rPr lang="en-US" sz="2000" spc="-45" dirty="0">
                  <a:solidFill>
                    <a:srgbClr val="3C2B32"/>
                  </a:solidFill>
                  <a:cs typeface="Verdana"/>
                </a:rPr>
                <a:t>veterans were </a:t>
              </a:r>
              <a:r>
                <a:rPr lang="en-US" sz="2000" spc="-15" dirty="0">
                  <a:solidFill>
                    <a:srgbClr val="3C2B32"/>
                  </a:solidFill>
                  <a:cs typeface="Verdana"/>
                </a:rPr>
                <a:t>excluded </a:t>
              </a:r>
              <a:r>
                <a:rPr lang="en-US" sz="2000" spc="-55" dirty="0">
                  <a:solidFill>
                    <a:srgbClr val="3C2B32"/>
                  </a:solidFill>
                  <a:cs typeface="Verdana"/>
                </a:rPr>
                <a:t>from </a:t>
              </a:r>
              <a:r>
                <a:rPr lang="en-US" sz="2000" spc="-60" dirty="0">
                  <a:solidFill>
                    <a:srgbClr val="3C2B32"/>
                  </a:solidFill>
                  <a:cs typeface="Verdana"/>
                </a:rPr>
                <a:t>many </a:t>
              </a:r>
              <a:r>
                <a:rPr lang="en-US" sz="2000" spc="-20" dirty="0">
                  <a:solidFill>
                    <a:srgbClr val="3C2B32"/>
                  </a:solidFill>
                  <a:cs typeface="Verdana"/>
                </a:rPr>
                <a:t>of </a:t>
              </a:r>
              <a:r>
                <a:rPr lang="en-US" sz="2000" spc="-25" dirty="0">
                  <a:solidFill>
                    <a:srgbClr val="3C2B32"/>
                  </a:solidFill>
                  <a:cs typeface="Verdana"/>
                </a:rPr>
                <a:t>these</a:t>
              </a:r>
              <a:r>
                <a:rPr lang="en-US" sz="2000" spc="-140" dirty="0">
                  <a:solidFill>
                    <a:srgbClr val="3C2B32"/>
                  </a:solidFill>
                  <a:cs typeface="Verdana"/>
                </a:rPr>
                <a:t> </a:t>
              </a:r>
              <a:r>
                <a:rPr lang="en-US" sz="2000" spc="-40" dirty="0">
                  <a:solidFill>
                    <a:srgbClr val="3C2B32"/>
                  </a:solidFill>
                  <a:cs typeface="Verdana"/>
                </a:rPr>
                <a:t>benefits.</a:t>
              </a:r>
              <a:endParaRPr lang="en-US" sz="2000" dirty="0">
                <a:solidFill>
                  <a:prstClr val="black"/>
                </a:solidFill>
                <a:cs typeface="Verdana"/>
              </a:endParaRPr>
            </a:p>
            <a:p>
              <a:pPr marL="12700">
                <a:spcBef>
                  <a:spcPts val="1030"/>
                </a:spcBef>
              </a:pPr>
              <a:endParaRPr lang="en-US" sz="1200" dirty="0">
                <a:latin typeface="Verdana"/>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704334" y="2023179"/>
              <a:ext cx="1017270" cy="174397"/>
            </a:xfrm>
            <a:prstGeom prst="rect">
              <a:avLst/>
            </a:prstGeom>
            <a:solidFill>
              <a:srgbClr val="E5801C"/>
            </a:solidFill>
          </p:spPr>
          <p:txBody>
            <a:bodyPr vert="horz" wrap="square" lIns="0" tIns="0" rIns="0" bIns="0" rtlCol="0">
              <a:spAutoFit/>
            </a:bodyPr>
            <a:lstStyle/>
            <a:p>
              <a:pPr marL="171450">
                <a:lnSpc>
                  <a:spcPts val="1614"/>
                </a:lnSpc>
              </a:pPr>
              <a:r>
                <a:rPr sz="1400" b="1" spc="-200" dirty="0">
                  <a:solidFill>
                    <a:srgbClr val="FFFFFF"/>
                  </a:solidFill>
                  <a:latin typeface="Verdana"/>
                  <a:cs typeface="Verdana"/>
                </a:rPr>
                <a:t>ACTION</a:t>
              </a:r>
              <a:endParaRPr sz="14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754638" y="2204929"/>
              <a:ext cx="6195060" cy="2400941"/>
            </a:xfrm>
            <a:prstGeom prst="rect">
              <a:avLst/>
            </a:prstGeom>
          </p:spPr>
          <p:txBody>
            <a:bodyPr vert="horz" wrap="square" lIns="0" tIns="54610" rIns="0" bIns="0" rtlCol="0">
              <a:spAutoFit/>
            </a:bodyPr>
            <a:lstStyle/>
            <a:p>
              <a:pPr marL="12700">
                <a:spcBef>
                  <a:spcPts val="43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8890" indent="-200025">
                <a:lnSpc>
                  <a:spcPts val="2000"/>
                </a:lnSpc>
                <a:spcBef>
                  <a:spcPts val="409"/>
                </a:spcBef>
                <a:buSzPct val="95652"/>
                <a:buFont typeface="Verdana"/>
                <a:buChar char="•"/>
                <a:tabLst>
                  <a:tab pos="212090" algn="l"/>
                  <a:tab pos="212725" algn="l"/>
                </a:tabLst>
              </a:pPr>
              <a:r>
                <a:rPr lang="en-US" sz="2000" i="1" spc="-20" dirty="0">
                  <a:solidFill>
                    <a:srgbClr val="3C2B32"/>
                  </a:solidFill>
                  <a:cs typeface="Verdana"/>
                </a:rPr>
                <a:t>Add </a:t>
              </a:r>
              <a:r>
                <a:rPr lang="en-US" sz="2000" i="1" spc="-85" dirty="0">
                  <a:solidFill>
                    <a:srgbClr val="3C2B32"/>
                  </a:solidFill>
                  <a:cs typeface="Verdana"/>
                </a:rPr>
                <a:t>two </a:t>
              </a:r>
              <a:r>
                <a:rPr lang="en-US" sz="2000" i="1" spc="-75" dirty="0">
                  <a:solidFill>
                    <a:srgbClr val="3C2B32"/>
                  </a:solidFill>
                  <a:cs typeface="Verdana"/>
                </a:rPr>
                <a:t>money </a:t>
              </a:r>
              <a:r>
                <a:rPr lang="en-US" sz="2000" i="1" spc="-30" dirty="0">
                  <a:solidFill>
                    <a:srgbClr val="3C2B32"/>
                  </a:solidFill>
                  <a:cs typeface="Verdana"/>
                </a:rPr>
                <a:t>cards </a:t>
              </a:r>
              <a:r>
                <a:rPr lang="en-US" sz="2000" i="1" spc="-45" dirty="0">
                  <a:solidFill>
                    <a:srgbClr val="3C2B32"/>
                  </a:solidFill>
                  <a:cs typeface="Verdana"/>
                </a:rPr>
                <a:t>and one land </a:t>
              </a:r>
              <a:r>
                <a:rPr lang="en-US" sz="2000" i="1" spc="-30" dirty="0">
                  <a:solidFill>
                    <a:srgbClr val="3C2B32"/>
                  </a:solidFill>
                  <a:cs typeface="Verdana"/>
                </a:rPr>
                <a:t>card </a:t>
              </a:r>
              <a:r>
                <a:rPr lang="en-US" sz="2000" i="1" spc="-70" dirty="0">
                  <a:solidFill>
                    <a:srgbClr val="3C2B32"/>
                  </a:solidFill>
                  <a:cs typeface="Verdana"/>
                </a:rPr>
                <a:t>for the </a:t>
              </a:r>
              <a:r>
                <a:rPr lang="en-US" sz="2000" i="1" spc="-55" dirty="0">
                  <a:solidFill>
                    <a:srgbClr val="3C2B32"/>
                  </a:solidFill>
                  <a:cs typeface="Verdana"/>
                </a:rPr>
                <a:t>opportunities </a:t>
              </a:r>
              <a:r>
                <a:rPr lang="en-US" sz="2000" i="1" spc="-85" dirty="0">
                  <a:solidFill>
                    <a:srgbClr val="3C2B32"/>
                  </a:solidFill>
                  <a:cs typeface="Verdana"/>
                </a:rPr>
                <a:t>you </a:t>
              </a:r>
              <a:r>
                <a:rPr lang="en-US" sz="2000" i="1" spc="-60" dirty="0">
                  <a:solidFill>
                    <a:srgbClr val="3C2B32"/>
                  </a:solidFill>
                  <a:cs typeface="Verdana"/>
                </a:rPr>
                <a:t>received, </a:t>
              </a:r>
              <a:r>
                <a:rPr lang="en-US" sz="2000" i="1" spc="-40" dirty="0">
                  <a:solidFill>
                    <a:srgbClr val="3C2B32"/>
                  </a:solidFill>
                  <a:cs typeface="Verdana"/>
                </a:rPr>
                <a:t>such as  </a:t>
              </a:r>
              <a:r>
                <a:rPr lang="en-US" sz="2000" i="1" spc="-70" dirty="0">
                  <a:solidFill>
                    <a:srgbClr val="3C2B32"/>
                  </a:solidFill>
                  <a:cs typeface="Verdana"/>
                </a:rPr>
                <a:t>government-guaranteed </a:t>
              </a:r>
              <a:r>
                <a:rPr lang="en-US" sz="2000" i="1" spc="-55" dirty="0">
                  <a:solidFill>
                    <a:srgbClr val="3C2B32"/>
                  </a:solidFill>
                  <a:cs typeface="Verdana"/>
                </a:rPr>
                <a:t>housing </a:t>
              </a:r>
              <a:r>
                <a:rPr lang="en-US" sz="2000" i="1" spc="-70" dirty="0">
                  <a:solidFill>
                    <a:srgbClr val="3C2B32"/>
                  </a:solidFill>
                  <a:cs typeface="Verdana"/>
                </a:rPr>
                <a:t>loans, </a:t>
              </a:r>
              <a:r>
                <a:rPr lang="en-US" sz="2000" i="1" spc="-60" dirty="0">
                  <a:solidFill>
                    <a:srgbClr val="3C2B32"/>
                  </a:solidFill>
                  <a:cs typeface="Verdana"/>
                </a:rPr>
                <a:t>which </a:t>
              </a:r>
              <a:r>
                <a:rPr lang="en-US" sz="2000" i="1" spc="-35" dirty="0">
                  <a:solidFill>
                    <a:srgbClr val="3C2B32"/>
                  </a:solidFill>
                  <a:cs typeface="Verdana"/>
                </a:rPr>
                <a:t>helped </a:t>
              </a:r>
              <a:r>
                <a:rPr lang="en-US" sz="2000" i="1" spc="-65" dirty="0">
                  <a:solidFill>
                    <a:srgbClr val="3C2B32"/>
                  </a:solidFill>
                  <a:cs typeface="Verdana"/>
                </a:rPr>
                <a:t>to </a:t>
              </a:r>
              <a:r>
                <a:rPr lang="en-US" sz="2000" i="1" spc="-40" dirty="0">
                  <a:solidFill>
                    <a:srgbClr val="3C2B32"/>
                  </a:solidFill>
                  <a:cs typeface="Verdana"/>
                </a:rPr>
                <a:t>build </a:t>
              </a:r>
              <a:r>
                <a:rPr lang="en-US" sz="2000" i="1" spc="-70" dirty="0">
                  <a:solidFill>
                    <a:srgbClr val="3C2B32"/>
                  </a:solidFill>
                  <a:cs typeface="Verdana"/>
                </a:rPr>
                <a:t>the </a:t>
              </a:r>
              <a:r>
                <a:rPr lang="en-US" sz="2000" i="1" spc="-60" dirty="0">
                  <a:solidFill>
                    <a:srgbClr val="3C2B32"/>
                  </a:solidFill>
                  <a:cs typeface="Verdana"/>
                </a:rPr>
                <a:t>American </a:t>
              </a:r>
              <a:r>
                <a:rPr lang="en-US" sz="2000" i="1" spc="-65" dirty="0">
                  <a:solidFill>
                    <a:srgbClr val="3C2B32"/>
                  </a:solidFill>
                  <a:cs typeface="Verdana"/>
                </a:rPr>
                <a:t>“middle</a:t>
              </a:r>
              <a:r>
                <a:rPr lang="en-US" sz="2000" i="1" spc="-90" dirty="0">
                  <a:solidFill>
                    <a:srgbClr val="3C2B32"/>
                  </a:solidFill>
                  <a:cs typeface="Verdana"/>
                </a:rPr>
                <a:t> </a:t>
              </a:r>
              <a:r>
                <a:rPr lang="en-US" sz="2000" i="1" spc="-65" dirty="0">
                  <a:solidFill>
                    <a:srgbClr val="3C2B32"/>
                  </a:solidFill>
                  <a:cs typeface="Verdana"/>
                </a:rPr>
                <a:t>class.”</a:t>
              </a:r>
              <a:endParaRPr lang="en-US" sz="2000" dirty="0">
                <a:cs typeface="Verdana"/>
              </a:endParaRPr>
            </a:p>
            <a:p>
              <a:pPr marL="12700">
                <a:spcBef>
                  <a:spcPts val="1230"/>
                </a:spcBef>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5080" indent="-199390">
                <a:lnSpc>
                  <a:spcPts val="2000"/>
                </a:lnSpc>
                <a:spcBef>
                  <a:spcPts val="409"/>
                </a:spcBef>
                <a:buSzPct val="95652"/>
                <a:buFont typeface="Verdana"/>
                <a:buChar char="•"/>
                <a:tabLst>
                  <a:tab pos="212090" algn="l"/>
                  <a:tab pos="212725" algn="l"/>
                </a:tabLst>
              </a:pPr>
              <a:r>
                <a:rPr lang="en-US" sz="2000" i="1" spc="-70" dirty="0">
                  <a:solidFill>
                    <a:srgbClr val="3C2B32"/>
                  </a:solidFill>
                  <a:cs typeface="Verdana"/>
                </a:rPr>
                <a:t>Only </a:t>
              </a:r>
              <a:r>
                <a:rPr lang="en-US" sz="2000" i="1" spc="-45" dirty="0">
                  <a:solidFill>
                    <a:srgbClr val="3C2B32"/>
                  </a:solidFill>
                  <a:cs typeface="Verdana"/>
                </a:rPr>
                <a:t>one </a:t>
              </a:r>
              <a:r>
                <a:rPr lang="en-US" sz="2000" i="1" spc="-25" dirty="0">
                  <a:solidFill>
                    <a:srgbClr val="3C2B32"/>
                  </a:solidFill>
                  <a:cs typeface="Verdana"/>
                </a:rPr>
                <a:t>Black </a:t>
              </a:r>
              <a:r>
                <a:rPr lang="en-US" sz="2000" i="1" spc="-50" dirty="0">
                  <a:solidFill>
                    <a:srgbClr val="3C2B32"/>
                  </a:solidFill>
                  <a:cs typeface="Verdana"/>
                </a:rPr>
                <a:t>participant </a:t>
              </a:r>
              <a:r>
                <a:rPr lang="en-US" sz="2000" i="1" spc="-25" dirty="0">
                  <a:solidFill>
                    <a:srgbClr val="3C2B32"/>
                  </a:solidFill>
                  <a:cs typeface="Verdana"/>
                </a:rPr>
                <a:t>adds </a:t>
              </a:r>
              <a:r>
                <a:rPr lang="en-US" sz="2000" i="1" spc="-50" dirty="0">
                  <a:solidFill>
                    <a:srgbClr val="3C2B32"/>
                  </a:solidFill>
                  <a:cs typeface="Verdana"/>
                </a:rPr>
                <a:t>a </a:t>
              </a:r>
              <a:r>
                <a:rPr lang="en-US" sz="2000" i="1" spc="-75" dirty="0">
                  <a:solidFill>
                    <a:srgbClr val="3C2B32"/>
                  </a:solidFill>
                  <a:cs typeface="Verdana"/>
                </a:rPr>
                <a:t>money </a:t>
              </a:r>
              <a:r>
                <a:rPr lang="en-US" sz="2000" i="1" spc="-65" dirty="0">
                  <a:solidFill>
                    <a:srgbClr val="3C2B32"/>
                  </a:solidFill>
                  <a:cs typeface="Verdana"/>
                </a:rPr>
                <a:t>card, </a:t>
              </a:r>
              <a:r>
                <a:rPr lang="en-US" sz="2000" i="1" spc="-60" dirty="0">
                  <a:solidFill>
                    <a:srgbClr val="3C2B32"/>
                  </a:solidFill>
                  <a:cs typeface="Verdana"/>
                </a:rPr>
                <a:t>representing </a:t>
              </a:r>
              <a:r>
                <a:rPr lang="en-US" sz="2000" i="1" spc="-70" dirty="0">
                  <a:solidFill>
                    <a:srgbClr val="3C2B32"/>
                  </a:solidFill>
                  <a:cs typeface="Verdana"/>
                </a:rPr>
                <a:t>the </a:t>
              </a:r>
              <a:r>
                <a:rPr lang="en-US" sz="2000" i="1" spc="-75" dirty="0">
                  <a:solidFill>
                    <a:srgbClr val="3C2B32"/>
                  </a:solidFill>
                  <a:cs typeface="Verdana"/>
                </a:rPr>
                <a:t>few </a:t>
              </a:r>
              <a:r>
                <a:rPr lang="en-US" sz="2000" i="1" spc="-55" dirty="0">
                  <a:solidFill>
                    <a:srgbClr val="3C2B32"/>
                  </a:solidFill>
                  <a:cs typeface="Verdana"/>
                </a:rPr>
                <a:t>African</a:t>
              </a:r>
              <a:r>
                <a:rPr lang="en-US" sz="2000" i="1" spc="-160" dirty="0">
                  <a:solidFill>
                    <a:srgbClr val="3C2B32"/>
                  </a:solidFill>
                  <a:cs typeface="Verdana"/>
                </a:rPr>
                <a:t> </a:t>
              </a:r>
              <a:r>
                <a:rPr lang="en-US" sz="2000" i="1" spc="-55" dirty="0">
                  <a:solidFill>
                    <a:srgbClr val="3C2B32"/>
                  </a:solidFill>
                  <a:cs typeface="Verdana"/>
                </a:rPr>
                <a:t>Americans  </a:t>
              </a:r>
              <a:r>
                <a:rPr lang="en-US" sz="2000" i="1" spc="-80" dirty="0">
                  <a:solidFill>
                    <a:srgbClr val="3C2B32"/>
                  </a:solidFill>
                  <a:cs typeface="Verdana"/>
                </a:rPr>
                <a:t>who </a:t>
              </a:r>
              <a:r>
                <a:rPr lang="en-US" sz="2000" i="1" spc="-45" dirty="0">
                  <a:solidFill>
                    <a:srgbClr val="3C2B32"/>
                  </a:solidFill>
                  <a:cs typeface="Verdana"/>
                </a:rPr>
                <a:t>had </a:t>
              </a:r>
              <a:r>
                <a:rPr lang="en-US" sz="2000" i="1" spc="-10" dirty="0">
                  <a:solidFill>
                    <a:srgbClr val="3C2B32"/>
                  </a:solidFill>
                  <a:cs typeface="Verdana"/>
                </a:rPr>
                <a:t>access </a:t>
              </a:r>
              <a:r>
                <a:rPr lang="en-US" sz="2000" i="1" spc="-65" dirty="0">
                  <a:solidFill>
                    <a:srgbClr val="3C2B32"/>
                  </a:solidFill>
                  <a:cs typeface="Verdana"/>
                </a:rPr>
                <a:t>to </a:t>
              </a:r>
              <a:r>
                <a:rPr lang="en-US" sz="2000" i="1" spc="-55" dirty="0">
                  <a:solidFill>
                    <a:srgbClr val="3C2B32"/>
                  </a:solidFill>
                  <a:cs typeface="Verdana"/>
                </a:rPr>
                <a:t>some </a:t>
              </a:r>
              <a:r>
                <a:rPr lang="en-US" sz="2000" i="1" spc="-50" dirty="0">
                  <a:solidFill>
                    <a:srgbClr val="3C2B32"/>
                  </a:solidFill>
                  <a:cs typeface="Verdana"/>
                </a:rPr>
                <a:t>benefits </a:t>
              </a:r>
              <a:r>
                <a:rPr lang="en-US" sz="2000" i="1" spc="-45" dirty="0">
                  <a:solidFill>
                    <a:srgbClr val="3C2B32"/>
                  </a:solidFill>
                  <a:cs typeface="Verdana"/>
                </a:rPr>
                <a:t>of </a:t>
              </a:r>
              <a:r>
                <a:rPr lang="en-US" sz="2000" i="1" spc="-70" dirty="0">
                  <a:solidFill>
                    <a:srgbClr val="3C2B32"/>
                  </a:solidFill>
                  <a:cs typeface="Verdana"/>
                </a:rPr>
                <a:t>the </a:t>
              </a:r>
              <a:r>
                <a:rPr lang="en-US" sz="2000" i="1" spc="-105" dirty="0">
                  <a:solidFill>
                    <a:srgbClr val="3C2B32"/>
                  </a:solidFill>
                  <a:cs typeface="Verdana"/>
                </a:rPr>
                <a:t>GI </a:t>
              </a:r>
              <a:r>
                <a:rPr lang="en-US" sz="2000" i="1" spc="-85" dirty="0">
                  <a:solidFill>
                    <a:srgbClr val="3C2B32"/>
                  </a:solidFill>
                  <a:cs typeface="Verdana"/>
                </a:rPr>
                <a:t>Bill. </a:t>
              </a:r>
              <a:r>
                <a:rPr lang="en-US" sz="2000" i="1" spc="-65" dirty="0">
                  <a:solidFill>
                    <a:srgbClr val="3C2B32"/>
                  </a:solidFill>
                  <a:cs typeface="Verdana"/>
                </a:rPr>
                <a:t>All </a:t>
              </a:r>
              <a:r>
                <a:rPr lang="en-US" sz="2000" i="1" spc="-25" dirty="0">
                  <a:solidFill>
                    <a:srgbClr val="3C2B32"/>
                  </a:solidFill>
                  <a:cs typeface="Verdana"/>
                </a:rPr>
                <a:t>Black </a:t>
              </a:r>
              <a:r>
                <a:rPr lang="en-US" sz="2000" i="1" spc="-50" dirty="0">
                  <a:solidFill>
                    <a:srgbClr val="3C2B32"/>
                  </a:solidFill>
                  <a:cs typeface="Verdana"/>
                </a:rPr>
                <a:t>participants </a:t>
              </a:r>
              <a:r>
                <a:rPr lang="en-US" sz="2000" i="1" spc="-20" dirty="0">
                  <a:solidFill>
                    <a:srgbClr val="3C2B32"/>
                  </a:solidFill>
                  <a:cs typeface="Verdana"/>
                </a:rPr>
                <a:t>add </a:t>
              </a:r>
              <a:r>
                <a:rPr lang="en-US" sz="2000" i="1" spc="-45" dirty="0">
                  <a:solidFill>
                    <a:srgbClr val="3C2B32"/>
                  </a:solidFill>
                  <a:cs typeface="Verdana"/>
                </a:rPr>
                <a:t>one </a:t>
              </a:r>
              <a:r>
                <a:rPr lang="en-US" sz="2000" i="1" spc="-55" dirty="0">
                  <a:solidFill>
                    <a:srgbClr val="3C2B32"/>
                  </a:solidFill>
                  <a:cs typeface="Verdana"/>
                </a:rPr>
                <a:t>lost  </a:t>
              </a:r>
              <a:r>
                <a:rPr lang="en-US" sz="2000" i="1" spc="-60" dirty="0">
                  <a:solidFill>
                    <a:srgbClr val="3C2B32"/>
                  </a:solidFill>
                  <a:cs typeface="Verdana"/>
                </a:rPr>
                <a:t>opportunity </a:t>
              </a:r>
              <a:r>
                <a:rPr lang="en-US" sz="2000" i="1" spc="-30" dirty="0">
                  <a:solidFill>
                    <a:srgbClr val="3C2B32"/>
                  </a:solidFill>
                  <a:cs typeface="Verdana"/>
                </a:rPr>
                <a:t>card </a:t>
              </a:r>
              <a:r>
                <a:rPr lang="en-US" sz="2000" i="1" spc="-70" dirty="0">
                  <a:solidFill>
                    <a:srgbClr val="3C2B32"/>
                  </a:solidFill>
                  <a:cs typeface="Verdana"/>
                </a:rPr>
                <a:t>for not </a:t>
              </a:r>
              <a:r>
                <a:rPr lang="en-US" sz="2000" i="1" spc="-35" dirty="0">
                  <a:solidFill>
                    <a:srgbClr val="3C2B32"/>
                  </a:solidFill>
                  <a:cs typeface="Verdana"/>
                </a:rPr>
                <a:t>being            able </a:t>
              </a:r>
              <a:r>
                <a:rPr lang="en-US" sz="2000" i="1" spc="-65" dirty="0">
                  <a:solidFill>
                    <a:srgbClr val="3C2B32"/>
                  </a:solidFill>
                  <a:cs typeface="Verdana"/>
                </a:rPr>
                <a:t>to </a:t>
              </a:r>
              <a:r>
                <a:rPr lang="en-US" sz="2000" i="1" spc="-55" dirty="0">
                  <a:solidFill>
                    <a:srgbClr val="3C2B32"/>
                  </a:solidFill>
                  <a:cs typeface="Verdana"/>
                </a:rPr>
                <a:t>benefit </a:t>
              </a:r>
              <a:r>
                <a:rPr lang="en-US" sz="2000" i="1" spc="-85" dirty="0">
                  <a:solidFill>
                    <a:srgbClr val="3C2B32"/>
                  </a:solidFill>
                  <a:cs typeface="Verdana"/>
                </a:rPr>
                <a:t>from </a:t>
              </a:r>
              <a:r>
                <a:rPr lang="en-US" sz="2000" i="1" spc="-70" dirty="0">
                  <a:solidFill>
                    <a:srgbClr val="3C2B32"/>
                  </a:solidFill>
                  <a:cs typeface="Verdana"/>
                </a:rPr>
                <a:t>the </a:t>
              </a:r>
              <a:r>
                <a:rPr lang="en-US" sz="2000" i="1" spc="-105" dirty="0">
                  <a:solidFill>
                    <a:srgbClr val="3C2B32"/>
                  </a:solidFill>
                  <a:cs typeface="Verdana"/>
                </a:rPr>
                <a:t>GI </a:t>
              </a:r>
              <a:r>
                <a:rPr lang="en-US" sz="2000" i="1" spc="-60" dirty="0">
                  <a:solidFill>
                    <a:srgbClr val="3C2B32"/>
                  </a:solidFill>
                  <a:cs typeface="Verdana"/>
                </a:rPr>
                <a:t>Bill </a:t>
              </a:r>
              <a:r>
                <a:rPr lang="en-US" sz="2000" i="1" spc="-65" dirty="0">
                  <a:solidFill>
                    <a:srgbClr val="3C2B32"/>
                  </a:solidFill>
                  <a:cs typeface="Verdana"/>
                </a:rPr>
                <a:t>even though </a:t>
              </a:r>
              <a:r>
                <a:rPr lang="en-US" sz="2000" i="1" spc="-80" dirty="0">
                  <a:solidFill>
                    <a:srgbClr val="3C2B32"/>
                  </a:solidFill>
                  <a:cs typeface="Verdana"/>
                </a:rPr>
                <a:t>they </a:t>
              </a:r>
              <a:r>
                <a:rPr lang="en-US" sz="2000" i="1" spc="-55" dirty="0">
                  <a:solidFill>
                    <a:srgbClr val="3C2B32"/>
                  </a:solidFill>
                  <a:cs typeface="Verdana"/>
                </a:rPr>
                <a:t>too </a:t>
              </a:r>
              <a:r>
                <a:rPr lang="en-US" sz="2000" i="1" spc="-45" dirty="0">
                  <a:solidFill>
                    <a:srgbClr val="3C2B32"/>
                  </a:solidFill>
                  <a:cs typeface="Verdana"/>
                </a:rPr>
                <a:t>had  </a:t>
              </a:r>
              <a:r>
                <a:rPr lang="en-US" sz="2000" i="1" spc="-70" dirty="0">
                  <a:solidFill>
                    <a:srgbClr val="3C2B32"/>
                  </a:solidFill>
                  <a:cs typeface="Verdana"/>
                </a:rPr>
                <a:t>fought               for the </a:t>
              </a:r>
              <a:r>
                <a:rPr lang="en-US" sz="2000" i="1" spc="-60" dirty="0">
                  <a:solidFill>
                    <a:srgbClr val="3C2B32"/>
                  </a:solidFill>
                  <a:cs typeface="Verdana"/>
                </a:rPr>
                <a:t>United </a:t>
              </a:r>
              <a:r>
                <a:rPr lang="en-US" sz="2000" i="1" spc="-70" dirty="0">
                  <a:solidFill>
                    <a:srgbClr val="3C2B32"/>
                  </a:solidFill>
                  <a:cs typeface="Verdana"/>
                </a:rPr>
                <a:t>States </a:t>
              </a:r>
              <a:r>
                <a:rPr lang="en-US" sz="2000" i="1" spc="-65" dirty="0">
                  <a:solidFill>
                    <a:srgbClr val="3C2B32"/>
                  </a:solidFill>
                  <a:cs typeface="Verdana"/>
                </a:rPr>
                <a:t>in </a:t>
              </a:r>
              <a:r>
                <a:rPr lang="en-US" sz="2000" i="1" spc="-75" dirty="0">
                  <a:solidFill>
                    <a:srgbClr val="3C2B32"/>
                  </a:solidFill>
                  <a:cs typeface="Verdana"/>
                </a:rPr>
                <a:t>World </a:t>
              </a:r>
              <a:r>
                <a:rPr lang="en-US" sz="2000" i="1" spc="-110" dirty="0">
                  <a:solidFill>
                    <a:srgbClr val="3C2B32"/>
                  </a:solidFill>
                  <a:cs typeface="Verdana"/>
                </a:rPr>
                <a:t>War</a:t>
              </a:r>
              <a:r>
                <a:rPr lang="en-US" sz="2000" i="1" spc="-80" dirty="0">
                  <a:solidFill>
                    <a:srgbClr val="3C2B32"/>
                  </a:solidFill>
                  <a:cs typeface="Verdana"/>
                </a:rPr>
                <a:t> </a:t>
              </a:r>
              <a:r>
                <a:rPr lang="en-US" sz="2000" i="1" spc="-195" dirty="0">
                  <a:solidFill>
                    <a:srgbClr val="3C2B32"/>
                  </a:solidFill>
                  <a:cs typeface="Verdana"/>
                </a:rPr>
                <a:t>II.</a:t>
              </a:r>
              <a:endParaRPr lang="en-US" sz="200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2803899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56C542A-7E0E-444F-A4FC-00BAD5750C95}"/>
              </a:ext>
            </a:extLst>
          </p:cNvPr>
          <p:cNvGrpSpPr/>
          <p:nvPr/>
        </p:nvGrpSpPr>
        <p:grpSpPr>
          <a:xfrm>
            <a:off x="3764210" y="363682"/>
            <a:ext cx="4643767" cy="2989118"/>
            <a:chOff x="428142" y="5334000"/>
            <a:chExt cx="6810858" cy="4191000"/>
          </a:xfrm>
        </p:grpSpPr>
        <p:sp>
          <p:nvSpPr>
            <p:cNvPr id="3" name="object 3">
              <a:extLst>
                <a:ext uri="{FF2B5EF4-FFF2-40B4-BE49-F238E27FC236}">
                  <a16:creationId xmlns:a16="http://schemas.microsoft.com/office/drawing/2014/main" id="{0C49196C-9CDB-451C-9A70-5153CEDFF7A7}"/>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4" name="object 4">
              <a:extLst>
                <a:ext uri="{FF2B5EF4-FFF2-40B4-BE49-F238E27FC236}">
                  <a16:creationId xmlns:a16="http://schemas.microsoft.com/office/drawing/2014/main" id="{F0ED3DF6-CDB2-4E0F-9807-71C3EDBE5299}"/>
                </a:ext>
              </a:extLst>
            </p:cNvPr>
            <p:cNvSpPr txBox="1"/>
            <p:nvPr/>
          </p:nvSpPr>
          <p:spPr>
            <a:xfrm>
              <a:off x="428142" y="5396490"/>
              <a:ext cx="2974068" cy="496931"/>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Black Participants</a:t>
              </a:r>
              <a:endParaRPr sz="1909" b="1" dirty="0">
                <a:effectLst>
                  <a:outerShdw blurRad="38100" dist="38100" dir="2700000" algn="tl">
                    <a:srgbClr val="000000">
                      <a:alpha val="43137"/>
                    </a:srgbClr>
                  </a:outerShdw>
                </a:effectLst>
                <a:latin typeface="Verdana"/>
                <a:cs typeface="Verdana"/>
              </a:endParaRPr>
            </a:p>
          </p:txBody>
        </p:sp>
        <p:grpSp>
          <p:nvGrpSpPr>
            <p:cNvPr id="5" name="object 15">
              <a:extLst>
                <a:ext uri="{FF2B5EF4-FFF2-40B4-BE49-F238E27FC236}">
                  <a16:creationId xmlns:a16="http://schemas.microsoft.com/office/drawing/2014/main" id="{3F4F6B11-1539-493B-81E0-2C2E5E73F80C}"/>
                </a:ext>
              </a:extLst>
            </p:cNvPr>
            <p:cNvGrpSpPr/>
            <p:nvPr/>
          </p:nvGrpSpPr>
          <p:grpSpPr>
            <a:xfrm>
              <a:off x="1557223" y="5865164"/>
              <a:ext cx="5586730" cy="3578860"/>
              <a:chOff x="1557223" y="5865164"/>
              <a:chExt cx="5586730" cy="3578860"/>
            </a:xfrm>
          </p:grpSpPr>
          <p:sp>
            <p:nvSpPr>
              <p:cNvPr id="6" name="object 16">
                <a:extLst>
                  <a:ext uri="{FF2B5EF4-FFF2-40B4-BE49-F238E27FC236}">
                    <a16:creationId xmlns:a16="http://schemas.microsoft.com/office/drawing/2014/main" id="{76DD2346-4FF8-40A4-9417-83BE73020A48}"/>
                  </a:ext>
                </a:extLst>
              </p:cNvPr>
              <p:cNvSpPr/>
              <p:nvPr/>
            </p:nvSpPr>
            <p:spPr>
              <a:xfrm>
                <a:off x="1557223" y="6239560"/>
                <a:ext cx="641515" cy="244411"/>
              </a:xfrm>
              <a:prstGeom prst="rect">
                <a:avLst/>
              </a:prstGeom>
              <a:blipFill>
                <a:blip r:embed="rId2" cstate="print"/>
                <a:stretch>
                  <a:fillRect/>
                </a:stretch>
              </a:blipFill>
            </p:spPr>
            <p:txBody>
              <a:bodyPr wrap="square" lIns="0" tIns="0" rIns="0" bIns="0" rtlCol="0"/>
              <a:lstStyle/>
              <a:p>
                <a:endParaRPr sz="1227"/>
              </a:p>
            </p:txBody>
          </p:sp>
          <p:sp>
            <p:nvSpPr>
              <p:cNvPr id="7" name="object 17">
                <a:extLst>
                  <a:ext uri="{FF2B5EF4-FFF2-40B4-BE49-F238E27FC236}">
                    <a16:creationId xmlns:a16="http://schemas.microsoft.com/office/drawing/2014/main" id="{CFB14A04-A182-44ED-A7B9-B796C48C6C66}"/>
                  </a:ext>
                </a:extLst>
              </p:cNvPr>
              <p:cNvSpPr/>
              <p:nvPr/>
            </p:nvSpPr>
            <p:spPr>
              <a:xfrm>
                <a:off x="2026615" y="5865799"/>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endParaRPr sz="1227"/>
              </a:p>
            </p:txBody>
          </p:sp>
          <p:sp>
            <p:nvSpPr>
              <p:cNvPr id="8" name="object 18">
                <a:extLst>
                  <a:ext uri="{FF2B5EF4-FFF2-40B4-BE49-F238E27FC236}">
                    <a16:creationId xmlns:a16="http://schemas.microsoft.com/office/drawing/2014/main" id="{26464A69-B70E-482C-92D4-0C5872231CF7}"/>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endParaRPr sz="1227"/>
              </a:p>
            </p:txBody>
          </p:sp>
          <p:sp>
            <p:nvSpPr>
              <p:cNvPr id="9" name="object 19">
                <a:extLst>
                  <a:ext uri="{FF2B5EF4-FFF2-40B4-BE49-F238E27FC236}">
                    <a16:creationId xmlns:a16="http://schemas.microsoft.com/office/drawing/2014/main" id="{19DA76A8-7861-4909-9BD3-197E5962C2B4}"/>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endParaRPr sz="1227"/>
              </a:p>
            </p:txBody>
          </p:sp>
          <p:sp>
            <p:nvSpPr>
              <p:cNvPr id="10" name="object 20">
                <a:extLst>
                  <a:ext uri="{FF2B5EF4-FFF2-40B4-BE49-F238E27FC236}">
                    <a16:creationId xmlns:a16="http://schemas.microsoft.com/office/drawing/2014/main" id="{3D655915-013D-40C7-BF94-A0AD3C6A41D2}"/>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endParaRPr sz="1227"/>
              </a:p>
            </p:txBody>
          </p:sp>
        </p:grpSp>
      </p:grpSp>
      <p:sp>
        <p:nvSpPr>
          <p:cNvPr id="11" name="object 4">
            <a:extLst>
              <a:ext uri="{FF2B5EF4-FFF2-40B4-BE49-F238E27FC236}">
                <a16:creationId xmlns:a16="http://schemas.microsoft.com/office/drawing/2014/main" id="{49129D51-F5B0-406B-AB42-7346502A2F04}"/>
              </a:ext>
            </a:extLst>
          </p:cNvPr>
          <p:cNvSpPr/>
          <p:nvPr/>
        </p:nvSpPr>
        <p:spPr>
          <a:xfrm>
            <a:off x="3810000" y="3467100"/>
            <a:ext cx="4572000" cy="3027218"/>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12" name="object 4">
            <a:extLst>
              <a:ext uri="{FF2B5EF4-FFF2-40B4-BE49-F238E27FC236}">
                <a16:creationId xmlns:a16="http://schemas.microsoft.com/office/drawing/2014/main" id="{CB3C75CB-3A11-4752-8979-7BB718FE988C}"/>
              </a:ext>
            </a:extLst>
          </p:cNvPr>
          <p:cNvSpPr txBox="1"/>
          <p:nvPr/>
        </p:nvSpPr>
        <p:spPr>
          <a:xfrm>
            <a:off x="3864552" y="3589317"/>
            <a:ext cx="1870096" cy="338817"/>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White Participants</a:t>
            </a:r>
            <a:endParaRPr sz="1909" b="1" dirty="0">
              <a:effectLst>
                <a:outerShdw blurRad="38100" dist="38100" dir="2700000" algn="tl">
                  <a:srgbClr val="000000">
                    <a:alpha val="43137"/>
                  </a:srgbClr>
                </a:outerShdw>
              </a:effectLst>
              <a:latin typeface="Verdana"/>
              <a:cs typeface="Verdana"/>
            </a:endParaRPr>
          </a:p>
        </p:txBody>
      </p:sp>
      <p:pic>
        <p:nvPicPr>
          <p:cNvPr id="13" name="Picture 12">
            <a:extLst>
              <a:ext uri="{FF2B5EF4-FFF2-40B4-BE49-F238E27FC236}">
                <a16:creationId xmlns:a16="http://schemas.microsoft.com/office/drawing/2014/main" id="{5E02ABFE-E087-46B5-8B6B-1FA64A3187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3" y="2542922"/>
            <a:ext cx="1308716" cy="444212"/>
          </a:xfrm>
          <a:prstGeom prst="rect">
            <a:avLst/>
          </a:prstGeom>
        </p:spPr>
      </p:pic>
      <p:pic>
        <p:nvPicPr>
          <p:cNvPr id="14" name="Picture 13">
            <a:extLst>
              <a:ext uri="{FF2B5EF4-FFF2-40B4-BE49-F238E27FC236}">
                <a16:creationId xmlns:a16="http://schemas.microsoft.com/office/drawing/2014/main" id="{CB1F9FEC-0066-4F5D-94B5-3B2570BC69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099" y="1535098"/>
            <a:ext cx="1308716" cy="444212"/>
          </a:xfrm>
          <a:prstGeom prst="rect">
            <a:avLst/>
          </a:prstGeom>
        </p:spPr>
      </p:pic>
      <p:pic>
        <p:nvPicPr>
          <p:cNvPr id="15" name="Picture 14">
            <a:extLst>
              <a:ext uri="{FF2B5EF4-FFF2-40B4-BE49-F238E27FC236}">
                <a16:creationId xmlns:a16="http://schemas.microsoft.com/office/drawing/2014/main" id="{1EC694C5-85ED-47A7-9F63-96D829CA69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3" y="1033798"/>
            <a:ext cx="1308716" cy="444212"/>
          </a:xfrm>
          <a:prstGeom prst="rect">
            <a:avLst/>
          </a:prstGeom>
        </p:spPr>
      </p:pic>
      <p:pic>
        <p:nvPicPr>
          <p:cNvPr id="16" name="Picture 15">
            <a:extLst>
              <a:ext uri="{FF2B5EF4-FFF2-40B4-BE49-F238E27FC236}">
                <a16:creationId xmlns:a16="http://schemas.microsoft.com/office/drawing/2014/main" id="{9A17108D-A5F2-423C-98B3-C394595CF7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099" y="2053104"/>
            <a:ext cx="1308716" cy="444212"/>
          </a:xfrm>
          <a:prstGeom prst="rect">
            <a:avLst/>
          </a:prstGeom>
        </p:spPr>
      </p:pic>
      <p:pic>
        <p:nvPicPr>
          <p:cNvPr id="17" name="Picture 16">
            <a:extLst>
              <a:ext uri="{FF2B5EF4-FFF2-40B4-BE49-F238E27FC236}">
                <a16:creationId xmlns:a16="http://schemas.microsoft.com/office/drawing/2014/main" id="{2FC34577-2A92-420F-ACEB-A82157CBCC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7806" y="5951942"/>
            <a:ext cx="1219726" cy="415090"/>
          </a:xfrm>
          <a:prstGeom prst="rect">
            <a:avLst/>
          </a:prstGeom>
        </p:spPr>
      </p:pic>
      <p:pic>
        <p:nvPicPr>
          <p:cNvPr id="18" name="Picture 17">
            <a:extLst>
              <a:ext uri="{FF2B5EF4-FFF2-40B4-BE49-F238E27FC236}">
                <a16:creationId xmlns:a16="http://schemas.microsoft.com/office/drawing/2014/main" id="{E40E3F62-9A21-4315-9274-EAB54EB94F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943" y="4595605"/>
            <a:ext cx="1221307" cy="403947"/>
          </a:xfrm>
          <a:prstGeom prst="rect">
            <a:avLst/>
          </a:prstGeom>
        </p:spPr>
      </p:pic>
      <p:pic>
        <p:nvPicPr>
          <p:cNvPr id="19" name="Picture 18">
            <a:extLst>
              <a:ext uri="{FF2B5EF4-FFF2-40B4-BE49-F238E27FC236}">
                <a16:creationId xmlns:a16="http://schemas.microsoft.com/office/drawing/2014/main" id="{6516E078-F9C4-4D2F-8889-2F3762C1B5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943" y="4153598"/>
            <a:ext cx="1221307" cy="403947"/>
          </a:xfrm>
          <a:prstGeom prst="rect">
            <a:avLst/>
          </a:prstGeom>
        </p:spPr>
      </p:pic>
      <p:pic>
        <p:nvPicPr>
          <p:cNvPr id="20" name="Picture 19">
            <a:extLst>
              <a:ext uri="{FF2B5EF4-FFF2-40B4-BE49-F238E27FC236}">
                <a16:creationId xmlns:a16="http://schemas.microsoft.com/office/drawing/2014/main" id="{218489EC-CB18-4340-9D74-8DA640EF22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1716" y="5956159"/>
            <a:ext cx="1207335" cy="410873"/>
          </a:xfrm>
          <a:prstGeom prst="rect">
            <a:avLst/>
          </a:prstGeom>
        </p:spPr>
      </p:pic>
      <p:pic>
        <p:nvPicPr>
          <p:cNvPr id="21" name="Picture 20">
            <a:extLst>
              <a:ext uri="{FF2B5EF4-FFF2-40B4-BE49-F238E27FC236}">
                <a16:creationId xmlns:a16="http://schemas.microsoft.com/office/drawing/2014/main" id="{EE08B08D-EB59-45B6-BE54-0292CB5AEE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1716" y="4153598"/>
            <a:ext cx="1221307" cy="403947"/>
          </a:xfrm>
          <a:prstGeom prst="rect">
            <a:avLst/>
          </a:prstGeom>
        </p:spPr>
      </p:pic>
      <p:pic>
        <p:nvPicPr>
          <p:cNvPr id="22" name="Picture 21">
            <a:extLst>
              <a:ext uri="{FF2B5EF4-FFF2-40B4-BE49-F238E27FC236}">
                <a16:creationId xmlns:a16="http://schemas.microsoft.com/office/drawing/2014/main" id="{2993A5BB-57EB-45B5-8595-581AC5FBB4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943" y="5020529"/>
            <a:ext cx="1221307" cy="403947"/>
          </a:xfrm>
          <a:prstGeom prst="rect">
            <a:avLst/>
          </a:prstGeom>
        </p:spPr>
      </p:pic>
      <p:pic>
        <p:nvPicPr>
          <p:cNvPr id="23" name="Picture 22">
            <a:extLst>
              <a:ext uri="{FF2B5EF4-FFF2-40B4-BE49-F238E27FC236}">
                <a16:creationId xmlns:a16="http://schemas.microsoft.com/office/drawing/2014/main" id="{0BE3AE59-7CDF-489B-9232-2490F76794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1716" y="4595603"/>
            <a:ext cx="1221307" cy="403947"/>
          </a:xfrm>
          <a:prstGeom prst="rect">
            <a:avLst/>
          </a:prstGeom>
        </p:spPr>
      </p:pic>
      <p:pic>
        <p:nvPicPr>
          <p:cNvPr id="24" name="Picture 23">
            <a:extLst>
              <a:ext uri="{FF2B5EF4-FFF2-40B4-BE49-F238E27FC236}">
                <a16:creationId xmlns:a16="http://schemas.microsoft.com/office/drawing/2014/main" id="{57ACE43B-F071-46CF-8A81-E35DB09DAF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1577" y="5470840"/>
            <a:ext cx="1219728" cy="415091"/>
          </a:xfrm>
          <a:prstGeom prst="rect">
            <a:avLst/>
          </a:prstGeom>
        </p:spPr>
      </p:pic>
      <p:pic>
        <p:nvPicPr>
          <p:cNvPr id="25" name="Picture 24">
            <a:extLst>
              <a:ext uri="{FF2B5EF4-FFF2-40B4-BE49-F238E27FC236}">
                <a16:creationId xmlns:a16="http://schemas.microsoft.com/office/drawing/2014/main" id="{E5DB2F37-FF5A-4BCB-BEC7-6EC16FED64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1571" y="5951942"/>
            <a:ext cx="1219728" cy="415090"/>
          </a:xfrm>
          <a:prstGeom prst="rect">
            <a:avLst/>
          </a:prstGeom>
        </p:spPr>
      </p:pic>
      <p:pic>
        <p:nvPicPr>
          <p:cNvPr id="26" name="Picture 25">
            <a:extLst>
              <a:ext uri="{FF2B5EF4-FFF2-40B4-BE49-F238E27FC236}">
                <a16:creationId xmlns:a16="http://schemas.microsoft.com/office/drawing/2014/main" id="{322AF8AF-26C1-4BFC-AE4F-FA2FC11B7F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1299" y="1544706"/>
            <a:ext cx="1305300" cy="444212"/>
          </a:xfrm>
          <a:prstGeom prst="rect">
            <a:avLst/>
          </a:prstGeom>
        </p:spPr>
      </p:pic>
      <p:pic>
        <p:nvPicPr>
          <p:cNvPr id="27" name="Picture 26">
            <a:extLst>
              <a:ext uri="{FF2B5EF4-FFF2-40B4-BE49-F238E27FC236}">
                <a16:creationId xmlns:a16="http://schemas.microsoft.com/office/drawing/2014/main" id="{D8A4FE1C-88DE-445D-A66D-880E96A866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2636" y="1033798"/>
            <a:ext cx="1308716" cy="444212"/>
          </a:xfrm>
          <a:prstGeom prst="rect">
            <a:avLst/>
          </a:prstGeom>
        </p:spPr>
      </p:pic>
      <p:pic>
        <p:nvPicPr>
          <p:cNvPr id="28" name="Picture 27">
            <a:extLst>
              <a:ext uri="{FF2B5EF4-FFF2-40B4-BE49-F238E27FC236}">
                <a16:creationId xmlns:a16="http://schemas.microsoft.com/office/drawing/2014/main" id="{289449BC-3C5F-479D-B260-42D0E00BD3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1716" y="5020529"/>
            <a:ext cx="1221307" cy="403947"/>
          </a:xfrm>
          <a:prstGeom prst="rect">
            <a:avLst/>
          </a:prstGeom>
        </p:spPr>
      </p:pic>
      <p:pic>
        <p:nvPicPr>
          <p:cNvPr id="29" name="Picture 28">
            <a:extLst>
              <a:ext uri="{FF2B5EF4-FFF2-40B4-BE49-F238E27FC236}">
                <a16:creationId xmlns:a16="http://schemas.microsoft.com/office/drawing/2014/main" id="{5A233BA8-6774-4B5C-A6DA-07F4D114D7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806" y="1052754"/>
            <a:ext cx="1308716" cy="444212"/>
          </a:xfrm>
          <a:prstGeom prst="rect">
            <a:avLst/>
          </a:prstGeom>
        </p:spPr>
      </p:pic>
      <p:pic>
        <p:nvPicPr>
          <p:cNvPr id="30" name="Picture 29">
            <a:extLst>
              <a:ext uri="{FF2B5EF4-FFF2-40B4-BE49-F238E27FC236}">
                <a16:creationId xmlns:a16="http://schemas.microsoft.com/office/drawing/2014/main" id="{EE806604-0B76-4E28-AA6A-16304A6F00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0726" y="4153598"/>
            <a:ext cx="1221307" cy="403947"/>
          </a:xfrm>
          <a:prstGeom prst="rect">
            <a:avLst/>
          </a:prstGeom>
        </p:spPr>
      </p:pic>
      <p:pic>
        <p:nvPicPr>
          <p:cNvPr id="31" name="Picture 30">
            <a:extLst>
              <a:ext uri="{FF2B5EF4-FFF2-40B4-BE49-F238E27FC236}">
                <a16:creationId xmlns:a16="http://schemas.microsoft.com/office/drawing/2014/main" id="{49C96301-E6D6-4D7B-A0A6-6E70BA54F4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8771" y="523001"/>
            <a:ext cx="1308716" cy="444212"/>
          </a:xfrm>
          <a:prstGeom prst="rect">
            <a:avLst/>
          </a:prstGeom>
        </p:spPr>
      </p:pic>
      <p:pic>
        <p:nvPicPr>
          <p:cNvPr id="32" name="Picture 31">
            <a:extLst>
              <a:ext uri="{FF2B5EF4-FFF2-40B4-BE49-F238E27FC236}">
                <a16:creationId xmlns:a16="http://schemas.microsoft.com/office/drawing/2014/main" id="{0271CF01-F2F7-4492-967D-6D3305B00D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0726" y="5020529"/>
            <a:ext cx="1221307" cy="403947"/>
          </a:xfrm>
          <a:prstGeom prst="rect">
            <a:avLst/>
          </a:prstGeom>
        </p:spPr>
      </p:pic>
      <p:pic>
        <p:nvPicPr>
          <p:cNvPr id="33" name="Picture 32">
            <a:extLst>
              <a:ext uri="{FF2B5EF4-FFF2-40B4-BE49-F238E27FC236}">
                <a16:creationId xmlns:a16="http://schemas.microsoft.com/office/drawing/2014/main" id="{095C8E3F-7493-4A27-85FC-68685198F3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6429" y="4604822"/>
            <a:ext cx="1221307" cy="403947"/>
          </a:xfrm>
          <a:prstGeom prst="rect">
            <a:avLst/>
          </a:prstGeom>
        </p:spPr>
      </p:pic>
      <p:pic>
        <p:nvPicPr>
          <p:cNvPr id="34" name="Picture 33">
            <a:extLst>
              <a:ext uri="{FF2B5EF4-FFF2-40B4-BE49-F238E27FC236}">
                <a16:creationId xmlns:a16="http://schemas.microsoft.com/office/drawing/2014/main" id="{6F51EE6A-32FD-4247-9DDF-AB102B4D61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3301" y="5477262"/>
            <a:ext cx="1219728" cy="415091"/>
          </a:xfrm>
          <a:prstGeom prst="rect">
            <a:avLst/>
          </a:prstGeom>
        </p:spPr>
      </p:pic>
      <p:pic>
        <p:nvPicPr>
          <p:cNvPr id="35" name="Picture 34">
            <a:extLst>
              <a:ext uri="{FF2B5EF4-FFF2-40B4-BE49-F238E27FC236}">
                <a16:creationId xmlns:a16="http://schemas.microsoft.com/office/drawing/2014/main" id="{BAF6C5A7-AA64-4EE6-A94B-A68B1DCF68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6533" y="1534084"/>
            <a:ext cx="1308716" cy="444212"/>
          </a:xfrm>
          <a:prstGeom prst="rect">
            <a:avLst/>
          </a:prstGeom>
        </p:spPr>
      </p:pic>
      <p:grpSp>
        <p:nvGrpSpPr>
          <p:cNvPr id="36" name="Group 35">
            <a:extLst>
              <a:ext uri="{FF2B5EF4-FFF2-40B4-BE49-F238E27FC236}">
                <a16:creationId xmlns:a16="http://schemas.microsoft.com/office/drawing/2014/main" id="{57A8312C-C0D7-4E24-A9AC-7121CB51FCE9}"/>
              </a:ext>
            </a:extLst>
          </p:cNvPr>
          <p:cNvGrpSpPr/>
          <p:nvPr/>
        </p:nvGrpSpPr>
        <p:grpSpPr>
          <a:xfrm>
            <a:off x="6899057" y="2542936"/>
            <a:ext cx="1587068" cy="637836"/>
            <a:chOff x="5064008" y="3729617"/>
            <a:chExt cx="2327699" cy="935493"/>
          </a:xfrm>
        </p:grpSpPr>
        <p:pic>
          <p:nvPicPr>
            <p:cNvPr id="37" name="Picture 36">
              <a:extLst>
                <a:ext uri="{FF2B5EF4-FFF2-40B4-BE49-F238E27FC236}">
                  <a16:creationId xmlns:a16="http://schemas.microsoft.com/office/drawing/2014/main" id="{03EA6F85-35FC-4A9F-B5DE-7DD055B75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7049" y="3729617"/>
              <a:ext cx="1791250" cy="592455"/>
            </a:xfrm>
            <a:prstGeom prst="rect">
              <a:avLst/>
            </a:prstGeom>
          </p:spPr>
        </p:pic>
        <p:sp>
          <p:nvSpPr>
            <p:cNvPr id="38" name="TextBox 37">
              <a:extLst>
                <a:ext uri="{FF2B5EF4-FFF2-40B4-BE49-F238E27FC236}">
                  <a16:creationId xmlns:a16="http://schemas.microsoft.com/office/drawing/2014/main" id="{3C256D97-8614-4D68-B0AB-5286996ADB49}"/>
                </a:ext>
              </a:extLst>
            </p:cNvPr>
            <p:cNvSpPr txBox="1"/>
            <p:nvPr/>
          </p:nvSpPr>
          <p:spPr>
            <a:xfrm>
              <a:off x="5064008" y="4295778"/>
              <a:ext cx="2327699" cy="369332"/>
            </a:xfrm>
            <a:prstGeom prst="rect">
              <a:avLst/>
            </a:prstGeom>
            <a:noFill/>
          </p:spPr>
          <p:txBody>
            <a:bodyPr wrap="square" rtlCol="0">
              <a:spAutoFit/>
            </a:bodyPr>
            <a:lstStyle/>
            <a:p>
              <a:r>
                <a:rPr lang="en-US" sz="1227" dirty="0"/>
                <a:t>(Only one participant)</a:t>
              </a:r>
            </a:p>
          </p:txBody>
        </p:sp>
      </p:grpSp>
    </p:spTree>
    <p:extLst>
      <p:ext uri="{BB962C8B-B14F-4D97-AF65-F5344CB8AC3E}">
        <p14:creationId xmlns:p14="http://schemas.microsoft.com/office/powerpoint/2010/main" val="300826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4AF0EA-A1A2-4755-BBAB-C2F94B3DA2CF}"/>
              </a:ext>
            </a:extLst>
          </p:cNvPr>
          <p:cNvGrpSpPr/>
          <p:nvPr/>
        </p:nvGrpSpPr>
        <p:grpSpPr>
          <a:xfrm>
            <a:off x="2148839" y="777240"/>
            <a:ext cx="8583931" cy="5292090"/>
            <a:chOff x="518023" y="5319360"/>
            <a:chExt cx="7205709" cy="4205640"/>
          </a:xfrm>
        </p:grpSpPr>
        <p:sp>
          <p:nvSpPr>
            <p:cNvPr id="5" name="object 3">
              <a:extLst>
                <a:ext uri="{FF2B5EF4-FFF2-40B4-BE49-F238E27FC236}">
                  <a16:creationId xmlns:a16="http://schemas.microsoft.com/office/drawing/2014/main" id="{A3396348-920B-435B-B744-4561808E241E}"/>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4">
              <a:extLst>
                <a:ext uri="{FF2B5EF4-FFF2-40B4-BE49-F238E27FC236}">
                  <a16:creationId xmlns:a16="http://schemas.microsoft.com/office/drawing/2014/main" id="{923FA8EB-CF28-448E-BEA6-AD2A283A8F14}"/>
                </a:ext>
              </a:extLst>
            </p:cNvPr>
            <p:cNvSpPr txBox="1"/>
            <p:nvPr/>
          </p:nvSpPr>
          <p:spPr>
            <a:xfrm>
              <a:off x="1035979" y="6733032"/>
              <a:ext cx="5647055" cy="1448692"/>
            </a:xfrm>
            <a:prstGeom prst="rect">
              <a:avLst/>
            </a:prstGeom>
          </p:spPr>
          <p:txBody>
            <a:bodyPr vert="horz" wrap="square" lIns="0" tIns="65405" rIns="0" bIns="0" rtlCol="0">
              <a:spAutoFit/>
            </a:bodyPr>
            <a:lstStyle/>
            <a:p>
              <a:pPr marL="0" marR="0" lvl="0" indent="0" algn="ctr" defTabSz="914400" eaLnBrk="1" fontAlgn="auto" latinLnBrk="0" hangingPunct="1">
                <a:lnSpc>
                  <a:spcPct val="100000"/>
                </a:lnSpc>
                <a:spcBef>
                  <a:spcPts val="515"/>
                </a:spcBef>
                <a:spcAft>
                  <a:spcPts val="0"/>
                </a:spcAft>
                <a:buClrTx/>
                <a:buSzTx/>
                <a:buFontTx/>
                <a:buNone/>
                <a:tabLst/>
                <a:defRPr/>
              </a:pPr>
              <a:r>
                <a:rPr kumimoji="0" sz="5000" b="1" i="0" u="none" strike="noStrike" kern="0" cap="none" spc="-470" normalizeH="0" baseline="0" noProof="0" dirty="0">
                  <a:ln>
                    <a:noFill/>
                  </a:ln>
                  <a:solidFill>
                    <a:srgbClr val="E5801C"/>
                  </a:solidFill>
                  <a:effectLst/>
                  <a:uLnTx/>
                  <a:uFillTx/>
                  <a:latin typeface="Verdana"/>
                  <a:cs typeface="Verdana"/>
                </a:rPr>
                <a:t>Policy</a:t>
              </a:r>
              <a:r>
                <a:rPr kumimoji="0" sz="5000" b="1" i="0" u="none" strike="noStrike" kern="0" cap="none" spc="-180"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a:t>
              </a:r>
              <a:r>
                <a:rPr kumimoji="0" lang="en-US" sz="5000" b="1" i="0" u="none" strike="noStrike" kern="0" cap="none" spc="-1515" normalizeH="0" baseline="0" noProof="0" dirty="0">
                  <a:ln>
                    <a:noFill/>
                  </a:ln>
                  <a:solidFill>
                    <a:srgbClr val="E5801C"/>
                  </a:solidFill>
                  <a:effectLst/>
                  <a:uLnTx/>
                  <a:uFillTx/>
                  <a:latin typeface="Verdana"/>
                  <a:cs typeface="Verdana"/>
                </a:rPr>
                <a:t>    8</a:t>
              </a:r>
            </a:p>
            <a:p>
              <a:pPr lvl="0" algn="ctr">
                <a:spcBef>
                  <a:spcPts val="515"/>
                </a:spcBef>
              </a:pPr>
              <a:r>
                <a:rPr lang="en-US" sz="3000" kern="0" spc="-185" dirty="0">
                  <a:solidFill>
                    <a:srgbClr val="3C2B32"/>
                  </a:solidFill>
                  <a:latin typeface="Verdana"/>
                  <a:ea typeface="+mj-ea"/>
                </a:rPr>
                <a:t>Overturn </a:t>
              </a:r>
              <a:r>
                <a:rPr lang="en-US" sz="3000" kern="0" spc="-100" dirty="0">
                  <a:solidFill>
                    <a:srgbClr val="3C2B32"/>
                  </a:solidFill>
                  <a:latin typeface="Verdana"/>
                  <a:ea typeface="+mj-ea"/>
                </a:rPr>
                <a:t>of </a:t>
              </a:r>
              <a:r>
                <a:rPr lang="en-US" sz="3000" kern="0" spc="-160" dirty="0">
                  <a:solidFill>
                    <a:srgbClr val="3C2B32"/>
                  </a:solidFill>
                  <a:latin typeface="Verdana"/>
                  <a:ea typeface="+mj-ea"/>
                </a:rPr>
                <a:t>“Separate </a:t>
              </a:r>
              <a:r>
                <a:rPr lang="en-US" sz="3000" kern="0" spc="-145" dirty="0">
                  <a:solidFill>
                    <a:srgbClr val="3C2B32"/>
                  </a:solidFill>
                  <a:latin typeface="Verdana"/>
                  <a:ea typeface="+mj-ea"/>
                </a:rPr>
                <a:t>but</a:t>
              </a:r>
              <a:r>
                <a:rPr lang="en-US" sz="3000" kern="0" spc="-250" dirty="0">
                  <a:solidFill>
                    <a:srgbClr val="3C2B32"/>
                  </a:solidFill>
                  <a:latin typeface="Verdana"/>
                  <a:ea typeface="+mj-ea"/>
                </a:rPr>
                <a:t> </a:t>
              </a:r>
              <a:r>
                <a:rPr lang="en-US" sz="3000" kern="0" spc="-145" dirty="0">
                  <a:solidFill>
                    <a:srgbClr val="3C2B32"/>
                  </a:solidFill>
                  <a:latin typeface="Verdana"/>
                  <a:ea typeface="+mj-ea"/>
                </a:rPr>
                <a:t>Equal”  </a:t>
              </a:r>
              <a:r>
                <a:rPr lang="en-US" sz="3000" kern="0" spc="-125" dirty="0">
                  <a:solidFill>
                    <a:srgbClr val="3C2B32"/>
                  </a:solidFill>
                  <a:latin typeface="Verdana"/>
                  <a:ea typeface="+mj-ea"/>
                </a:rPr>
                <a:t>Doctrine </a:t>
              </a:r>
              <a:r>
                <a:rPr lang="en-US" sz="3000" kern="0" spc="-409" dirty="0">
                  <a:solidFill>
                    <a:srgbClr val="3C2B32"/>
                  </a:solidFill>
                  <a:latin typeface="Verdana"/>
                  <a:ea typeface="+mj-ea"/>
                </a:rPr>
                <a:t>(1954 </a:t>
              </a:r>
              <a:r>
                <a:rPr lang="en-US" sz="3000" kern="0" spc="-150" dirty="0">
                  <a:solidFill>
                    <a:srgbClr val="3C2B32"/>
                  </a:solidFill>
                  <a:latin typeface="Verdana"/>
                  <a:ea typeface="+mj-ea"/>
                </a:rPr>
                <a:t>to </a:t>
              </a:r>
              <a:r>
                <a:rPr lang="en-US" sz="3000" kern="0" spc="-114" dirty="0">
                  <a:solidFill>
                    <a:srgbClr val="3C2B32"/>
                  </a:solidFill>
                  <a:latin typeface="Verdana"/>
                  <a:ea typeface="+mj-ea"/>
                </a:rPr>
                <a:t>Present</a:t>
              </a:r>
              <a:r>
                <a:rPr lang="en-US" sz="3000" kern="0" spc="-665" dirty="0">
                  <a:solidFill>
                    <a:srgbClr val="3C2B32"/>
                  </a:solidFill>
                  <a:latin typeface="Verdana"/>
                  <a:ea typeface="+mj-ea"/>
                </a:rPr>
                <a:t> </a:t>
              </a:r>
              <a:r>
                <a:rPr lang="en-US" sz="3000" kern="0" spc="-270" dirty="0">
                  <a:solidFill>
                    <a:srgbClr val="3C2B32"/>
                  </a:solidFill>
                  <a:latin typeface="Verdana"/>
                  <a:ea typeface="+mj-ea"/>
                </a:rPr>
                <a:t>Day)</a:t>
              </a:r>
              <a:endParaRPr kumimoji="0" sz="5000" b="0" i="0" u="none" strike="noStrike" kern="0" cap="none" spc="0" normalizeH="0" baseline="0" noProof="0" dirty="0">
                <a:ln>
                  <a:noFill/>
                </a:ln>
                <a:solidFill>
                  <a:prstClr val="black"/>
                </a:solidFill>
                <a:effectLst/>
                <a:uLnTx/>
                <a:uFillTx/>
                <a:latin typeface="Verdana"/>
                <a:cs typeface="Verdana"/>
              </a:endParaRPr>
            </a:p>
          </p:txBody>
        </p:sp>
        <p:sp>
          <p:nvSpPr>
            <p:cNvPr id="7" name="object 5">
              <a:extLst>
                <a:ext uri="{FF2B5EF4-FFF2-40B4-BE49-F238E27FC236}">
                  <a16:creationId xmlns:a16="http://schemas.microsoft.com/office/drawing/2014/main" id="{A27AB25E-96B3-47E0-AFE9-E152845F52C4}"/>
                </a:ext>
              </a:extLst>
            </p:cNvPr>
            <p:cNvSpPr/>
            <p:nvPr/>
          </p:nvSpPr>
          <p:spPr>
            <a:xfrm>
              <a:off x="5267261" y="7857591"/>
              <a:ext cx="1924050" cy="1629410"/>
            </a:xfrm>
            <a:custGeom>
              <a:avLst/>
              <a:gdLst/>
              <a:ahLst/>
              <a:cxnLst/>
              <a:rect l="l" t="t" r="r" b="b"/>
              <a:pathLst>
                <a:path w="1924050" h="1629409">
                  <a:moveTo>
                    <a:pt x="1923478" y="0"/>
                  </a:moveTo>
                  <a:lnTo>
                    <a:pt x="0" y="1629308"/>
                  </a:lnTo>
                  <a:lnTo>
                    <a:pt x="1923478" y="1629308"/>
                  </a:lnTo>
                  <a:lnTo>
                    <a:pt x="1923478" y="0"/>
                  </a:lnTo>
                  <a:close/>
                </a:path>
              </a:pathLst>
            </a:custGeom>
            <a:solidFill>
              <a:srgbClr val="E5801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 name="object 14">
              <a:extLst>
                <a:ext uri="{FF2B5EF4-FFF2-40B4-BE49-F238E27FC236}">
                  <a16:creationId xmlns:a16="http://schemas.microsoft.com/office/drawing/2014/main" id="{ACAD6BAC-2BB7-43EB-A3EA-F35ABFAA2EE2}"/>
                </a:ext>
              </a:extLst>
            </p:cNvPr>
            <p:cNvSpPr/>
            <p:nvPr/>
          </p:nvSpPr>
          <p:spPr>
            <a:xfrm>
              <a:off x="518023" y="5367088"/>
              <a:ext cx="2244648" cy="1899462"/>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9" name="object 15">
              <a:extLst>
                <a:ext uri="{FF2B5EF4-FFF2-40B4-BE49-F238E27FC236}">
                  <a16:creationId xmlns:a16="http://schemas.microsoft.com/office/drawing/2014/main" id="{C9C54F1F-2D80-4A46-A750-7A561FE9E8A5}"/>
                </a:ext>
              </a:extLst>
            </p:cNvPr>
            <p:cNvGrpSpPr/>
            <p:nvPr/>
          </p:nvGrpSpPr>
          <p:grpSpPr>
            <a:xfrm>
              <a:off x="1618046" y="5319360"/>
              <a:ext cx="6105686" cy="4124135"/>
              <a:chOff x="1618046" y="5319360"/>
              <a:chExt cx="6105686" cy="4124135"/>
            </a:xfrm>
          </p:grpSpPr>
          <p:sp>
            <p:nvSpPr>
              <p:cNvPr id="10" name="object 16">
                <a:extLst>
                  <a:ext uri="{FF2B5EF4-FFF2-40B4-BE49-F238E27FC236}">
                    <a16:creationId xmlns:a16="http://schemas.microsoft.com/office/drawing/2014/main" id="{E2890FEE-B065-4BDC-A554-DD570E0BF3EE}"/>
                  </a:ext>
                </a:extLst>
              </p:cNvPr>
              <p:cNvSpPr/>
              <p:nvPr/>
            </p:nvSpPr>
            <p:spPr>
              <a:xfrm>
                <a:off x="1618046" y="6348849"/>
                <a:ext cx="641515" cy="244411"/>
              </a:xfrm>
              <a:prstGeom prst="rect">
                <a:avLst/>
              </a:prstGeom>
              <a:blipFill>
                <a:blip r:embed="rId4" cstate="print"/>
                <a:stretch>
                  <a:fillRect/>
                </a:stretch>
              </a:blip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 name="object 17">
                <a:extLst>
                  <a:ext uri="{FF2B5EF4-FFF2-40B4-BE49-F238E27FC236}">
                    <a16:creationId xmlns:a16="http://schemas.microsoft.com/office/drawing/2014/main" id="{C2D1648B-6131-4D43-BA92-6E5189920181}"/>
                  </a:ext>
                </a:extLst>
              </p:cNvPr>
              <p:cNvSpPr/>
              <p:nvPr/>
            </p:nvSpPr>
            <p:spPr>
              <a:xfrm>
                <a:off x="7683184" y="5319360"/>
                <a:ext cx="40548" cy="42761"/>
              </a:xfrm>
              <a:custGeom>
                <a:avLst/>
                <a:gdLst/>
                <a:ahLst/>
                <a:cxnLst/>
                <a:rect l="l" t="t" r="r" b="b"/>
                <a:pathLst>
                  <a:path w="64769" h="55245">
                    <a:moveTo>
                      <a:pt x="0" y="54749"/>
                    </a:moveTo>
                    <a:lnTo>
                      <a:pt x="64693" y="54749"/>
                    </a:lnTo>
                    <a:lnTo>
                      <a:pt x="64693" y="0"/>
                    </a:lnTo>
                    <a:lnTo>
                      <a:pt x="0" y="54749"/>
                    </a:lnTo>
                    <a:close/>
                  </a:path>
                </a:pathLst>
              </a:custGeom>
              <a:solidFill>
                <a:schemeClr val="bg1"/>
              </a:solidFill>
              <a:ln w="3175">
                <a:solidFill>
                  <a:schemeClr val="bg1"/>
                </a:solidFill>
              </a:ln>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sp>
            <p:nvSpPr>
              <p:cNvPr id="12" name="object 18">
                <a:extLst>
                  <a:ext uri="{FF2B5EF4-FFF2-40B4-BE49-F238E27FC236}">
                    <a16:creationId xmlns:a16="http://schemas.microsoft.com/office/drawing/2014/main" id="{BB39BAEC-7D59-41E4-8F42-FEA2F6273C53}"/>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object 19">
                <a:extLst>
                  <a:ext uri="{FF2B5EF4-FFF2-40B4-BE49-F238E27FC236}">
                    <a16:creationId xmlns:a16="http://schemas.microsoft.com/office/drawing/2014/main" id="{18B6CFCD-E062-45D1-80C2-A76DF361F6ED}"/>
                  </a:ext>
                </a:extLst>
              </p:cNvPr>
              <p:cNvSpPr/>
              <p:nvPr/>
            </p:nvSpPr>
            <p:spPr>
              <a:xfrm>
                <a:off x="6396367" y="8854969"/>
                <a:ext cx="325602" cy="295848"/>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20">
                <a:extLst>
                  <a:ext uri="{FF2B5EF4-FFF2-40B4-BE49-F238E27FC236}">
                    <a16:creationId xmlns:a16="http://schemas.microsoft.com/office/drawing/2014/main" id="{EB44CF9C-5DA5-4230-8B34-E106D0CC82B4}"/>
                  </a:ext>
                </a:extLst>
              </p:cNvPr>
              <p:cNvSpPr/>
              <p:nvPr/>
            </p:nvSpPr>
            <p:spPr>
              <a:xfrm>
                <a:off x="6065215" y="9249012"/>
                <a:ext cx="1078534" cy="194483"/>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1441441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56173" y="663392"/>
            <a:ext cx="7887952" cy="5251547"/>
            <a:chOff x="654059" y="495842"/>
            <a:chExt cx="6407081" cy="4069061"/>
          </a:xfrm>
        </p:grpSpPr>
        <p:sp>
          <p:nvSpPr>
            <p:cNvPr id="5" name="object 5">
              <a:extLst>
                <a:ext uri="{FF2B5EF4-FFF2-40B4-BE49-F238E27FC236}">
                  <a16:creationId xmlns:a16="http://schemas.microsoft.com/office/drawing/2014/main" id="{CA2BF1CF-C39F-462D-85E9-1E87BDB47E7A}"/>
                </a:ext>
              </a:extLst>
            </p:cNvPr>
            <p:cNvSpPr txBox="1"/>
            <p:nvPr/>
          </p:nvSpPr>
          <p:spPr>
            <a:xfrm>
              <a:off x="671770" y="495842"/>
              <a:ext cx="6389370" cy="1888921"/>
            </a:xfrm>
            <a:prstGeom prst="rect">
              <a:avLst/>
            </a:prstGeom>
          </p:spPr>
          <p:txBody>
            <a:bodyPr vert="horz" wrap="square" lIns="0" tIns="130810" rIns="0" bIns="0" rtlCol="0">
              <a:spAutoFit/>
            </a:bodyPr>
            <a:lstStyle/>
            <a:p>
              <a:pPr marL="12700" lvl="0">
                <a:spcBef>
                  <a:spcPts val="1030"/>
                </a:spcBef>
              </a:pPr>
              <a:r>
                <a:rPr lang="en-US" sz="2400" spc="-40" dirty="0">
                  <a:solidFill>
                    <a:srgbClr val="E5801C"/>
                  </a:solidFill>
                  <a:latin typeface="Trebuchet MS" panose="020B0603020202020204" pitchFamily="34" charset="0"/>
                  <a:cs typeface="Trebuchet MS"/>
                </a:rPr>
                <a:t>Policy </a:t>
              </a:r>
              <a:r>
                <a:rPr lang="en-US" sz="2400" spc="-15" dirty="0">
                  <a:solidFill>
                    <a:srgbClr val="E5801C"/>
                  </a:solidFill>
                  <a:latin typeface="Trebuchet MS" panose="020B0603020202020204" pitchFamily="34" charset="0"/>
                  <a:cs typeface="Trebuchet MS"/>
                </a:rPr>
                <a:t>#8 </a:t>
              </a:r>
              <a:r>
                <a:rPr lang="en-US" sz="2400" b="1" spc="-220" dirty="0">
                  <a:solidFill>
                    <a:srgbClr val="E5801C"/>
                  </a:solidFill>
                  <a:latin typeface="Trebuchet MS" panose="020B0603020202020204" pitchFamily="34" charset="0"/>
                  <a:cs typeface="Verdana"/>
                </a:rPr>
                <a:t>Overturn </a:t>
              </a:r>
              <a:r>
                <a:rPr lang="en-US" sz="2400" b="1" spc="-195" dirty="0">
                  <a:solidFill>
                    <a:srgbClr val="E5801C"/>
                  </a:solidFill>
                  <a:latin typeface="Trebuchet MS" panose="020B0603020202020204" pitchFamily="34" charset="0"/>
                  <a:cs typeface="Verdana"/>
                </a:rPr>
                <a:t>of </a:t>
              </a:r>
              <a:r>
                <a:rPr lang="en-US" sz="2400" b="1" spc="-180" dirty="0">
                  <a:solidFill>
                    <a:srgbClr val="E5801C"/>
                  </a:solidFill>
                  <a:latin typeface="Trebuchet MS" panose="020B0603020202020204" pitchFamily="34" charset="0"/>
                  <a:cs typeface="Verdana"/>
                </a:rPr>
                <a:t>“Separate </a:t>
              </a:r>
              <a:r>
                <a:rPr lang="en-US" sz="2400" b="1" spc="-220" dirty="0">
                  <a:solidFill>
                    <a:srgbClr val="E5801C"/>
                  </a:solidFill>
                  <a:latin typeface="Trebuchet MS" panose="020B0603020202020204" pitchFamily="34" charset="0"/>
                  <a:cs typeface="Verdana"/>
                </a:rPr>
                <a:t>but </a:t>
              </a:r>
              <a:r>
                <a:rPr lang="en-US" sz="2400" b="1" spc="-190" dirty="0">
                  <a:solidFill>
                    <a:srgbClr val="E5801C"/>
                  </a:solidFill>
                  <a:latin typeface="Trebuchet MS" panose="020B0603020202020204" pitchFamily="34" charset="0"/>
                  <a:cs typeface="Verdana"/>
                </a:rPr>
                <a:t>Equal”</a:t>
              </a:r>
              <a:r>
                <a:rPr lang="en-US" sz="2400" b="1" spc="-215" dirty="0">
                  <a:solidFill>
                    <a:srgbClr val="E5801C"/>
                  </a:solidFill>
                  <a:latin typeface="Trebuchet MS" panose="020B0603020202020204" pitchFamily="34" charset="0"/>
                  <a:cs typeface="Verdana"/>
                </a:rPr>
                <a:t> </a:t>
              </a:r>
              <a:r>
                <a:rPr lang="en-US" sz="2400" b="1" spc="-190" dirty="0">
                  <a:solidFill>
                    <a:srgbClr val="E5801C"/>
                  </a:solidFill>
                  <a:latin typeface="Trebuchet MS" panose="020B0603020202020204" pitchFamily="34" charset="0"/>
                  <a:cs typeface="Verdana"/>
                </a:rPr>
                <a:t>Doctrine</a:t>
              </a:r>
              <a:endParaRPr lang="en-US" sz="2400" dirty="0">
                <a:solidFill>
                  <a:prstClr val="black"/>
                </a:solidFill>
                <a:latin typeface="Trebuchet MS" panose="020B0603020202020204" pitchFamily="34" charset="0"/>
                <a:cs typeface="Verdana"/>
              </a:endParaRPr>
            </a:p>
            <a:p>
              <a:pPr marL="12700" marR="5080" lvl="0">
                <a:lnSpc>
                  <a:spcPts val="1800"/>
                </a:lnSpc>
                <a:spcBef>
                  <a:spcPts val="690"/>
                </a:spcBef>
              </a:pPr>
              <a:r>
                <a:rPr lang="en-US" sz="2000" spc="-40" dirty="0">
                  <a:solidFill>
                    <a:srgbClr val="3C2B32"/>
                  </a:solidFill>
                  <a:cs typeface="Verdana"/>
                </a:rPr>
                <a:t>Although the “Separate but Equal” </a:t>
              </a:r>
              <a:r>
                <a:rPr lang="en-US" sz="2000" spc="-30" dirty="0">
                  <a:solidFill>
                    <a:srgbClr val="3C2B32"/>
                  </a:solidFill>
                  <a:cs typeface="Verdana"/>
                </a:rPr>
                <a:t>Doctrine </a:t>
              </a:r>
              <a:r>
                <a:rPr lang="en-US" sz="2000" spc="-40" dirty="0">
                  <a:solidFill>
                    <a:srgbClr val="3C2B32"/>
                  </a:solidFill>
                  <a:cs typeface="Verdana"/>
                </a:rPr>
                <a:t>was </a:t>
              </a:r>
              <a:r>
                <a:rPr lang="en-US" sz="2000" spc="-5" dirty="0">
                  <a:solidFill>
                    <a:srgbClr val="3C2B32"/>
                  </a:solidFill>
                  <a:cs typeface="Verdana"/>
                </a:rPr>
                <a:t>declared </a:t>
              </a:r>
              <a:r>
                <a:rPr lang="en-US" sz="2000" spc="-35" dirty="0">
                  <a:solidFill>
                    <a:srgbClr val="3C2B32"/>
                  </a:solidFill>
                  <a:cs typeface="Verdana"/>
                </a:rPr>
                <a:t>unconstitutional </a:t>
              </a:r>
              <a:r>
                <a:rPr lang="en-US" sz="2000" spc="-45" dirty="0">
                  <a:solidFill>
                    <a:srgbClr val="3C2B32"/>
                  </a:solidFill>
                  <a:cs typeface="Verdana"/>
                </a:rPr>
                <a:t>in </a:t>
              </a:r>
              <a:r>
                <a:rPr lang="en-US" sz="2000" spc="-135" dirty="0">
                  <a:solidFill>
                    <a:srgbClr val="3C2B32"/>
                  </a:solidFill>
                  <a:cs typeface="Verdana"/>
                </a:rPr>
                <a:t>1954 </a:t>
              </a:r>
              <a:r>
                <a:rPr lang="en-US" sz="2000" spc="-70" dirty="0">
                  <a:solidFill>
                    <a:srgbClr val="3C2B32"/>
                  </a:solidFill>
                  <a:cs typeface="Verdana"/>
                </a:rPr>
                <a:t>(Brown </a:t>
              </a:r>
              <a:r>
                <a:rPr lang="en-US" sz="2000" spc="-100" dirty="0">
                  <a:solidFill>
                    <a:srgbClr val="3C2B32"/>
                  </a:solidFill>
                  <a:cs typeface="Verdana"/>
                </a:rPr>
                <a:t>vs.  </a:t>
              </a:r>
              <a:r>
                <a:rPr lang="en-US" sz="2000" spc="-25" dirty="0">
                  <a:solidFill>
                    <a:srgbClr val="3C2B32"/>
                  </a:solidFill>
                  <a:cs typeface="Verdana"/>
                </a:rPr>
                <a:t>Board </a:t>
              </a:r>
              <a:r>
                <a:rPr lang="en-US" sz="2000" spc="-20" dirty="0">
                  <a:solidFill>
                    <a:srgbClr val="3C2B32"/>
                  </a:solidFill>
                  <a:cs typeface="Verdana"/>
                </a:rPr>
                <a:t>of </a:t>
              </a:r>
              <a:r>
                <a:rPr lang="en-US" sz="2000" spc="-45" dirty="0">
                  <a:solidFill>
                    <a:srgbClr val="3C2B32"/>
                  </a:solidFill>
                  <a:cs typeface="Verdana"/>
                </a:rPr>
                <a:t>Education), </a:t>
              </a:r>
              <a:r>
                <a:rPr lang="en-US" sz="2000" spc="-30" dirty="0">
                  <a:solidFill>
                    <a:srgbClr val="3C2B32"/>
                  </a:solidFill>
                  <a:cs typeface="Verdana"/>
                </a:rPr>
                <a:t>American </a:t>
              </a:r>
              <a:r>
                <a:rPr lang="en-US" sz="2000" spc="-5" dirty="0">
                  <a:solidFill>
                    <a:srgbClr val="3C2B32"/>
                  </a:solidFill>
                  <a:cs typeface="Verdana"/>
                </a:rPr>
                <a:t>schools </a:t>
              </a:r>
              <a:r>
                <a:rPr lang="en-US" sz="2000" spc="-40" dirty="0">
                  <a:solidFill>
                    <a:srgbClr val="3C2B32"/>
                  </a:solidFill>
                  <a:cs typeface="Verdana"/>
                </a:rPr>
                <a:t>are </a:t>
              </a:r>
              <a:r>
                <a:rPr lang="en-US" sz="2000" spc="-45" dirty="0">
                  <a:solidFill>
                    <a:srgbClr val="3C2B32"/>
                  </a:solidFill>
                  <a:cs typeface="Verdana"/>
                </a:rPr>
                <a:t>more </a:t>
              </a:r>
              <a:r>
                <a:rPr lang="en-US" sz="2000" spc="-35" dirty="0">
                  <a:solidFill>
                    <a:srgbClr val="3C2B32"/>
                  </a:solidFill>
                  <a:cs typeface="Verdana"/>
                </a:rPr>
                <a:t>racially </a:t>
              </a:r>
              <a:r>
                <a:rPr lang="en-US" sz="2000" spc="-15" dirty="0">
                  <a:solidFill>
                    <a:srgbClr val="3C2B32"/>
                  </a:solidFill>
                  <a:cs typeface="Verdana"/>
                </a:rPr>
                <a:t>segregated </a:t>
              </a:r>
              <a:r>
                <a:rPr lang="en-US" sz="2000" spc="-35" dirty="0">
                  <a:solidFill>
                    <a:srgbClr val="3C2B32"/>
                  </a:solidFill>
                  <a:cs typeface="Verdana"/>
                </a:rPr>
                <a:t>today </a:t>
              </a:r>
              <a:r>
                <a:rPr lang="en-US" sz="2000" spc="-50" dirty="0">
                  <a:solidFill>
                    <a:srgbClr val="3C2B32"/>
                  </a:solidFill>
                  <a:cs typeface="Verdana"/>
                </a:rPr>
                <a:t>than at </a:t>
              </a:r>
              <a:r>
                <a:rPr lang="en-US" sz="2000" spc="-55" dirty="0">
                  <a:solidFill>
                    <a:srgbClr val="3C2B32"/>
                  </a:solidFill>
                  <a:cs typeface="Verdana"/>
                </a:rPr>
                <a:t>any </a:t>
              </a:r>
              <a:r>
                <a:rPr lang="en-US" sz="2000" spc="-40" dirty="0">
                  <a:solidFill>
                    <a:srgbClr val="3C2B32"/>
                  </a:solidFill>
                  <a:cs typeface="Verdana"/>
                </a:rPr>
                <a:t>other  </a:t>
              </a:r>
              <a:r>
                <a:rPr lang="en-US" sz="2000" spc="-50" dirty="0">
                  <a:solidFill>
                    <a:srgbClr val="3C2B32"/>
                  </a:solidFill>
                  <a:cs typeface="Verdana"/>
                </a:rPr>
                <a:t>time </a:t>
              </a:r>
              <a:r>
                <a:rPr lang="en-US" sz="2000" spc="-45" dirty="0">
                  <a:solidFill>
                    <a:srgbClr val="3C2B32"/>
                  </a:solidFill>
                  <a:cs typeface="Verdana"/>
                </a:rPr>
                <a:t>in </a:t>
              </a:r>
              <a:r>
                <a:rPr lang="en-US" sz="2000" spc="-40" dirty="0">
                  <a:solidFill>
                    <a:srgbClr val="3C2B32"/>
                  </a:solidFill>
                  <a:cs typeface="Verdana"/>
                </a:rPr>
                <a:t>the </a:t>
              </a:r>
              <a:r>
                <a:rPr lang="en-US" sz="2000" spc="-20" dirty="0">
                  <a:solidFill>
                    <a:srgbClr val="3C2B32"/>
                  </a:solidFill>
                  <a:cs typeface="Verdana"/>
                </a:rPr>
                <a:t>past </a:t>
              </a:r>
              <a:r>
                <a:rPr lang="en-US" sz="2000" spc="-50" dirty="0">
                  <a:solidFill>
                    <a:srgbClr val="3C2B32"/>
                  </a:solidFill>
                  <a:cs typeface="Verdana"/>
                </a:rPr>
                <a:t>four </a:t>
              </a:r>
              <a:r>
                <a:rPr lang="en-US" sz="2000" spc="-10" dirty="0">
                  <a:solidFill>
                    <a:srgbClr val="3C2B32"/>
                  </a:solidFill>
                  <a:cs typeface="Verdana"/>
                </a:rPr>
                <a:t>decades. </a:t>
              </a:r>
              <a:r>
                <a:rPr lang="en-US" sz="2000" spc="-5" dirty="0">
                  <a:solidFill>
                    <a:srgbClr val="3C2B32"/>
                  </a:solidFill>
                  <a:cs typeface="Verdana"/>
                </a:rPr>
                <a:t>Academic </a:t>
              </a:r>
              <a:r>
                <a:rPr lang="en-US" sz="2000" spc="10" dirty="0">
                  <a:solidFill>
                    <a:srgbClr val="3C2B32"/>
                  </a:solidFill>
                  <a:cs typeface="Verdana"/>
                </a:rPr>
                <a:t>success </a:t>
              </a:r>
              <a:r>
                <a:rPr lang="en-US" sz="2000" spc="-20" dirty="0">
                  <a:solidFill>
                    <a:srgbClr val="3C2B32"/>
                  </a:solidFill>
                  <a:cs typeface="Verdana"/>
                </a:rPr>
                <a:t>is </a:t>
              </a:r>
              <a:r>
                <a:rPr lang="en-US" sz="2000" spc="-10" dirty="0">
                  <a:solidFill>
                    <a:srgbClr val="3C2B32"/>
                  </a:solidFill>
                  <a:cs typeface="Verdana"/>
                </a:rPr>
                <a:t>less </a:t>
              </a:r>
              <a:r>
                <a:rPr lang="en-US" sz="2000" spc="-45" dirty="0">
                  <a:solidFill>
                    <a:srgbClr val="3C2B32"/>
                  </a:solidFill>
                  <a:cs typeface="Verdana"/>
                </a:rPr>
                <a:t>likely in </a:t>
              </a:r>
              <a:r>
                <a:rPr lang="en-US" sz="2000" spc="-35" dirty="0">
                  <a:solidFill>
                    <a:srgbClr val="3C2B32"/>
                  </a:solidFill>
                  <a:cs typeface="Verdana"/>
                </a:rPr>
                <a:t>predominately low-income  </a:t>
              </a:r>
              <a:r>
                <a:rPr lang="en-US" sz="2000" dirty="0">
                  <a:solidFill>
                    <a:srgbClr val="3C2B32"/>
                  </a:solidFill>
                  <a:cs typeface="Verdana"/>
                </a:rPr>
                <a:t>Black </a:t>
              </a:r>
              <a:r>
                <a:rPr lang="en-US" sz="2000" spc="-30" dirty="0">
                  <a:solidFill>
                    <a:srgbClr val="3C2B32"/>
                  </a:solidFill>
                  <a:cs typeface="Verdana"/>
                </a:rPr>
                <a:t>neighborhoods. </a:t>
              </a:r>
              <a:r>
                <a:rPr lang="en-US" sz="2000" spc="-15" dirty="0">
                  <a:solidFill>
                    <a:srgbClr val="3C2B32"/>
                  </a:solidFill>
                  <a:cs typeface="Verdana"/>
                </a:rPr>
                <a:t>Black </a:t>
              </a:r>
              <a:r>
                <a:rPr lang="en-US" sz="2000" spc="-30" dirty="0">
                  <a:solidFill>
                    <a:srgbClr val="3C2B32"/>
                  </a:solidFill>
                  <a:cs typeface="Verdana"/>
                </a:rPr>
                <a:t>students </a:t>
              </a:r>
              <a:r>
                <a:rPr lang="en-US" sz="2000" spc="-40" dirty="0">
                  <a:solidFill>
                    <a:srgbClr val="3C2B32"/>
                  </a:solidFill>
                  <a:cs typeface="Verdana"/>
                </a:rPr>
                <a:t>are </a:t>
              </a:r>
              <a:r>
                <a:rPr lang="en-US" sz="2000" spc="-55" dirty="0">
                  <a:solidFill>
                    <a:srgbClr val="3C2B32"/>
                  </a:solidFill>
                  <a:cs typeface="Verdana"/>
                </a:rPr>
                <a:t>five </a:t>
              </a:r>
              <a:r>
                <a:rPr lang="en-US" sz="2000" spc="-40" dirty="0">
                  <a:solidFill>
                    <a:srgbClr val="3C2B32"/>
                  </a:solidFill>
                  <a:cs typeface="Verdana"/>
                </a:rPr>
                <a:t>times </a:t>
              </a:r>
              <a:r>
                <a:rPr lang="en-US" sz="2000" spc="-10" dirty="0">
                  <a:solidFill>
                    <a:srgbClr val="3C2B32"/>
                  </a:solidFill>
                  <a:cs typeface="Verdana"/>
                </a:rPr>
                <a:t>as </a:t>
              </a:r>
              <a:r>
                <a:rPr lang="en-US" sz="2000" spc="-45" dirty="0">
                  <a:solidFill>
                    <a:srgbClr val="3C2B32"/>
                  </a:solidFill>
                  <a:cs typeface="Verdana"/>
                </a:rPr>
                <a:t>likely </a:t>
              </a:r>
              <a:r>
                <a:rPr lang="en-US" sz="2000" spc="-40" dirty="0">
                  <a:solidFill>
                    <a:srgbClr val="3C2B32"/>
                  </a:solidFill>
                  <a:cs typeface="Verdana"/>
                </a:rPr>
                <a:t>to </a:t>
              </a:r>
              <a:r>
                <a:rPr lang="en-US" sz="2000" spc="-50" dirty="0">
                  <a:solidFill>
                    <a:srgbClr val="3C2B32"/>
                  </a:solidFill>
                  <a:cs typeface="Verdana"/>
                </a:rPr>
                <a:t>live </a:t>
              </a:r>
              <a:r>
                <a:rPr lang="en-US" sz="2000" spc="-45" dirty="0">
                  <a:solidFill>
                    <a:srgbClr val="3C2B32"/>
                  </a:solidFill>
                  <a:cs typeface="Verdana"/>
                </a:rPr>
                <a:t>in </a:t>
              </a:r>
              <a:r>
                <a:rPr lang="en-US" sz="2000" spc="-35" dirty="0">
                  <a:solidFill>
                    <a:srgbClr val="3C2B32"/>
                  </a:solidFill>
                  <a:cs typeface="Verdana"/>
                </a:rPr>
                <a:t>an area </a:t>
              </a:r>
              <a:r>
                <a:rPr lang="en-US" sz="2000" spc="-20" dirty="0">
                  <a:solidFill>
                    <a:srgbClr val="3C2B32"/>
                  </a:solidFill>
                  <a:cs typeface="Verdana"/>
                </a:rPr>
                <a:t>of</a:t>
              </a:r>
              <a:r>
                <a:rPr lang="en-US" sz="2000" spc="-225" dirty="0">
                  <a:solidFill>
                    <a:srgbClr val="3C2B32"/>
                  </a:solidFill>
                  <a:cs typeface="Verdana"/>
                </a:rPr>
                <a:t> </a:t>
              </a:r>
              <a:r>
                <a:rPr lang="en-US" sz="2000" spc="-20" dirty="0">
                  <a:solidFill>
                    <a:srgbClr val="3C2B32"/>
                  </a:solidFill>
                  <a:cs typeface="Verdana"/>
                </a:rPr>
                <a:t>concentrated  </a:t>
              </a:r>
              <a:r>
                <a:rPr lang="en-US" sz="2000" spc="-70" dirty="0">
                  <a:solidFill>
                    <a:srgbClr val="3C2B32"/>
                  </a:solidFill>
                  <a:cs typeface="Verdana"/>
                </a:rPr>
                <a:t>poverty, </a:t>
              </a:r>
              <a:r>
                <a:rPr lang="en-US" sz="2000" spc="-65" dirty="0">
                  <a:solidFill>
                    <a:srgbClr val="3C2B32"/>
                  </a:solidFill>
                  <a:cs typeface="Verdana"/>
                </a:rPr>
                <a:t>with </a:t>
              </a:r>
              <a:r>
                <a:rPr lang="en-US" sz="2000" spc="-35" dirty="0">
                  <a:solidFill>
                    <a:srgbClr val="3C2B32"/>
                  </a:solidFill>
                  <a:cs typeface="Verdana"/>
                </a:rPr>
                <a:t>underfunded, </a:t>
              </a:r>
              <a:r>
                <a:rPr lang="en-US" sz="2000" spc="-40" dirty="0">
                  <a:solidFill>
                    <a:srgbClr val="3C2B32"/>
                  </a:solidFill>
                  <a:cs typeface="Verdana"/>
                </a:rPr>
                <a:t>understaffed, </a:t>
              </a:r>
              <a:r>
                <a:rPr lang="en-US" sz="2000" spc="-15" dirty="0">
                  <a:solidFill>
                    <a:srgbClr val="3C2B32"/>
                  </a:solidFill>
                  <a:cs typeface="Verdana"/>
                </a:rPr>
                <a:t>and </a:t>
              </a:r>
              <a:r>
                <a:rPr lang="en-US" sz="2000" spc="-30" dirty="0">
                  <a:solidFill>
                    <a:srgbClr val="3C2B32"/>
                  </a:solidFill>
                  <a:cs typeface="Verdana"/>
                </a:rPr>
                <a:t>overcrowded </a:t>
              </a:r>
              <a:r>
                <a:rPr lang="en-US" sz="2000" spc="-25" dirty="0">
                  <a:solidFill>
                    <a:srgbClr val="3C2B32"/>
                  </a:solidFill>
                  <a:cs typeface="Verdana"/>
                </a:rPr>
                <a:t>schools. </a:t>
              </a:r>
              <a:r>
                <a:rPr lang="en-US" sz="2000" spc="-40" dirty="0">
                  <a:solidFill>
                    <a:srgbClr val="3C2B32"/>
                  </a:solidFill>
                  <a:cs typeface="Verdana"/>
                </a:rPr>
                <a:t>This </a:t>
              </a:r>
              <a:r>
                <a:rPr lang="en-US" sz="2000" spc="-25" dirty="0">
                  <a:solidFill>
                    <a:srgbClr val="3C2B32"/>
                  </a:solidFill>
                  <a:cs typeface="Verdana"/>
                </a:rPr>
                <a:t>leaves </a:t>
              </a:r>
              <a:r>
                <a:rPr lang="en-US" sz="2000" dirty="0">
                  <a:solidFill>
                    <a:srgbClr val="3C2B32"/>
                  </a:solidFill>
                  <a:cs typeface="Verdana"/>
                </a:rPr>
                <a:t>Black  </a:t>
              </a:r>
              <a:r>
                <a:rPr lang="en-US" sz="2000" spc="-30" dirty="0">
                  <a:solidFill>
                    <a:srgbClr val="3C2B32"/>
                  </a:solidFill>
                  <a:cs typeface="Verdana"/>
                </a:rPr>
                <a:t>students </a:t>
              </a:r>
              <a:r>
                <a:rPr lang="en-US" sz="2000" spc="-65" dirty="0">
                  <a:solidFill>
                    <a:srgbClr val="3C2B32"/>
                  </a:solidFill>
                  <a:cs typeface="Verdana"/>
                </a:rPr>
                <a:t>with </a:t>
              </a:r>
              <a:r>
                <a:rPr lang="en-US" sz="2000" spc="-40" dirty="0">
                  <a:solidFill>
                    <a:srgbClr val="3C2B32"/>
                  </a:solidFill>
                  <a:cs typeface="Verdana"/>
                </a:rPr>
                <a:t>limited </a:t>
              </a:r>
              <a:r>
                <a:rPr lang="en-US" sz="2000" spc="-35" dirty="0">
                  <a:solidFill>
                    <a:srgbClr val="3C2B32"/>
                  </a:solidFill>
                  <a:cs typeface="Verdana"/>
                </a:rPr>
                <a:t>education, </a:t>
              </a:r>
              <a:r>
                <a:rPr lang="en-US" sz="2000" spc="-15" dirty="0">
                  <a:solidFill>
                    <a:srgbClr val="3C2B32"/>
                  </a:solidFill>
                  <a:cs typeface="Verdana"/>
                </a:rPr>
                <a:t>and </a:t>
              </a:r>
              <a:r>
                <a:rPr lang="en-US" sz="2000" spc="-60" dirty="0">
                  <a:solidFill>
                    <a:srgbClr val="3C2B32"/>
                  </a:solidFill>
                  <a:cs typeface="Verdana"/>
                </a:rPr>
                <a:t>many </a:t>
              </a:r>
              <a:r>
                <a:rPr lang="en-US" sz="2000" spc="-30" dirty="0">
                  <a:solidFill>
                    <a:srgbClr val="3C2B32"/>
                  </a:solidFill>
                  <a:cs typeface="Verdana"/>
                </a:rPr>
                <a:t>often settle </a:t>
              </a:r>
              <a:r>
                <a:rPr lang="en-US" sz="2000" spc="-45" dirty="0">
                  <a:solidFill>
                    <a:srgbClr val="3C2B32"/>
                  </a:solidFill>
                  <a:cs typeface="Verdana"/>
                </a:rPr>
                <a:t>for </a:t>
              </a:r>
              <a:r>
                <a:rPr lang="en-US" sz="2000" spc="-55" dirty="0">
                  <a:solidFill>
                    <a:srgbClr val="3C2B32"/>
                  </a:solidFill>
                  <a:cs typeface="Verdana"/>
                </a:rPr>
                <a:t>minimum-wage </a:t>
              </a:r>
              <a:r>
                <a:rPr lang="en-US" sz="2000" spc="-30" dirty="0">
                  <a:solidFill>
                    <a:srgbClr val="3C2B32"/>
                  </a:solidFill>
                  <a:cs typeface="Verdana"/>
                </a:rPr>
                <a:t>jobs </a:t>
              </a:r>
              <a:r>
                <a:rPr lang="en-US" sz="2000" spc="-55" dirty="0">
                  <a:solidFill>
                    <a:srgbClr val="3C2B32"/>
                  </a:solidFill>
                  <a:cs typeface="Verdana"/>
                </a:rPr>
                <a:t>that </a:t>
              </a:r>
              <a:r>
                <a:rPr lang="en-US" sz="2000" spc="-45" dirty="0">
                  <a:solidFill>
                    <a:srgbClr val="3C2B32"/>
                  </a:solidFill>
                  <a:cs typeface="Verdana"/>
                </a:rPr>
                <a:t>offer little  </a:t>
              </a:r>
              <a:r>
                <a:rPr lang="en-US" sz="2000" spc="-5" dirty="0">
                  <a:solidFill>
                    <a:srgbClr val="3C2B32"/>
                  </a:solidFill>
                  <a:cs typeface="Verdana"/>
                </a:rPr>
                <a:t>hope </a:t>
              </a:r>
              <a:r>
                <a:rPr lang="en-US" sz="2000" spc="-20" dirty="0">
                  <a:solidFill>
                    <a:srgbClr val="3C2B32"/>
                  </a:solidFill>
                  <a:cs typeface="Verdana"/>
                </a:rPr>
                <a:t>of </a:t>
              </a:r>
              <a:r>
                <a:rPr lang="en-US" sz="2000" spc="-30" dirty="0">
                  <a:solidFill>
                    <a:srgbClr val="3C2B32"/>
                  </a:solidFill>
                  <a:cs typeface="Verdana"/>
                </a:rPr>
                <a:t>advancement </a:t>
              </a:r>
              <a:r>
                <a:rPr lang="en-US" sz="2000" spc="-40" dirty="0">
                  <a:solidFill>
                    <a:srgbClr val="3C2B32"/>
                  </a:solidFill>
                  <a:cs typeface="Verdana"/>
                </a:rPr>
                <a:t>or </a:t>
              </a:r>
              <a:r>
                <a:rPr lang="en-US" sz="2000" spc="-30" dirty="0">
                  <a:solidFill>
                    <a:srgbClr val="3C2B32"/>
                  </a:solidFill>
                  <a:cs typeface="Verdana"/>
                </a:rPr>
                <a:t>better</a:t>
              </a:r>
              <a:r>
                <a:rPr lang="en-US" sz="2000" spc="-185" dirty="0">
                  <a:solidFill>
                    <a:srgbClr val="3C2B32"/>
                  </a:solidFill>
                  <a:cs typeface="Verdana"/>
                </a:rPr>
                <a:t> </a:t>
              </a:r>
              <a:r>
                <a:rPr lang="en-US" sz="2000" spc="-85" dirty="0">
                  <a:solidFill>
                    <a:srgbClr val="3C2B32"/>
                  </a:solidFill>
                  <a:cs typeface="Verdana"/>
                </a:rPr>
                <a:t>pay.</a:t>
              </a:r>
              <a:endParaRPr lang="en-US" sz="2000" dirty="0">
                <a:solidFill>
                  <a:prstClr val="black"/>
                </a:solidFill>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71770" y="2459638"/>
              <a:ext cx="1017270" cy="174397"/>
            </a:xfrm>
            <a:prstGeom prst="rect">
              <a:avLst/>
            </a:prstGeom>
            <a:solidFill>
              <a:srgbClr val="E5801C"/>
            </a:solidFill>
          </p:spPr>
          <p:txBody>
            <a:bodyPr vert="horz" wrap="square" lIns="0" tIns="0" rIns="0" bIns="0" rtlCol="0">
              <a:spAutoFit/>
            </a:bodyPr>
            <a:lstStyle/>
            <a:p>
              <a:pPr marL="171450">
                <a:lnSpc>
                  <a:spcPts val="1614"/>
                </a:lnSpc>
              </a:pPr>
              <a:r>
                <a:rPr sz="1400" b="1" spc="-200" dirty="0">
                  <a:solidFill>
                    <a:srgbClr val="FFFFFF"/>
                  </a:solidFill>
                  <a:latin typeface="Verdana"/>
                  <a:cs typeface="Verdana"/>
                </a:rPr>
                <a:t>ACTION</a:t>
              </a:r>
              <a:endParaRPr sz="14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654059" y="2713741"/>
              <a:ext cx="6195060" cy="1851162"/>
            </a:xfrm>
            <a:prstGeom prst="rect">
              <a:avLst/>
            </a:prstGeom>
          </p:spPr>
          <p:txBody>
            <a:bodyPr vert="horz" wrap="square" lIns="0" tIns="54610" rIns="0" bIns="0" rtlCol="0">
              <a:spAutoFit/>
            </a:bodyPr>
            <a:lstStyle/>
            <a:p>
              <a:pPr marL="12700">
                <a:lnSpc>
                  <a:spcPts val="1400"/>
                </a:lnSpc>
                <a:spcBef>
                  <a:spcPts val="12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5080" indent="-200025">
                <a:lnSpc>
                  <a:spcPts val="1800"/>
                </a:lnSpc>
                <a:spcBef>
                  <a:spcPts val="60"/>
                </a:spcBef>
                <a:buSzPct val="95652"/>
                <a:buFont typeface="Verdana"/>
                <a:buChar char="•"/>
                <a:tabLst>
                  <a:tab pos="212090" algn="l"/>
                  <a:tab pos="212725" algn="l"/>
                </a:tabLst>
              </a:pPr>
              <a:r>
                <a:rPr lang="en-US" sz="2000" i="1" spc="-20" dirty="0">
                  <a:solidFill>
                    <a:srgbClr val="3C2B32"/>
                  </a:solidFill>
                  <a:cs typeface="Verdana"/>
                </a:rPr>
                <a:t>Add</a:t>
              </a:r>
              <a:r>
                <a:rPr lang="en-US" sz="2000" i="1" spc="-50" dirty="0">
                  <a:solidFill>
                    <a:srgbClr val="3C2B32"/>
                  </a:solidFill>
                  <a:cs typeface="Verdana"/>
                </a:rPr>
                <a:t> </a:t>
              </a:r>
              <a:r>
                <a:rPr lang="en-US" sz="2000" i="1" spc="-85" dirty="0">
                  <a:solidFill>
                    <a:srgbClr val="3C2B32"/>
                  </a:solidFill>
                  <a:cs typeface="Verdana"/>
                </a:rPr>
                <a:t>two </a:t>
              </a:r>
              <a:r>
                <a:rPr lang="en-US" sz="2000" i="1" spc="-75" dirty="0">
                  <a:solidFill>
                    <a:srgbClr val="3C2B32"/>
                  </a:solidFill>
                  <a:cs typeface="Verdana"/>
                </a:rPr>
                <a:t>money </a:t>
              </a:r>
              <a:r>
                <a:rPr lang="en-US" sz="2000" i="1" spc="-30" dirty="0">
                  <a:solidFill>
                    <a:srgbClr val="3C2B32"/>
                  </a:solidFill>
                  <a:cs typeface="Verdana"/>
                </a:rPr>
                <a:t>cards </a:t>
              </a:r>
              <a:r>
                <a:rPr lang="en-US" sz="2000" i="1" spc="-70" dirty="0">
                  <a:solidFill>
                    <a:srgbClr val="3C2B32"/>
                  </a:solidFill>
                  <a:cs typeface="Verdana"/>
                </a:rPr>
                <a:t>for having </a:t>
              </a:r>
              <a:r>
                <a:rPr lang="en-US" sz="2000" i="1" spc="-50" dirty="0">
                  <a:solidFill>
                    <a:srgbClr val="3C2B32"/>
                  </a:solidFill>
                  <a:cs typeface="Verdana"/>
                </a:rPr>
                <a:t>up </a:t>
              </a:r>
              <a:r>
                <a:rPr lang="en-US" sz="2000" i="1" spc="-65" dirty="0">
                  <a:solidFill>
                    <a:srgbClr val="3C2B32"/>
                  </a:solidFill>
                  <a:cs typeface="Verdana"/>
                </a:rPr>
                <a:t>to </a:t>
              </a:r>
              <a:r>
                <a:rPr lang="en-US" sz="2000" i="1" spc="-140" dirty="0">
                  <a:solidFill>
                    <a:srgbClr val="3C2B32"/>
                  </a:solidFill>
                  <a:cs typeface="Verdana"/>
                </a:rPr>
                <a:t>$733 </a:t>
              </a:r>
              <a:r>
                <a:rPr lang="en-US" sz="2000" i="1" spc="-60" dirty="0">
                  <a:solidFill>
                    <a:srgbClr val="3C2B32"/>
                  </a:solidFill>
                  <a:cs typeface="Verdana"/>
                </a:rPr>
                <a:t>higher </a:t>
              </a:r>
              <a:r>
                <a:rPr lang="en-US" sz="2000" i="1" spc="-65" dirty="0">
                  <a:solidFill>
                    <a:srgbClr val="3C2B32"/>
                  </a:solidFill>
                  <a:cs typeface="Verdana"/>
                </a:rPr>
                <a:t>annual per-student </a:t>
              </a:r>
              <a:r>
                <a:rPr lang="en-US" sz="2000" i="1" spc="-40" dirty="0">
                  <a:solidFill>
                    <a:srgbClr val="3C2B32"/>
                  </a:solidFill>
                  <a:cs typeface="Verdana"/>
                </a:rPr>
                <a:t>spending </a:t>
              </a:r>
              <a:r>
                <a:rPr lang="en-US" sz="2000" i="1" spc="-55" dirty="0">
                  <a:solidFill>
                    <a:srgbClr val="3C2B32"/>
                  </a:solidFill>
                  <a:cs typeface="Verdana"/>
                </a:rPr>
                <a:t>on  </a:t>
              </a:r>
              <a:r>
                <a:rPr lang="en-US" sz="2000" i="1" spc="-45" dirty="0">
                  <a:solidFill>
                    <a:srgbClr val="3C2B32"/>
                  </a:solidFill>
                  <a:cs typeface="Verdana"/>
                </a:rPr>
                <a:t>education </a:t>
              </a:r>
              <a:r>
                <a:rPr lang="en-US" sz="2000" i="1" spc="-75" dirty="0">
                  <a:solidFill>
                    <a:srgbClr val="3C2B32"/>
                  </a:solidFill>
                  <a:cs typeface="Verdana"/>
                </a:rPr>
                <a:t>than </a:t>
              </a:r>
              <a:r>
                <a:rPr lang="en-US" sz="2000" i="1" spc="-25" dirty="0">
                  <a:solidFill>
                    <a:srgbClr val="3C2B32"/>
                  </a:solidFill>
                  <a:cs typeface="Verdana"/>
                </a:rPr>
                <a:t>Black </a:t>
              </a:r>
              <a:r>
                <a:rPr lang="en-US" sz="2000" i="1" spc="-75" dirty="0">
                  <a:solidFill>
                    <a:srgbClr val="3C2B32"/>
                  </a:solidFill>
                  <a:cs typeface="Verdana"/>
                </a:rPr>
                <a:t>students. </a:t>
              </a:r>
              <a:r>
                <a:rPr lang="en-US" sz="2000" i="1" spc="-65" dirty="0">
                  <a:solidFill>
                    <a:srgbClr val="3C2B32"/>
                  </a:solidFill>
                  <a:cs typeface="Verdana"/>
                </a:rPr>
                <a:t>This </a:t>
              </a:r>
              <a:r>
                <a:rPr lang="en-US" sz="2000" i="1" spc="-55" dirty="0">
                  <a:solidFill>
                    <a:srgbClr val="3C2B32"/>
                  </a:solidFill>
                  <a:cs typeface="Verdana"/>
                </a:rPr>
                <a:t>contributes </a:t>
              </a:r>
              <a:r>
                <a:rPr lang="en-US" sz="2000" i="1" spc="-65" dirty="0">
                  <a:solidFill>
                    <a:srgbClr val="3C2B32"/>
                  </a:solidFill>
                  <a:cs typeface="Verdana"/>
                </a:rPr>
                <a:t>to </a:t>
              </a:r>
              <a:r>
                <a:rPr lang="en-US" sz="2000" i="1" spc="-50" dirty="0">
                  <a:solidFill>
                    <a:srgbClr val="3C2B32"/>
                  </a:solidFill>
                  <a:cs typeface="Verdana"/>
                </a:rPr>
                <a:t>a </a:t>
              </a:r>
              <a:r>
                <a:rPr lang="en-US" sz="2000" i="1" spc="-60" dirty="0">
                  <a:solidFill>
                    <a:srgbClr val="3C2B32"/>
                  </a:solidFill>
                  <a:cs typeface="Verdana"/>
                </a:rPr>
                <a:t>greater </a:t>
              </a:r>
              <a:r>
                <a:rPr lang="en-US" sz="2000" i="1" spc="-50" dirty="0">
                  <a:solidFill>
                    <a:srgbClr val="3C2B32"/>
                  </a:solidFill>
                  <a:cs typeface="Verdana"/>
                </a:rPr>
                <a:t>likelihood </a:t>
              </a:r>
              <a:r>
                <a:rPr lang="en-US" sz="2000" i="1" spc="-45" dirty="0">
                  <a:solidFill>
                    <a:srgbClr val="3C2B32"/>
                  </a:solidFill>
                  <a:cs typeface="Verdana"/>
                </a:rPr>
                <a:t>of </a:t>
              </a:r>
              <a:r>
                <a:rPr lang="en-US" sz="2000" i="1" spc="-55" dirty="0">
                  <a:solidFill>
                    <a:srgbClr val="3C2B32"/>
                  </a:solidFill>
                  <a:cs typeface="Verdana"/>
                </a:rPr>
                <a:t>attending</a:t>
              </a:r>
              <a:r>
                <a:rPr lang="en-US" sz="2000" i="1" spc="-160" dirty="0">
                  <a:solidFill>
                    <a:srgbClr val="3C2B32"/>
                  </a:solidFill>
                  <a:cs typeface="Verdana"/>
                </a:rPr>
                <a:t> </a:t>
              </a:r>
              <a:r>
                <a:rPr lang="en-US" sz="2000" i="1" spc="-25" dirty="0">
                  <a:solidFill>
                    <a:srgbClr val="3C2B32"/>
                  </a:solidFill>
                  <a:cs typeface="Verdana"/>
                </a:rPr>
                <a:t>college  </a:t>
              </a:r>
              <a:r>
                <a:rPr lang="en-US" sz="2000" i="1" spc="-45" dirty="0">
                  <a:solidFill>
                    <a:srgbClr val="3C2B32"/>
                  </a:solidFill>
                  <a:cs typeface="Verdana"/>
                </a:rPr>
                <a:t>and </a:t>
              </a:r>
              <a:r>
                <a:rPr lang="en-US" sz="2000" i="1" spc="-65" dirty="0">
                  <a:solidFill>
                    <a:srgbClr val="3C2B32"/>
                  </a:solidFill>
                  <a:cs typeface="Verdana"/>
                </a:rPr>
                <a:t>later </a:t>
              </a:r>
              <a:r>
                <a:rPr lang="en-US" sz="2000" i="1" spc="-55" dirty="0">
                  <a:solidFill>
                    <a:srgbClr val="3C2B32"/>
                  </a:solidFill>
                  <a:cs typeface="Verdana"/>
                </a:rPr>
                <a:t>getting </a:t>
              </a:r>
              <a:r>
                <a:rPr lang="en-US" sz="2000" i="1" spc="-50" dirty="0">
                  <a:solidFill>
                    <a:srgbClr val="3C2B32"/>
                  </a:solidFill>
                  <a:cs typeface="Verdana"/>
                </a:rPr>
                <a:t>a </a:t>
              </a:r>
              <a:r>
                <a:rPr lang="en-US" sz="2000" i="1" spc="-65" dirty="0">
                  <a:solidFill>
                    <a:srgbClr val="3C2B32"/>
                  </a:solidFill>
                  <a:cs typeface="Verdana"/>
                </a:rPr>
                <a:t>higher-paying</a:t>
              </a:r>
              <a:r>
                <a:rPr lang="en-US" sz="2000" i="1" spc="-135" dirty="0">
                  <a:solidFill>
                    <a:srgbClr val="3C2B32"/>
                  </a:solidFill>
                  <a:cs typeface="Verdana"/>
                </a:rPr>
                <a:t> </a:t>
              </a:r>
              <a:r>
                <a:rPr lang="en-US" sz="2000" i="1" spc="-100" dirty="0">
                  <a:solidFill>
                    <a:srgbClr val="3C2B32"/>
                  </a:solidFill>
                  <a:cs typeface="Verdana"/>
                </a:rPr>
                <a:t>job.</a:t>
              </a:r>
              <a:endParaRPr lang="en-US" sz="2000" dirty="0">
                <a:cs typeface="Verdana"/>
              </a:endParaRPr>
            </a:p>
            <a:p>
              <a:pPr marL="12700">
                <a:lnSpc>
                  <a:spcPts val="1400"/>
                </a:lnSpc>
                <a:spcBef>
                  <a:spcPts val="840"/>
                </a:spcBef>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174625" indent="-199390">
                <a:lnSpc>
                  <a:spcPts val="1800"/>
                </a:lnSpc>
                <a:spcBef>
                  <a:spcPts val="60"/>
                </a:spcBef>
                <a:buSzPct val="95652"/>
                <a:buFont typeface="Verdana"/>
                <a:buChar char="•"/>
                <a:tabLst>
                  <a:tab pos="212090" algn="l"/>
                  <a:tab pos="212725" algn="l"/>
                </a:tabLst>
              </a:pPr>
              <a:r>
                <a:rPr lang="en-US" sz="2000" i="1" spc="-50" dirty="0">
                  <a:solidFill>
                    <a:srgbClr val="3C2B32"/>
                  </a:solidFill>
                  <a:cs typeface="Verdana"/>
                </a:rPr>
                <a:t>Add </a:t>
              </a:r>
              <a:r>
                <a:rPr lang="en-US" sz="2000" i="1" spc="-70" dirty="0">
                  <a:solidFill>
                    <a:srgbClr val="3C2B32"/>
                  </a:solidFill>
                  <a:cs typeface="Verdana"/>
                </a:rPr>
                <a:t>only </a:t>
              </a:r>
              <a:r>
                <a:rPr lang="en-US" sz="2000" i="1" spc="-45" dirty="0">
                  <a:solidFill>
                    <a:srgbClr val="3C2B32"/>
                  </a:solidFill>
                  <a:cs typeface="Verdana"/>
                </a:rPr>
                <a:t>one </a:t>
              </a:r>
              <a:r>
                <a:rPr lang="en-US" sz="2000" i="1" spc="-75" dirty="0">
                  <a:solidFill>
                    <a:srgbClr val="3C2B32"/>
                  </a:solidFill>
                  <a:cs typeface="Verdana"/>
                </a:rPr>
                <a:t>money </a:t>
              </a:r>
              <a:r>
                <a:rPr lang="en-US" sz="2000" i="1" spc="-30" dirty="0">
                  <a:solidFill>
                    <a:srgbClr val="3C2B32"/>
                  </a:solidFill>
                  <a:cs typeface="Verdana"/>
                </a:rPr>
                <a:t>card </a:t>
              </a:r>
              <a:r>
                <a:rPr lang="en-US" sz="2000" i="1" spc="-65" dirty="0">
                  <a:solidFill>
                    <a:srgbClr val="3C2B32"/>
                  </a:solidFill>
                  <a:cs typeface="Verdana"/>
                </a:rPr>
                <a:t>to </a:t>
              </a:r>
              <a:r>
                <a:rPr lang="en-US" sz="2000" i="1" spc="-60" dirty="0">
                  <a:solidFill>
                    <a:srgbClr val="3C2B32"/>
                  </a:solidFill>
                  <a:cs typeface="Verdana"/>
                </a:rPr>
                <a:t>represent </a:t>
              </a:r>
              <a:r>
                <a:rPr lang="en-US" sz="2000" i="1" spc="-70" dirty="0">
                  <a:solidFill>
                    <a:srgbClr val="3C2B32"/>
                  </a:solidFill>
                  <a:cs typeface="Verdana"/>
                </a:rPr>
                <a:t>the </a:t>
              </a:r>
              <a:r>
                <a:rPr lang="en-US" sz="2000" i="1" spc="-155" dirty="0">
                  <a:solidFill>
                    <a:srgbClr val="3C2B32"/>
                  </a:solidFill>
                  <a:cs typeface="Verdana"/>
                </a:rPr>
                <a:t>75 </a:t>
              </a:r>
              <a:r>
                <a:rPr lang="en-US" sz="2000" i="1" spc="-50" dirty="0">
                  <a:solidFill>
                    <a:srgbClr val="3C2B32"/>
                  </a:solidFill>
                  <a:cs typeface="Verdana"/>
                </a:rPr>
                <a:t>percent </a:t>
              </a:r>
              <a:r>
                <a:rPr lang="en-US" sz="2000" i="1" spc="-60" dirty="0">
                  <a:solidFill>
                    <a:srgbClr val="3C2B32"/>
                  </a:solidFill>
                  <a:cs typeface="Verdana"/>
                </a:rPr>
                <a:t>high </a:t>
              </a:r>
              <a:r>
                <a:rPr lang="en-US" sz="2000" i="1" spc="-30" dirty="0">
                  <a:solidFill>
                    <a:srgbClr val="3C2B32"/>
                  </a:solidFill>
                  <a:cs typeface="Verdana"/>
                </a:rPr>
                <a:t>school </a:t>
              </a:r>
              <a:r>
                <a:rPr lang="en-US" sz="2000" i="1" spc="-60" dirty="0">
                  <a:solidFill>
                    <a:srgbClr val="3C2B32"/>
                  </a:solidFill>
                  <a:cs typeface="Verdana"/>
                </a:rPr>
                <a:t>graduation </a:t>
              </a:r>
              <a:r>
                <a:rPr lang="en-US" sz="2000" i="1" spc="-75" dirty="0">
                  <a:solidFill>
                    <a:srgbClr val="3C2B32"/>
                  </a:solidFill>
                  <a:cs typeface="Verdana"/>
                </a:rPr>
                <a:t>rate  </a:t>
              </a:r>
              <a:r>
                <a:rPr lang="en-US" sz="2000" i="1" spc="-60" dirty="0">
                  <a:solidFill>
                    <a:srgbClr val="3C2B32"/>
                  </a:solidFill>
                  <a:cs typeface="Verdana"/>
                </a:rPr>
                <a:t>among </a:t>
              </a:r>
              <a:r>
                <a:rPr lang="en-US" sz="2000" i="1" spc="-55" dirty="0">
                  <a:solidFill>
                    <a:srgbClr val="3C2B32"/>
                  </a:solidFill>
                  <a:cs typeface="Verdana"/>
                </a:rPr>
                <a:t>African </a:t>
              </a:r>
              <a:r>
                <a:rPr lang="en-US" sz="2000" i="1" spc="-60" dirty="0">
                  <a:solidFill>
                    <a:srgbClr val="3C2B32"/>
                  </a:solidFill>
                  <a:cs typeface="Verdana"/>
                </a:rPr>
                <a:t>American </a:t>
              </a:r>
              <a:r>
                <a:rPr lang="en-US" sz="2000" i="1" spc="-75" dirty="0">
                  <a:solidFill>
                    <a:srgbClr val="3C2B32"/>
                  </a:solidFill>
                  <a:cs typeface="Verdana"/>
                </a:rPr>
                <a:t>students, </a:t>
              </a:r>
              <a:r>
                <a:rPr lang="en-US" sz="2000" i="1" spc="-40" dirty="0">
                  <a:solidFill>
                    <a:srgbClr val="3C2B32"/>
                  </a:solidFill>
                  <a:cs typeface="Verdana"/>
                </a:rPr>
                <a:t>compared </a:t>
              </a:r>
              <a:r>
                <a:rPr lang="en-US" sz="2000" i="1" spc="-65" dirty="0">
                  <a:solidFill>
                    <a:srgbClr val="3C2B32"/>
                  </a:solidFill>
                  <a:cs typeface="Verdana"/>
                </a:rPr>
                <a:t>to </a:t>
              </a:r>
              <a:r>
                <a:rPr lang="en-US" sz="2000" i="1" spc="-105" dirty="0">
                  <a:solidFill>
                    <a:srgbClr val="3C2B32"/>
                  </a:solidFill>
                  <a:cs typeface="Verdana"/>
                </a:rPr>
                <a:t>88  </a:t>
              </a:r>
              <a:r>
                <a:rPr lang="en-US" sz="2000" i="1" spc="-50" dirty="0">
                  <a:solidFill>
                    <a:srgbClr val="3C2B32"/>
                  </a:solidFill>
                  <a:cs typeface="Verdana"/>
                </a:rPr>
                <a:t>percent </a:t>
              </a:r>
              <a:r>
                <a:rPr lang="en-US" sz="2000" i="1" spc="-60" dirty="0">
                  <a:solidFill>
                    <a:srgbClr val="3C2B32"/>
                  </a:solidFill>
                  <a:cs typeface="Verdana"/>
                </a:rPr>
                <a:t>among </a:t>
              </a:r>
              <a:r>
                <a:rPr lang="en-US" sz="2000" i="1" spc="-75" dirty="0">
                  <a:solidFill>
                    <a:srgbClr val="3C2B32"/>
                  </a:solidFill>
                  <a:cs typeface="Verdana"/>
                </a:rPr>
                <a:t>white students. </a:t>
              </a:r>
              <a:r>
                <a:rPr lang="en-US" sz="2000" i="1" spc="-45" dirty="0">
                  <a:solidFill>
                    <a:srgbClr val="3C2B32"/>
                  </a:solidFill>
                  <a:cs typeface="Verdana"/>
                </a:rPr>
                <a:t>Also  </a:t>
              </a:r>
              <a:r>
                <a:rPr lang="en-US" sz="2000" i="1" spc="-20" dirty="0">
                  <a:solidFill>
                    <a:srgbClr val="3C2B32"/>
                  </a:solidFill>
                  <a:cs typeface="Verdana"/>
                </a:rPr>
                <a:t>pick </a:t>
              </a:r>
              <a:r>
                <a:rPr lang="en-US" sz="2000" i="1" spc="-50" dirty="0">
                  <a:solidFill>
                    <a:srgbClr val="3C2B32"/>
                  </a:solidFill>
                  <a:cs typeface="Verdana"/>
                </a:rPr>
                <a:t>up </a:t>
              </a:r>
              <a:r>
                <a:rPr lang="en-US" sz="2000" i="1" spc="-45" dirty="0">
                  <a:solidFill>
                    <a:srgbClr val="3C2B32"/>
                  </a:solidFill>
                  <a:cs typeface="Verdana"/>
                </a:rPr>
                <a:t>one </a:t>
              </a:r>
              <a:r>
                <a:rPr lang="en-US" sz="2000" i="1" spc="-55" dirty="0">
                  <a:solidFill>
                    <a:srgbClr val="3C2B32"/>
                  </a:solidFill>
                  <a:cs typeface="Verdana"/>
                </a:rPr>
                <a:t>lost </a:t>
              </a:r>
              <a:r>
                <a:rPr lang="en-US" sz="2000" i="1" spc="-60" dirty="0">
                  <a:solidFill>
                    <a:srgbClr val="3C2B32"/>
                  </a:solidFill>
                  <a:cs typeface="Verdana"/>
                </a:rPr>
                <a:t>opportunity </a:t>
              </a:r>
              <a:r>
                <a:rPr lang="en-US" sz="2000" i="1" spc="-30" dirty="0">
                  <a:solidFill>
                    <a:srgbClr val="3C2B32"/>
                  </a:solidFill>
                  <a:cs typeface="Verdana"/>
                </a:rPr>
                <a:t>card           </a:t>
              </a:r>
              <a:r>
                <a:rPr lang="en-US" sz="2000" i="1" spc="-70" dirty="0">
                  <a:solidFill>
                    <a:srgbClr val="3C2B32"/>
                  </a:solidFill>
                  <a:cs typeface="Verdana"/>
                </a:rPr>
                <a:t>for the lower </a:t>
              </a:r>
              <a:r>
                <a:rPr lang="en-US" sz="2000" i="1" spc="-60" dirty="0">
                  <a:solidFill>
                    <a:srgbClr val="3C2B32"/>
                  </a:solidFill>
                  <a:cs typeface="Verdana"/>
                </a:rPr>
                <a:t>student </a:t>
              </a:r>
              <a:r>
                <a:rPr lang="en-US" sz="2000" i="1" spc="-40" dirty="0">
                  <a:solidFill>
                    <a:srgbClr val="3C2B32"/>
                  </a:solidFill>
                  <a:cs typeface="Verdana"/>
                </a:rPr>
                <a:t>spending </a:t>
              </a:r>
              <a:r>
                <a:rPr lang="en-US" sz="2000" i="1" spc="-80" dirty="0">
                  <a:solidFill>
                    <a:srgbClr val="3C2B32"/>
                  </a:solidFill>
                  <a:cs typeface="Verdana"/>
                </a:rPr>
                <a:t>that </a:t>
              </a:r>
              <a:r>
                <a:rPr lang="en-US" sz="2000" i="1" spc="-40" dirty="0">
                  <a:solidFill>
                    <a:srgbClr val="3C2B32"/>
                  </a:solidFill>
                  <a:cs typeface="Verdana"/>
                </a:rPr>
                <a:t>helps </a:t>
              </a:r>
              <a:r>
                <a:rPr lang="en-US" sz="2000" i="1" spc="-60" dirty="0">
                  <a:solidFill>
                    <a:srgbClr val="3C2B32"/>
                  </a:solidFill>
                  <a:cs typeface="Verdana"/>
                </a:rPr>
                <a:t>funnel</a:t>
              </a:r>
              <a:r>
                <a:rPr lang="en-US" sz="2000" i="1" spc="-280" dirty="0">
                  <a:solidFill>
                    <a:srgbClr val="3C2B32"/>
                  </a:solidFill>
                  <a:cs typeface="Verdana"/>
                </a:rPr>
                <a:t> </a:t>
              </a:r>
              <a:r>
                <a:rPr lang="en-US" sz="2000" i="1" spc="-95" dirty="0">
                  <a:solidFill>
                    <a:srgbClr val="3C2B32"/>
                  </a:solidFill>
                  <a:cs typeface="Verdana"/>
                </a:rPr>
                <a:t>many  </a:t>
              </a:r>
              <a:r>
                <a:rPr lang="en-US" sz="2000" i="1" spc="-25" dirty="0">
                  <a:solidFill>
                    <a:srgbClr val="3C2B32"/>
                  </a:solidFill>
                  <a:cs typeface="Verdana"/>
                </a:rPr>
                <a:t>Black </a:t>
              </a:r>
              <a:r>
                <a:rPr lang="en-US" sz="2000" i="1" spc="-60" dirty="0">
                  <a:solidFill>
                    <a:srgbClr val="3C2B32"/>
                  </a:solidFill>
                  <a:cs typeface="Verdana"/>
                </a:rPr>
                <a:t>students           </a:t>
              </a:r>
              <a:r>
                <a:rPr lang="en-US" sz="2000" i="1" spc="-70" dirty="0">
                  <a:solidFill>
                    <a:srgbClr val="3C2B32"/>
                  </a:solidFill>
                  <a:cs typeface="Verdana"/>
                </a:rPr>
                <a:t>into </a:t>
              </a:r>
              <a:r>
                <a:rPr lang="en-US" sz="2000" i="1" spc="-75" dirty="0">
                  <a:solidFill>
                    <a:srgbClr val="3C2B32"/>
                  </a:solidFill>
                  <a:cs typeface="Verdana"/>
                </a:rPr>
                <a:t>low-wage </a:t>
              </a:r>
              <a:r>
                <a:rPr lang="en-US" sz="2000" i="1" spc="-80" dirty="0">
                  <a:solidFill>
                    <a:srgbClr val="3C2B32"/>
                  </a:solidFill>
                  <a:cs typeface="Verdana"/>
                </a:rPr>
                <a:t>work </a:t>
              </a:r>
              <a:r>
                <a:rPr lang="en-US" sz="2000" i="1" spc="-65" dirty="0">
                  <a:solidFill>
                    <a:srgbClr val="3C2B32"/>
                  </a:solidFill>
                  <a:cs typeface="Verdana"/>
                </a:rPr>
                <a:t>after </a:t>
              </a:r>
              <a:r>
                <a:rPr lang="en-US" sz="2000" i="1" spc="-60" dirty="0">
                  <a:solidFill>
                    <a:srgbClr val="3C2B32"/>
                  </a:solidFill>
                  <a:cs typeface="Verdana"/>
                </a:rPr>
                <a:t>high</a:t>
              </a:r>
              <a:r>
                <a:rPr lang="en-US" sz="2000" i="1" spc="-114" dirty="0">
                  <a:solidFill>
                    <a:srgbClr val="3C2B32"/>
                  </a:solidFill>
                  <a:cs typeface="Verdana"/>
                </a:rPr>
                <a:t> </a:t>
              </a:r>
              <a:r>
                <a:rPr lang="en-US" sz="2000" i="1" spc="-55" dirty="0">
                  <a:solidFill>
                    <a:srgbClr val="3C2B32"/>
                  </a:solidFill>
                  <a:cs typeface="Verdana"/>
                </a:rPr>
                <a:t>school.</a:t>
              </a:r>
              <a:endParaRPr lang="en-US" sz="200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933831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
        <p:nvSpPr>
          <p:cNvPr id="2" name="Rectangle 1"/>
          <p:cNvSpPr/>
          <p:nvPr/>
        </p:nvSpPr>
        <p:spPr>
          <a:xfrm>
            <a:off x="2256173" y="3101241"/>
            <a:ext cx="7388492" cy="2813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400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56173" y="663392"/>
            <a:ext cx="7887952" cy="5251547"/>
            <a:chOff x="654059" y="495842"/>
            <a:chExt cx="6407081" cy="4069061"/>
          </a:xfrm>
        </p:grpSpPr>
        <p:sp>
          <p:nvSpPr>
            <p:cNvPr id="5" name="object 5">
              <a:extLst>
                <a:ext uri="{FF2B5EF4-FFF2-40B4-BE49-F238E27FC236}">
                  <a16:creationId xmlns:a16="http://schemas.microsoft.com/office/drawing/2014/main" id="{CA2BF1CF-C39F-462D-85E9-1E87BDB47E7A}"/>
                </a:ext>
              </a:extLst>
            </p:cNvPr>
            <p:cNvSpPr txBox="1"/>
            <p:nvPr/>
          </p:nvSpPr>
          <p:spPr>
            <a:xfrm>
              <a:off x="671770" y="495842"/>
              <a:ext cx="6389370" cy="1888921"/>
            </a:xfrm>
            <a:prstGeom prst="rect">
              <a:avLst/>
            </a:prstGeom>
          </p:spPr>
          <p:txBody>
            <a:bodyPr vert="horz" wrap="square" lIns="0" tIns="130810" rIns="0" bIns="0" rtlCol="0">
              <a:spAutoFit/>
            </a:bodyPr>
            <a:lstStyle/>
            <a:p>
              <a:pPr marL="12700" lvl="0">
                <a:spcBef>
                  <a:spcPts val="1030"/>
                </a:spcBef>
              </a:pPr>
              <a:r>
                <a:rPr lang="en-US" sz="2400" spc="-40" dirty="0">
                  <a:solidFill>
                    <a:srgbClr val="E5801C"/>
                  </a:solidFill>
                  <a:latin typeface="Trebuchet MS" panose="020B0603020202020204" pitchFamily="34" charset="0"/>
                  <a:cs typeface="Trebuchet MS"/>
                </a:rPr>
                <a:t>Policy </a:t>
              </a:r>
              <a:r>
                <a:rPr lang="en-US" sz="2400" spc="-15" dirty="0">
                  <a:solidFill>
                    <a:srgbClr val="E5801C"/>
                  </a:solidFill>
                  <a:latin typeface="Trebuchet MS" panose="020B0603020202020204" pitchFamily="34" charset="0"/>
                  <a:cs typeface="Trebuchet MS"/>
                </a:rPr>
                <a:t>#8 </a:t>
              </a:r>
              <a:r>
                <a:rPr lang="en-US" sz="2400" b="1" spc="-220" dirty="0">
                  <a:solidFill>
                    <a:srgbClr val="E5801C"/>
                  </a:solidFill>
                  <a:latin typeface="Trebuchet MS" panose="020B0603020202020204" pitchFamily="34" charset="0"/>
                  <a:cs typeface="Verdana"/>
                </a:rPr>
                <a:t>Overturn </a:t>
              </a:r>
              <a:r>
                <a:rPr lang="en-US" sz="2400" b="1" spc="-195" dirty="0">
                  <a:solidFill>
                    <a:srgbClr val="E5801C"/>
                  </a:solidFill>
                  <a:latin typeface="Trebuchet MS" panose="020B0603020202020204" pitchFamily="34" charset="0"/>
                  <a:cs typeface="Verdana"/>
                </a:rPr>
                <a:t>of </a:t>
              </a:r>
              <a:r>
                <a:rPr lang="en-US" sz="2400" b="1" spc="-180" dirty="0">
                  <a:solidFill>
                    <a:srgbClr val="E5801C"/>
                  </a:solidFill>
                  <a:latin typeface="Trebuchet MS" panose="020B0603020202020204" pitchFamily="34" charset="0"/>
                  <a:cs typeface="Verdana"/>
                </a:rPr>
                <a:t>“Separate </a:t>
              </a:r>
              <a:r>
                <a:rPr lang="en-US" sz="2400" b="1" spc="-220" dirty="0">
                  <a:solidFill>
                    <a:srgbClr val="E5801C"/>
                  </a:solidFill>
                  <a:latin typeface="Trebuchet MS" panose="020B0603020202020204" pitchFamily="34" charset="0"/>
                  <a:cs typeface="Verdana"/>
                </a:rPr>
                <a:t>but </a:t>
              </a:r>
              <a:r>
                <a:rPr lang="en-US" sz="2400" b="1" spc="-190" dirty="0">
                  <a:solidFill>
                    <a:srgbClr val="E5801C"/>
                  </a:solidFill>
                  <a:latin typeface="Trebuchet MS" panose="020B0603020202020204" pitchFamily="34" charset="0"/>
                  <a:cs typeface="Verdana"/>
                </a:rPr>
                <a:t>Equal”</a:t>
              </a:r>
              <a:r>
                <a:rPr lang="en-US" sz="2400" b="1" spc="-215" dirty="0">
                  <a:solidFill>
                    <a:srgbClr val="E5801C"/>
                  </a:solidFill>
                  <a:latin typeface="Trebuchet MS" panose="020B0603020202020204" pitchFamily="34" charset="0"/>
                  <a:cs typeface="Verdana"/>
                </a:rPr>
                <a:t> </a:t>
              </a:r>
              <a:r>
                <a:rPr lang="en-US" sz="2400" b="1" spc="-190" dirty="0">
                  <a:solidFill>
                    <a:srgbClr val="E5801C"/>
                  </a:solidFill>
                  <a:latin typeface="Trebuchet MS" panose="020B0603020202020204" pitchFamily="34" charset="0"/>
                  <a:cs typeface="Verdana"/>
                </a:rPr>
                <a:t>Doctrine</a:t>
              </a:r>
              <a:endParaRPr lang="en-US" sz="2400" dirty="0">
                <a:solidFill>
                  <a:prstClr val="black"/>
                </a:solidFill>
                <a:latin typeface="Trebuchet MS" panose="020B0603020202020204" pitchFamily="34" charset="0"/>
                <a:cs typeface="Verdana"/>
              </a:endParaRPr>
            </a:p>
            <a:p>
              <a:pPr marL="12700" marR="5080" lvl="0">
                <a:lnSpc>
                  <a:spcPts val="1800"/>
                </a:lnSpc>
                <a:spcBef>
                  <a:spcPts val="690"/>
                </a:spcBef>
              </a:pPr>
              <a:r>
                <a:rPr lang="en-US" sz="2000" spc="-40" dirty="0">
                  <a:solidFill>
                    <a:srgbClr val="3C2B32"/>
                  </a:solidFill>
                  <a:cs typeface="Verdana"/>
                </a:rPr>
                <a:t>Although the “Separate but Equal” </a:t>
              </a:r>
              <a:r>
                <a:rPr lang="en-US" sz="2000" spc="-30" dirty="0">
                  <a:solidFill>
                    <a:srgbClr val="3C2B32"/>
                  </a:solidFill>
                  <a:cs typeface="Verdana"/>
                </a:rPr>
                <a:t>Doctrine </a:t>
              </a:r>
              <a:r>
                <a:rPr lang="en-US" sz="2000" spc="-40" dirty="0">
                  <a:solidFill>
                    <a:srgbClr val="3C2B32"/>
                  </a:solidFill>
                  <a:cs typeface="Verdana"/>
                </a:rPr>
                <a:t>was </a:t>
              </a:r>
              <a:r>
                <a:rPr lang="en-US" sz="2000" spc="-5" dirty="0">
                  <a:solidFill>
                    <a:srgbClr val="3C2B32"/>
                  </a:solidFill>
                  <a:cs typeface="Verdana"/>
                </a:rPr>
                <a:t>declared </a:t>
              </a:r>
              <a:r>
                <a:rPr lang="en-US" sz="2000" spc="-35" dirty="0">
                  <a:solidFill>
                    <a:srgbClr val="3C2B32"/>
                  </a:solidFill>
                  <a:cs typeface="Verdana"/>
                </a:rPr>
                <a:t>unconstitutional </a:t>
              </a:r>
              <a:r>
                <a:rPr lang="en-US" sz="2000" spc="-45" dirty="0">
                  <a:solidFill>
                    <a:srgbClr val="3C2B32"/>
                  </a:solidFill>
                  <a:cs typeface="Verdana"/>
                </a:rPr>
                <a:t>in </a:t>
              </a:r>
              <a:r>
                <a:rPr lang="en-US" sz="2000" spc="-135" dirty="0">
                  <a:solidFill>
                    <a:srgbClr val="3C2B32"/>
                  </a:solidFill>
                  <a:cs typeface="Verdana"/>
                </a:rPr>
                <a:t>1954 </a:t>
              </a:r>
              <a:r>
                <a:rPr lang="en-US" sz="2000" spc="-70" dirty="0">
                  <a:solidFill>
                    <a:srgbClr val="3C2B32"/>
                  </a:solidFill>
                  <a:cs typeface="Verdana"/>
                </a:rPr>
                <a:t>(Brown </a:t>
              </a:r>
              <a:r>
                <a:rPr lang="en-US" sz="2000" spc="-100" dirty="0">
                  <a:solidFill>
                    <a:srgbClr val="3C2B32"/>
                  </a:solidFill>
                  <a:cs typeface="Verdana"/>
                </a:rPr>
                <a:t>vs.  </a:t>
              </a:r>
              <a:r>
                <a:rPr lang="en-US" sz="2000" spc="-25" dirty="0">
                  <a:solidFill>
                    <a:srgbClr val="3C2B32"/>
                  </a:solidFill>
                  <a:cs typeface="Verdana"/>
                </a:rPr>
                <a:t>Board </a:t>
              </a:r>
              <a:r>
                <a:rPr lang="en-US" sz="2000" spc="-20" dirty="0">
                  <a:solidFill>
                    <a:srgbClr val="3C2B32"/>
                  </a:solidFill>
                  <a:cs typeface="Verdana"/>
                </a:rPr>
                <a:t>of </a:t>
              </a:r>
              <a:r>
                <a:rPr lang="en-US" sz="2000" spc="-45" dirty="0">
                  <a:solidFill>
                    <a:srgbClr val="3C2B32"/>
                  </a:solidFill>
                  <a:cs typeface="Verdana"/>
                </a:rPr>
                <a:t>Education), </a:t>
              </a:r>
              <a:r>
                <a:rPr lang="en-US" sz="2000" spc="-30" dirty="0">
                  <a:solidFill>
                    <a:srgbClr val="3C2B32"/>
                  </a:solidFill>
                  <a:cs typeface="Verdana"/>
                </a:rPr>
                <a:t>American </a:t>
              </a:r>
              <a:r>
                <a:rPr lang="en-US" sz="2000" spc="-5" dirty="0">
                  <a:solidFill>
                    <a:srgbClr val="3C2B32"/>
                  </a:solidFill>
                  <a:cs typeface="Verdana"/>
                </a:rPr>
                <a:t>schools </a:t>
              </a:r>
              <a:r>
                <a:rPr lang="en-US" sz="2000" spc="-40" dirty="0">
                  <a:solidFill>
                    <a:srgbClr val="3C2B32"/>
                  </a:solidFill>
                  <a:cs typeface="Verdana"/>
                </a:rPr>
                <a:t>are </a:t>
              </a:r>
              <a:r>
                <a:rPr lang="en-US" sz="2000" spc="-45" dirty="0">
                  <a:solidFill>
                    <a:srgbClr val="3C2B32"/>
                  </a:solidFill>
                  <a:cs typeface="Verdana"/>
                </a:rPr>
                <a:t>more </a:t>
              </a:r>
              <a:r>
                <a:rPr lang="en-US" sz="2000" spc="-35" dirty="0">
                  <a:solidFill>
                    <a:srgbClr val="3C2B32"/>
                  </a:solidFill>
                  <a:cs typeface="Verdana"/>
                </a:rPr>
                <a:t>racially </a:t>
              </a:r>
              <a:r>
                <a:rPr lang="en-US" sz="2000" spc="-15" dirty="0">
                  <a:solidFill>
                    <a:srgbClr val="3C2B32"/>
                  </a:solidFill>
                  <a:cs typeface="Verdana"/>
                </a:rPr>
                <a:t>segregated </a:t>
              </a:r>
              <a:r>
                <a:rPr lang="en-US" sz="2000" spc="-35" dirty="0">
                  <a:solidFill>
                    <a:srgbClr val="3C2B32"/>
                  </a:solidFill>
                  <a:cs typeface="Verdana"/>
                </a:rPr>
                <a:t>today </a:t>
              </a:r>
              <a:r>
                <a:rPr lang="en-US" sz="2000" spc="-50" dirty="0">
                  <a:solidFill>
                    <a:srgbClr val="3C2B32"/>
                  </a:solidFill>
                  <a:cs typeface="Verdana"/>
                </a:rPr>
                <a:t>than at </a:t>
              </a:r>
              <a:r>
                <a:rPr lang="en-US" sz="2000" spc="-55" dirty="0">
                  <a:solidFill>
                    <a:srgbClr val="3C2B32"/>
                  </a:solidFill>
                  <a:cs typeface="Verdana"/>
                </a:rPr>
                <a:t>any </a:t>
              </a:r>
              <a:r>
                <a:rPr lang="en-US" sz="2000" spc="-40" dirty="0">
                  <a:solidFill>
                    <a:srgbClr val="3C2B32"/>
                  </a:solidFill>
                  <a:cs typeface="Verdana"/>
                </a:rPr>
                <a:t>other  </a:t>
              </a:r>
              <a:r>
                <a:rPr lang="en-US" sz="2000" spc="-50" dirty="0">
                  <a:solidFill>
                    <a:srgbClr val="3C2B32"/>
                  </a:solidFill>
                  <a:cs typeface="Verdana"/>
                </a:rPr>
                <a:t>time </a:t>
              </a:r>
              <a:r>
                <a:rPr lang="en-US" sz="2000" spc="-45" dirty="0">
                  <a:solidFill>
                    <a:srgbClr val="3C2B32"/>
                  </a:solidFill>
                  <a:cs typeface="Verdana"/>
                </a:rPr>
                <a:t>in </a:t>
              </a:r>
              <a:r>
                <a:rPr lang="en-US" sz="2000" spc="-40" dirty="0">
                  <a:solidFill>
                    <a:srgbClr val="3C2B32"/>
                  </a:solidFill>
                  <a:cs typeface="Verdana"/>
                </a:rPr>
                <a:t>the </a:t>
              </a:r>
              <a:r>
                <a:rPr lang="en-US" sz="2000" spc="-20" dirty="0">
                  <a:solidFill>
                    <a:srgbClr val="3C2B32"/>
                  </a:solidFill>
                  <a:cs typeface="Verdana"/>
                </a:rPr>
                <a:t>past </a:t>
              </a:r>
              <a:r>
                <a:rPr lang="en-US" sz="2000" spc="-50" dirty="0">
                  <a:solidFill>
                    <a:srgbClr val="3C2B32"/>
                  </a:solidFill>
                  <a:cs typeface="Verdana"/>
                </a:rPr>
                <a:t>four </a:t>
              </a:r>
              <a:r>
                <a:rPr lang="en-US" sz="2000" spc="-10" dirty="0">
                  <a:solidFill>
                    <a:srgbClr val="3C2B32"/>
                  </a:solidFill>
                  <a:cs typeface="Verdana"/>
                </a:rPr>
                <a:t>decades. </a:t>
              </a:r>
              <a:r>
                <a:rPr lang="en-US" sz="2000" spc="-5" dirty="0">
                  <a:solidFill>
                    <a:srgbClr val="3C2B32"/>
                  </a:solidFill>
                  <a:cs typeface="Verdana"/>
                </a:rPr>
                <a:t>Academic </a:t>
              </a:r>
              <a:r>
                <a:rPr lang="en-US" sz="2000" spc="10" dirty="0">
                  <a:solidFill>
                    <a:srgbClr val="3C2B32"/>
                  </a:solidFill>
                  <a:cs typeface="Verdana"/>
                </a:rPr>
                <a:t>success </a:t>
              </a:r>
              <a:r>
                <a:rPr lang="en-US" sz="2000" spc="-20" dirty="0">
                  <a:solidFill>
                    <a:srgbClr val="3C2B32"/>
                  </a:solidFill>
                  <a:cs typeface="Verdana"/>
                </a:rPr>
                <a:t>is </a:t>
              </a:r>
              <a:r>
                <a:rPr lang="en-US" sz="2000" spc="-10" dirty="0">
                  <a:solidFill>
                    <a:srgbClr val="3C2B32"/>
                  </a:solidFill>
                  <a:cs typeface="Verdana"/>
                </a:rPr>
                <a:t>less </a:t>
              </a:r>
              <a:r>
                <a:rPr lang="en-US" sz="2000" spc="-45" dirty="0">
                  <a:solidFill>
                    <a:srgbClr val="3C2B32"/>
                  </a:solidFill>
                  <a:cs typeface="Verdana"/>
                </a:rPr>
                <a:t>likely in </a:t>
              </a:r>
              <a:r>
                <a:rPr lang="en-US" sz="2000" spc="-35" dirty="0">
                  <a:solidFill>
                    <a:srgbClr val="3C2B32"/>
                  </a:solidFill>
                  <a:cs typeface="Verdana"/>
                </a:rPr>
                <a:t>predominately low-income  </a:t>
              </a:r>
              <a:r>
                <a:rPr lang="en-US" sz="2000" dirty="0">
                  <a:solidFill>
                    <a:srgbClr val="3C2B32"/>
                  </a:solidFill>
                  <a:cs typeface="Verdana"/>
                </a:rPr>
                <a:t>Black </a:t>
              </a:r>
              <a:r>
                <a:rPr lang="en-US" sz="2000" spc="-30" dirty="0">
                  <a:solidFill>
                    <a:srgbClr val="3C2B32"/>
                  </a:solidFill>
                  <a:cs typeface="Verdana"/>
                </a:rPr>
                <a:t>neighborhoods. </a:t>
              </a:r>
              <a:r>
                <a:rPr lang="en-US" sz="2000" spc="-15" dirty="0">
                  <a:solidFill>
                    <a:srgbClr val="3C2B32"/>
                  </a:solidFill>
                  <a:cs typeface="Verdana"/>
                </a:rPr>
                <a:t>Black </a:t>
              </a:r>
              <a:r>
                <a:rPr lang="en-US" sz="2000" spc="-30" dirty="0">
                  <a:solidFill>
                    <a:srgbClr val="3C2B32"/>
                  </a:solidFill>
                  <a:cs typeface="Verdana"/>
                </a:rPr>
                <a:t>students </a:t>
              </a:r>
              <a:r>
                <a:rPr lang="en-US" sz="2000" spc="-40" dirty="0">
                  <a:solidFill>
                    <a:srgbClr val="3C2B32"/>
                  </a:solidFill>
                  <a:cs typeface="Verdana"/>
                </a:rPr>
                <a:t>are </a:t>
              </a:r>
              <a:r>
                <a:rPr lang="en-US" sz="2000" spc="-55" dirty="0">
                  <a:solidFill>
                    <a:srgbClr val="3C2B32"/>
                  </a:solidFill>
                  <a:cs typeface="Verdana"/>
                </a:rPr>
                <a:t>five </a:t>
              </a:r>
              <a:r>
                <a:rPr lang="en-US" sz="2000" spc="-40" dirty="0">
                  <a:solidFill>
                    <a:srgbClr val="3C2B32"/>
                  </a:solidFill>
                  <a:cs typeface="Verdana"/>
                </a:rPr>
                <a:t>times </a:t>
              </a:r>
              <a:r>
                <a:rPr lang="en-US" sz="2000" spc="-10" dirty="0">
                  <a:solidFill>
                    <a:srgbClr val="3C2B32"/>
                  </a:solidFill>
                  <a:cs typeface="Verdana"/>
                </a:rPr>
                <a:t>as </a:t>
              </a:r>
              <a:r>
                <a:rPr lang="en-US" sz="2000" spc="-45" dirty="0">
                  <a:solidFill>
                    <a:srgbClr val="3C2B32"/>
                  </a:solidFill>
                  <a:cs typeface="Verdana"/>
                </a:rPr>
                <a:t>likely </a:t>
              </a:r>
              <a:r>
                <a:rPr lang="en-US" sz="2000" spc="-40" dirty="0">
                  <a:solidFill>
                    <a:srgbClr val="3C2B32"/>
                  </a:solidFill>
                  <a:cs typeface="Verdana"/>
                </a:rPr>
                <a:t>to </a:t>
              </a:r>
              <a:r>
                <a:rPr lang="en-US" sz="2000" spc="-50" dirty="0">
                  <a:solidFill>
                    <a:srgbClr val="3C2B32"/>
                  </a:solidFill>
                  <a:cs typeface="Verdana"/>
                </a:rPr>
                <a:t>live </a:t>
              </a:r>
              <a:r>
                <a:rPr lang="en-US" sz="2000" spc="-45" dirty="0">
                  <a:solidFill>
                    <a:srgbClr val="3C2B32"/>
                  </a:solidFill>
                  <a:cs typeface="Verdana"/>
                </a:rPr>
                <a:t>in </a:t>
              </a:r>
              <a:r>
                <a:rPr lang="en-US" sz="2000" spc="-35" dirty="0">
                  <a:solidFill>
                    <a:srgbClr val="3C2B32"/>
                  </a:solidFill>
                  <a:cs typeface="Verdana"/>
                </a:rPr>
                <a:t>an area </a:t>
              </a:r>
              <a:r>
                <a:rPr lang="en-US" sz="2000" spc="-20" dirty="0">
                  <a:solidFill>
                    <a:srgbClr val="3C2B32"/>
                  </a:solidFill>
                  <a:cs typeface="Verdana"/>
                </a:rPr>
                <a:t>of</a:t>
              </a:r>
              <a:r>
                <a:rPr lang="en-US" sz="2000" spc="-225" dirty="0">
                  <a:solidFill>
                    <a:srgbClr val="3C2B32"/>
                  </a:solidFill>
                  <a:cs typeface="Verdana"/>
                </a:rPr>
                <a:t> </a:t>
              </a:r>
              <a:r>
                <a:rPr lang="en-US" sz="2000" spc="-20" dirty="0">
                  <a:solidFill>
                    <a:srgbClr val="3C2B32"/>
                  </a:solidFill>
                  <a:cs typeface="Verdana"/>
                </a:rPr>
                <a:t>concentrated  </a:t>
              </a:r>
              <a:r>
                <a:rPr lang="en-US" sz="2000" spc="-70" dirty="0">
                  <a:solidFill>
                    <a:srgbClr val="3C2B32"/>
                  </a:solidFill>
                  <a:cs typeface="Verdana"/>
                </a:rPr>
                <a:t>poverty, </a:t>
              </a:r>
              <a:r>
                <a:rPr lang="en-US" sz="2000" spc="-65" dirty="0">
                  <a:solidFill>
                    <a:srgbClr val="3C2B32"/>
                  </a:solidFill>
                  <a:cs typeface="Verdana"/>
                </a:rPr>
                <a:t>with </a:t>
              </a:r>
              <a:r>
                <a:rPr lang="en-US" sz="2000" spc="-35" dirty="0">
                  <a:solidFill>
                    <a:srgbClr val="3C2B32"/>
                  </a:solidFill>
                  <a:cs typeface="Verdana"/>
                </a:rPr>
                <a:t>underfunded, </a:t>
              </a:r>
              <a:r>
                <a:rPr lang="en-US" sz="2000" spc="-40" dirty="0">
                  <a:solidFill>
                    <a:srgbClr val="3C2B32"/>
                  </a:solidFill>
                  <a:cs typeface="Verdana"/>
                </a:rPr>
                <a:t>understaffed, </a:t>
              </a:r>
              <a:r>
                <a:rPr lang="en-US" sz="2000" spc="-15" dirty="0">
                  <a:solidFill>
                    <a:srgbClr val="3C2B32"/>
                  </a:solidFill>
                  <a:cs typeface="Verdana"/>
                </a:rPr>
                <a:t>and </a:t>
              </a:r>
              <a:r>
                <a:rPr lang="en-US" sz="2000" spc="-30" dirty="0">
                  <a:solidFill>
                    <a:srgbClr val="3C2B32"/>
                  </a:solidFill>
                  <a:cs typeface="Verdana"/>
                </a:rPr>
                <a:t>overcrowded </a:t>
              </a:r>
              <a:r>
                <a:rPr lang="en-US" sz="2000" spc="-25" dirty="0">
                  <a:solidFill>
                    <a:srgbClr val="3C2B32"/>
                  </a:solidFill>
                  <a:cs typeface="Verdana"/>
                </a:rPr>
                <a:t>schools. </a:t>
              </a:r>
              <a:r>
                <a:rPr lang="en-US" sz="2000" spc="-40" dirty="0">
                  <a:solidFill>
                    <a:srgbClr val="3C2B32"/>
                  </a:solidFill>
                  <a:cs typeface="Verdana"/>
                </a:rPr>
                <a:t>This </a:t>
              </a:r>
              <a:r>
                <a:rPr lang="en-US" sz="2000" spc="-25" dirty="0">
                  <a:solidFill>
                    <a:srgbClr val="3C2B32"/>
                  </a:solidFill>
                  <a:cs typeface="Verdana"/>
                </a:rPr>
                <a:t>leaves </a:t>
              </a:r>
              <a:r>
                <a:rPr lang="en-US" sz="2000" dirty="0">
                  <a:solidFill>
                    <a:srgbClr val="3C2B32"/>
                  </a:solidFill>
                  <a:cs typeface="Verdana"/>
                </a:rPr>
                <a:t>Black  </a:t>
              </a:r>
              <a:r>
                <a:rPr lang="en-US" sz="2000" spc="-30" dirty="0">
                  <a:solidFill>
                    <a:srgbClr val="3C2B32"/>
                  </a:solidFill>
                  <a:cs typeface="Verdana"/>
                </a:rPr>
                <a:t>students </a:t>
              </a:r>
              <a:r>
                <a:rPr lang="en-US" sz="2000" spc="-65" dirty="0">
                  <a:solidFill>
                    <a:srgbClr val="3C2B32"/>
                  </a:solidFill>
                  <a:cs typeface="Verdana"/>
                </a:rPr>
                <a:t>with </a:t>
              </a:r>
              <a:r>
                <a:rPr lang="en-US" sz="2000" spc="-40" dirty="0">
                  <a:solidFill>
                    <a:srgbClr val="3C2B32"/>
                  </a:solidFill>
                  <a:cs typeface="Verdana"/>
                </a:rPr>
                <a:t>limited </a:t>
              </a:r>
              <a:r>
                <a:rPr lang="en-US" sz="2000" spc="-35" dirty="0">
                  <a:solidFill>
                    <a:srgbClr val="3C2B32"/>
                  </a:solidFill>
                  <a:cs typeface="Verdana"/>
                </a:rPr>
                <a:t>education, </a:t>
              </a:r>
              <a:r>
                <a:rPr lang="en-US" sz="2000" spc="-15" dirty="0">
                  <a:solidFill>
                    <a:srgbClr val="3C2B32"/>
                  </a:solidFill>
                  <a:cs typeface="Verdana"/>
                </a:rPr>
                <a:t>and </a:t>
              </a:r>
              <a:r>
                <a:rPr lang="en-US" sz="2000" spc="-60" dirty="0">
                  <a:solidFill>
                    <a:srgbClr val="3C2B32"/>
                  </a:solidFill>
                  <a:cs typeface="Verdana"/>
                </a:rPr>
                <a:t>many </a:t>
              </a:r>
              <a:r>
                <a:rPr lang="en-US" sz="2000" spc="-30" dirty="0">
                  <a:solidFill>
                    <a:srgbClr val="3C2B32"/>
                  </a:solidFill>
                  <a:cs typeface="Verdana"/>
                </a:rPr>
                <a:t>often settle </a:t>
              </a:r>
              <a:r>
                <a:rPr lang="en-US" sz="2000" spc="-45" dirty="0">
                  <a:solidFill>
                    <a:srgbClr val="3C2B32"/>
                  </a:solidFill>
                  <a:cs typeface="Verdana"/>
                </a:rPr>
                <a:t>for </a:t>
              </a:r>
              <a:r>
                <a:rPr lang="en-US" sz="2000" spc="-55" dirty="0">
                  <a:solidFill>
                    <a:srgbClr val="3C2B32"/>
                  </a:solidFill>
                  <a:cs typeface="Verdana"/>
                </a:rPr>
                <a:t>minimum-wage </a:t>
              </a:r>
              <a:r>
                <a:rPr lang="en-US" sz="2000" spc="-30" dirty="0">
                  <a:solidFill>
                    <a:srgbClr val="3C2B32"/>
                  </a:solidFill>
                  <a:cs typeface="Verdana"/>
                </a:rPr>
                <a:t>jobs </a:t>
              </a:r>
              <a:r>
                <a:rPr lang="en-US" sz="2000" spc="-55" dirty="0">
                  <a:solidFill>
                    <a:srgbClr val="3C2B32"/>
                  </a:solidFill>
                  <a:cs typeface="Verdana"/>
                </a:rPr>
                <a:t>that </a:t>
              </a:r>
              <a:r>
                <a:rPr lang="en-US" sz="2000" spc="-45" dirty="0">
                  <a:solidFill>
                    <a:srgbClr val="3C2B32"/>
                  </a:solidFill>
                  <a:cs typeface="Verdana"/>
                </a:rPr>
                <a:t>offer little  </a:t>
              </a:r>
              <a:r>
                <a:rPr lang="en-US" sz="2000" spc="-5" dirty="0">
                  <a:solidFill>
                    <a:srgbClr val="3C2B32"/>
                  </a:solidFill>
                  <a:cs typeface="Verdana"/>
                </a:rPr>
                <a:t>hope </a:t>
              </a:r>
              <a:r>
                <a:rPr lang="en-US" sz="2000" spc="-20" dirty="0">
                  <a:solidFill>
                    <a:srgbClr val="3C2B32"/>
                  </a:solidFill>
                  <a:cs typeface="Verdana"/>
                </a:rPr>
                <a:t>of </a:t>
              </a:r>
              <a:r>
                <a:rPr lang="en-US" sz="2000" spc="-30" dirty="0">
                  <a:solidFill>
                    <a:srgbClr val="3C2B32"/>
                  </a:solidFill>
                  <a:cs typeface="Verdana"/>
                </a:rPr>
                <a:t>advancement </a:t>
              </a:r>
              <a:r>
                <a:rPr lang="en-US" sz="2000" spc="-40" dirty="0">
                  <a:solidFill>
                    <a:srgbClr val="3C2B32"/>
                  </a:solidFill>
                  <a:cs typeface="Verdana"/>
                </a:rPr>
                <a:t>or </a:t>
              </a:r>
              <a:r>
                <a:rPr lang="en-US" sz="2000" spc="-30" dirty="0">
                  <a:solidFill>
                    <a:srgbClr val="3C2B32"/>
                  </a:solidFill>
                  <a:cs typeface="Verdana"/>
                </a:rPr>
                <a:t>better</a:t>
              </a:r>
              <a:r>
                <a:rPr lang="en-US" sz="2000" spc="-185" dirty="0">
                  <a:solidFill>
                    <a:srgbClr val="3C2B32"/>
                  </a:solidFill>
                  <a:cs typeface="Verdana"/>
                </a:rPr>
                <a:t> </a:t>
              </a:r>
              <a:r>
                <a:rPr lang="en-US" sz="2000" spc="-85" dirty="0">
                  <a:solidFill>
                    <a:srgbClr val="3C2B32"/>
                  </a:solidFill>
                  <a:cs typeface="Verdana"/>
                </a:rPr>
                <a:t>pay.</a:t>
              </a:r>
              <a:endParaRPr lang="en-US" sz="2000" dirty="0">
                <a:solidFill>
                  <a:prstClr val="black"/>
                </a:solidFill>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71770" y="2459638"/>
              <a:ext cx="1017270" cy="174397"/>
            </a:xfrm>
            <a:prstGeom prst="rect">
              <a:avLst/>
            </a:prstGeom>
            <a:solidFill>
              <a:srgbClr val="E5801C"/>
            </a:solidFill>
          </p:spPr>
          <p:txBody>
            <a:bodyPr vert="horz" wrap="square" lIns="0" tIns="0" rIns="0" bIns="0" rtlCol="0">
              <a:spAutoFit/>
            </a:bodyPr>
            <a:lstStyle/>
            <a:p>
              <a:pPr marL="171450">
                <a:lnSpc>
                  <a:spcPts val="1614"/>
                </a:lnSpc>
              </a:pPr>
              <a:r>
                <a:rPr sz="1400" b="1" spc="-200" dirty="0">
                  <a:solidFill>
                    <a:srgbClr val="FFFFFF"/>
                  </a:solidFill>
                  <a:latin typeface="Verdana"/>
                  <a:cs typeface="Verdana"/>
                </a:rPr>
                <a:t>ACTION</a:t>
              </a:r>
              <a:endParaRPr sz="14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654059" y="2713741"/>
              <a:ext cx="6195060" cy="1851162"/>
            </a:xfrm>
            <a:prstGeom prst="rect">
              <a:avLst/>
            </a:prstGeom>
          </p:spPr>
          <p:txBody>
            <a:bodyPr vert="horz" wrap="square" lIns="0" tIns="54610" rIns="0" bIns="0" rtlCol="0">
              <a:spAutoFit/>
            </a:bodyPr>
            <a:lstStyle/>
            <a:p>
              <a:pPr marL="12700">
                <a:lnSpc>
                  <a:spcPts val="1400"/>
                </a:lnSpc>
                <a:spcBef>
                  <a:spcPts val="12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5080" indent="-200025">
                <a:lnSpc>
                  <a:spcPts val="1800"/>
                </a:lnSpc>
                <a:spcBef>
                  <a:spcPts val="60"/>
                </a:spcBef>
                <a:buSzPct val="95652"/>
                <a:buFont typeface="Verdana"/>
                <a:buChar char="•"/>
                <a:tabLst>
                  <a:tab pos="212090" algn="l"/>
                  <a:tab pos="212725" algn="l"/>
                </a:tabLst>
              </a:pPr>
              <a:r>
                <a:rPr lang="en-US" sz="2000" i="1" spc="-20" dirty="0">
                  <a:solidFill>
                    <a:srgbClr val="3C2B32"/>
                  </a:solidFill>
                  <a:cs typeface="Verdana"/>
                </a:rPr>
                <a:t>Add</a:t>
              </a:r>
              <a:r>
                <a:rPr lang="en-US" sz="2000" i="1" spc="-50" dirty="0">
                  <a:solidFill>
                    <a:srgbClr val="3C2B32"/>
                  </a:solidFill>
                  <a:cs typeface="Verdana"/>
                </a:rPr>
                <a:t> </a:t>
              </a:r>
              <a:r>
                <a:rPr lang="en-US" sz="2000" i="1" spc="-85" dirty="0">
                  <a:solidFill>
                    <a:srgbClr val="3C2B32"/>
                  </a:solidFill>
                  <a:cs typeface="Verdana"/>
                </a:rPr>
                <a:t>two </a:t>
              </a:r>
              <a:r>
                <a:rPr lang="en-US" sz="2000" i="1" spc="-75" dirty="0">
                  <a:solidFill>
                    <a:srgbClr val="3C2B32"/>
                  </a:solidFill>
                  <a:cs typeface="Verdana"/>
                </a:rPr>
                <a:t>money </a:t>
              </a:r>
              <a:r>
                <a:rPr lang="en-US" sz="2000" i="1" spc="-30" dirty="0">
                  <a:solidFill>
                    <a:srgbClr val="3C2B32"/>
                  </a:solidFill>
                  <a:cs typeface="Verdana"/>
                </a:rPr>
                <a:t>cards </a:t>
              </a:r>
              <a:r>
                <a:rPr lang="en-US" sz="2000" i="1" spc="-70" dirty="0">
                  <a:solidFill>
                    <a:srgbClr val="3C2B32"/>
                  </a:solidFill>
                  <a:cs typeface="Verdana"/>
                </a:rPr>
                <a:t>for having </a:t>
              </a:r>
              <a:r>
                <a:rPr lang="en-US" sz="2000" i="1" spc="-50" dirty="0">
                  <a:solidFill>
                    <a:srgbClr val="3C2B32"/>
                  </a:solidFill>
                  <a:cs typeface="Verdana"/>
                </a:rPr>
                <a:t>up </a:t>
              </a:r>
              <a:r>
                <a:rPr lang="en-US" sz="2000" i="1" spc="-65" dirty="0">
                  <a:solidFill>
                    <a:srgbClr val="3C2B32"/>
                  </a:solidFill>
                  <a:cs typeface="Verdana"/>
                </a:rPr>
                <a:t>to </a:t>
              </a:r>
              <a:r>
                <a:rPr lang="en-US" sz="2000" i="1" spc="-140" dirty="0">
                  <a:solidFill>
                    <a:srgbClr val="3C2B32"/>
                  </a:solidFill>
                  <a:cs typeface="Verdana"/>
                </a:rPr>
                <a:t>$733 </a:t>
              </a:r>
              <a:r>
                <a:rPr lang="en-US" sz="2000" i="1" spc="-60" dirty="0">
                  <a:solidFill>
                    <a:srgbClr val="3C2B32"/>
                  </a:solidFill>
                  <a:cs typeface="Verdana"/>
                </a:rPr>
                <a:t>higher </a:t>
              </a:r>
              <a:r>
                <a:rPr lang="en-US" sz="2000" i="1" spc="-65" dirty="0">
                  <a:solidFill>
                    <a:srgbClr val="3C2B32"/>
                  </a:solidFill>
                  <a:cs typeface="Verdana"/>
                </a:rPr>
                <a:t>annual per-student </a:t>
              </a:r>
              <a:r>
                <a:rPr lang="en-US" sz="2000" i="1" spc="-40" dirty="0">
                  <a:solidFill>
                    <a:srgbClr val="3C2B32"/>
                  </a:solidFill>
                  <a:cs typeface="Verdana"/>
                </a:rPr>
                <a:t>spending </a:t>
              </a:r>
              <a:r>
                <a:rPr lang="en-US" sz="2000" i="1" spc="-55" dirty="0">
                  <a:solidFill>
                    <a:srgbClr val="3C2B32"/>
                  </a:solidFill>
                  <a:cs typeface="Verdana"/>
                </a:rPr>
                <a:t>on  </a:t>
              </a:r>
              <a:r>
                <a:rPr lang="en-US" sz="2000" i="1" spc="-45" dirty="0">
                  <a:solidFill>
                    <a:srgbClr val="3C2B32"/>
                  </a:solidFill>
                  <a:cs typeface="Verdana"/>
                </a:rPr>
                <a:t>education </a:t>
              </a:r>
              <a:r>
                <a:rPr lang="en-US" sz="2000" i="1" spc="-75" dirty="0">
                  <a:solidFill>
                    <a:srgbClr val="3C2B32"/>
                  </a:solidFill>
                  <a:cs typeface="Verdana"/>
                </a:rPr>
                <a:t>than </a:t>
              </a:r>
              <a:r>
                <a:rPr lang="en-US" sz="2000" i="1" spc="-25" dirty="0">
                  <a:solidFill>
                    <a:srgbClr val="3C2B32"/>
                  </a:solidFill>
                  <a:cs typeface="Verdana"/>
                </a:rPr>
                <a:t>Black </a:t>
              </a:r>
              <a:r>
                <a:rPr lang="en-US" sz="2000" i="1" spc="-75" dirty="0">
                  <a:solidFill>
                    <a:srgbClr val="3C2B32"/>
                  </a:solidFill>
                  <a:cs typeface="Verdana"/>
                </a:rPr>
                <a:t>students. </a:t>
              </a:r>
              <a:r>
                <a:rPr lang="en-US" sz="2000" i="1" spc="-65" dirty="0">
                  <a:solidFill>
                    <a:srgbClr val="3C2B32"/>
                  </a:solidFill>
                  <a:cs typeface="Verdana"/>
                </a:rPr>
                <a:t>This </a:t>
              </a:r>
              <a:r>
                <a:rPr lang="en-US" sz="2000" i="1" spc="-55" dirty="0">
                  <a:solidFill>
                    <a:srgbClr val="3C2B32"/>
                  </a:solidFill>
                  <a:cs typeface="Verdana"/>
                </a:rPr>
                <a:t>contributes </a:t>
              </a:r>
              <a:r>
                <a:rPr lang="en-US" sz="2000" i="1" spc="-65" dirty="0">
                  <a:solidFill>
                    <a:srgbClr val="3C2B32"/>
                  </a:solidFill>
                  <a:cs typeface="Verdana"/>
                </a:rPr>
                <a:t>to </a:t>
              </a:r>
              <a:r>
                <a:rPr lang="en-US" sz="2000" i="1" spc="-50" dirty="0">
                  <a:solidFill>
                    <a:srgbClr val="3C2B32"/>
                  </a:solidFill>
                  <a:cs typeface="Verdana"/>
                </a:rPr>
                <a:t>a </a:t>
              </a:r>
              <a:r>
                <a:rPr lang="en-US" sz="2000" i="1" spc="-60" dirty="0">
                  <a:solidFill>
                    <a:srgbClr val="3C2B32"/>
                  </a:solidFill>
                  <a:cs typeface="Verdana"/>
                </a:rPr>
                <a:t>greater </a:t>
              </a:r>
              <a:r>
                <a:rPr lang="en-US" sz="2000" i="1" spc="-50" dirty="0">
                  <a:solidFill>
                    <a:srgbClr val="3C2B32"/>
                  </a:solidFill>
                  <a:cs typeface="Verdana"/>
                </a:rPr>
                <a:t>likelihood </a:t>
              </a:r>
              <a:r>
                <a:rPr lang="en-US" sz="2000" i="1" spc="-45" dirty="0">
                  <a:solidFill>
                    <a:srgbClr val="3C2B32"/>
                  </a:solidFill>
                  <a:cs typeface="Verdana"/>
                </a:rPr>
                <a:t>of </a:t>
              </a:r>
              <a:r>
                <a:rPr lang="en-US" sz="2000" i="1" spc="-55" dirty="0">
                  <a:solidFill>
                    <a:srgbClr val="3C2B32"/>
                  </a:solidFill>
                  <a:cs typeface="Verdana"/>
                </a:rPr>
                <a:t>attending</a:t>
              </a:r>
              <a:r>
                <a:rPr lang="en-US" sz="2000" i="1" spc="-160" dirty="0">
                  <a:solidFill>
                    <a:srgbClr val="3C2B32"/>
                  </a:solidFill>
                  <a:cs typeface="Verdana"/>
                </a:rPr>
                <a:t> </a:t>
              </a:r>
              <a:r>
                <a:rPr lang="en-US" sz="2000" i="1" spc="-25" dirty="0">
                  <a:solidFill>
                    <a:srgbClr val="3C2B32"/>
                  </a:solidFill>
                  <a:cs typeface="Verdana"/>
                </a:rPr>
                <a:t>college  </a:t>
              </a:r>
              <a:r>
                <a:rPr lang="en-US" sz="2000" i="1" spc="-45" dirty="0">
                  <a:solidFill>
                    <a:srgbClr val="3C2B32"/>
                  </a:solidFill>
                  <a:cs typeface="Verdana"/>
                </a:rPr>
                <a:t>and </a:t>
              </a:r>
              <a:r>
                <a:rPr lang="en-US" sz="2000" i="1" spc="-65" dirty="0">
                  <a:solidFill>
                    <a:srgbClr val="3C2B32"/>
                  </a:solidFill>
                  <a:cs typeface="Verdana"/>
                </a:rPr>
                <a:t>later </a:t>
              </a:r>
              <a:r>
                <a:rPr lang="en-US" sz="2000" i="1" spc="-55" dirty="0">
                  <a:solidFill>
                    <a:srgbClr val="3C2B32"/>
                  </a:solidFill>
                  <a:cs typeface="Verdana"/>
                </a:rPr>
                <a:t>getting </a:t>
              </a:r>
              <a:r>
                <a:rPr lang="en-US" sz="2000" i="1" spc="-50" dirty="0">
                  <a:solidFill>
                    <a:srgbClr val="3C2B32"/>
                  </a:solidFill>
                  <a:cs typeface="Verdana"/>
                </a:rPr>
                <a:t>a </a:t>
              </a:r>
              <a:r>
                <a:rPr lang="en-US" sz="2000" i="1" spc="-65" dirty="0">
                  <a:solidFill>
                    <a:srgbClr val="3C2B32"/>
                  </a:solidFill>
                  <a:cs typeface="Verdana"/>
                </a:rPr>
                <a:t>higher-paying</a:t>
              </a:r>
              <a:r>
                <a:rPr lang="en-US" sz="2000" i="1" spc="-135" dirty="0">
                  <a:solidFill>
                    <a:srgbClr val="3C2B32"/>
                  </a:solidFill>
                  <a:cs typeface="Verdana"/>
                </a:rPr>
                <a:t> </a:t>
              </a:r>
              <a:r>
                <a:rPr lang="en-US" sz="2000" i="1" spc="-100" dirty="0">
                  <a:solidFill>
                    <a:srgbClr val="3C2B32"/>
                  </a:solidFill>
                  <a:cs typeface="Verdana"/>
                </a:rPr>
                <a:t>job.</a:t>
              </a:r>
              <a:endParaRPr lang="en-US" sz="2000" dirty="0">
                <a:cs typeface="Verdana"/>
              </a:endParaRPr>
            </a:p>
            <a:p>
              <a:pPr marL="12700">
                <a:lnSpc>
                  <a:spcPts val="1400"/>
                </a:lnSpc>
                <a:spcBef>
                  <a:spcPts val="840"/>
                </a:spcBef>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174625" indent="-199390">
                <a:lnSpc>
                  <a:spcPts val="1800"/>
                </a:lnSpc>
                <a:spcBef>
                  <a:spcPts val="60"/>
                </a:spcBef>
                <a:buSzPct val="95652"/>
                <a:buFont typeface="Verdana"/>
                <a:buChar char="•"/>
                <a:tabLst>
                  <a:tab pos="212090" algn="l"/>
                  <a:tab pos="212725" algn="l"/>
                </a:tabLst>
              </a:pPr>
              <a:r>
                <a:rPr lang="en-US" sz="2000" i="1" spc="-50" dirty="0">
                  <a:solidFill>
                    <a:srgbClr val="3C2B32"/>
                  </a:solidFill>
                  <a:cs typeface="Verdana"/>
                </a:rPr>
                <a:t>Add </a:t>
              </a:r>
              <a:r>
                <a:rPr lang="en-US" sz="2000" i="1" spc="-70" dirty="0">
                  <a:solidFill>
                    <a:srgbClr val="3C2B32"/>
                  </a:solidFill>
                  <a:cs typeface="Verdana"/>
                </a:rPr>
                <a:t>only </a:t>
              </a:r>
              <a:r>
                <a:rPr lang="en-US" sz="2000" i="1" spc="-45" dirty="0">
                  <a:solidFill>
                    <a:srgbClr val="3C2B32"/>
                  </a:solidFill>
                  <a:cs typeface="Verdana"/>
                </a:rPr>
                <a:t>one </a:t>
              </a:r>
              <a:r>
                <a:rPr lang="en-US" sz="2000" i="1" spc="-75" dirty="0">
                  <a:solidFill>
                    <a:srgbClr val="3C2B32"/>
                  </a:solidFill>
                  <a:cs typeface="Verdana"/>
                </a:rPr>
                <a:t>money </a:t>
              </a:r>
              <a:r>
                <a:rPr lang="en-US" sz="2000" i="1" spc="-30" dirty="0">
                  <a:solidFill>
                    <a:srgbClr val="3C2B32"/>
                  </a:solidFill>
                  <a:cs typeface="Verdana"/>
                </a:rPr>
                <a:t>card </a:t>
              </a:r>
              <a:r>
                <a:rPr lang="en-US" sz="2000" i="1" spc="-65" dirty="0">
                  <a:solidFill>
                    <a:srgbClr val="3C2B32"/>
                  </a:solidFill>
                  <a:cs typeface="Verdana"/>
                </a:rPr>
                <a:t>to </a:t>
              </a:r>
              <a:r>
                <a:rPr lang="en-US" sz="2000" i="1" spc="-60" dirty="0">
                  <a:solidFill>
                    <a:srgbClr val="3C2B32"/>
                  </a:solidFill>
                  <a:cs typeface="Verdana"/>
                </a:rPr>
                <a:t>represent </a:t>
              </a:r>
              <a:r>
                <a:rPr lang="en-US" sz="2000" i="1" spc="-70" dirty="0">
                  <a:solidFill>
                    <a:srgbClr val="3C2B32"/>
                  </a:solidFill>
                  <a:cs typeface="Verdana"/>
                </a:rPr>
                <a:t>the </a:t>
              </a:r>
              <a:r>
                <a:rPr lang="en-US" sz="2000" i="1" spc="-155" dirty="0">
                  <a:solidFill>
                    <a:srgbClr val="3C2B32"/>
                  </a:solidFill>
                  <a:cs typeface="Verdana"/>
                </a:rPr>
                <a:t>75 </a:t>
              </a:r>
              <a:r>
                <a:rPr lang="en-US" sz="2000" i="1" spc="-50" dirty="0">
                  <a:solidFill>
                    <a:srgbClr val="3C2B32"/>
                  </a:solidFill>
                  <a:cs typeface="Verdana"/>
                </a:rPr>
                <a:t>percent </a:t>
              </a:r>
              <a:r>
                <a:rPr lang="en-US" sz="2000" i="1" spc="-60" dirty="0">
                  <a:solidFill>
                    <a:srgbClr val="3C2B32"/>
                  </a:solidFill>
                  <a:cs typeface="Verdana"/>
                </a:rPr>
                <a:t>high </a:t>
              </a:r>
              <a:r>
                <a:rPr lang="en-US" sz="2000" i="1" spc="-30" dirty="0">
                  <a:solidFill>
                    <a:srgbClr val="3C2B32"/>
                  </a:solidFill>
                  <a:cs typeface="Verdana"/>
                </a:rPr>
                <a:t>school </a:t>
              </a:r>
              <a:r>
                <a:rPr lang="en-US" sz="2000" i="1" spc="-60" dirty="0">
                  <a:solidFill>
                    <a:srgbClr val="3C2B32"/>
                  </a:solidFill>
                  <a:cs typeface="Verdana"/>
                </a:rPr>
                <a:t>graduation </a:t>
              </a:r>
              <a:r>
                <a:rPr lang="en-US" sz="2000" i="1" spc="-75" dirty="0">
                  <a:solidFill>
                    <a:srgbClr val="3C2B32"/>
                  </a:solidFill>
                  <a:cs typeface="Verdana"/>
                </a:rPr>
                <a:t>rate  </a:t>
              </a:r>
              <a:r>
                <a:rPr lang="en-US" sz="2000" i="1" spc="-60" dirty="0">
                  <a:solidFill>
                    <a:srgbClr val="3C2B32"/>
                  </a:solidFill>
                  <a:cs typeface="Verdana"/>
                </a:rPr>
                <a:t>among </a:t>
              </a:r>
              <a:r>
                <a:rPr lang="en-US" sz="2000" i="1" spc="-55" dirty="0">
                  <a:solidFill>
                    <a:srgbClr val="3C2B32"/>
                  </a:solidFill>
                  <a:cs typeface="Verdana"/>
                </a:rPr>
                <a:t>African </a:t>
              </a:r>
              <a:r>
                <a:rPr lang="en-US" sz="2000" i="1" spc="-60" dirty="0">
                  <a:solidFill>
                    <a:srgbClr val="3C2B32"/>
                  </a:solidFill>
                  <a:cs typeface="Verdana"/>
                </a:rPr>
                <a:t>American </a:t>
              </a:r>
              <a:r>
                <a:rPr lang="en-US" sz="2000" i="1" spc="-75" dirty="0">
                  <a:solidFill>
                    <a:srgbClr val="3C2B32"/>
                  </a:solidFill>
                  <a:cs typeface="Verdana"/>
                </a:rPr>
                <a:t>students, </a:t>
              </a:r>
              <a:r>
                <a:rPr lang="en-US" sz="2000" i="1" spc="-40" dirty="0">
                  <a:solidFill>
                    <a:srgbClr val="3C2B32"/>
                  </a:solidFill>
                  <a:cs typeface="Verdana"/>
                </a:rPr>
                <a:t>compared </a:t>
              </a:r>
              <a:r>
                <a:rPr lang="en-US" sz="2000" i="1" spc="-65" dirty="0">
                  <a:solidFill>
                    <a:srgbClr val="3C2B32"/>
                  </a:solidFill>
                  <a:cs typeface="Verdana"/>
                </a:rPr>
                <a:t>to </a:t>
              </a:r>
              <a:r>
                <a:rPr lang="en-US" sz="2000" i="1" spc="-105" dirty="0">
                  <a:solidFill>
                    <a:srgbClr val="3C2B32"/>
                  </a:solidFill>
                  <a:cs typeface="Verdana"/>
                </a:rPr>
                <a:t>88  </a:t>
              </a:r>
              <a:r>
                <a:rPr lang="en-US" sz="2000" i="1" spc="-50" dirty="0">
                  <a:solidFill>
                    <a:srgbClr val="3C2B32"/>
                  </a:solidFill>
                  <a:cs typeface="Verdana"/>
                </a:rPr>
                <a:t>percent </a:t>
              </a:r>
              <a:r>
                <a:rPr lang="en-US" sz="2000" i="1" spc="-60" dirty="0">
                  <a:solidFill>
                    <a:srgbClr val="3C2B32"/>
                  </a:solidFill>
                  <a:cs typeface="Verdana"/>
                </a:rPr>
                <a:t>among </a:t>
              </a:r>
              <a:r>
                <a:rPr lang="en-US" sz="2000" i="1" spc="-75" dirty="0">
                  <a:solidFill>
                    <a:srgbClr val="3C2B32"/>
                  </a:solidFill>
                  <a:cs typeface="Verdana"/>
                </a:rPr>
                <a:t>white students. </a:t>
              </a:r>
              <a:r>
                <a:rPr lang="en-US" sz="2000" i="1" spc="-45" dirty="0">
                  <a:solidFill>
                    <a:srgbClr val="3C2B32"/>
                  </a:solidFill>
                  <a:cs typeface="Verdana"/>
                </a:rPr>
                <a:t>Also  </a:t>
              </a:r>
              <a:r>
                <a:rPr lang="en-US" sz="2000" i="1" spc="-20" dirty="0">
                  <a:solidFill>
                    <a:srgbClr val="3C2B32"/>
                  </a:solidFill>
                  <a:cs typeface="Verdana"/>
                </a:rPr>
                <a:t>pick </a:t>
              </a:r>
              <a:r>
                <a:rPr lang="en-US" sz="2000" i="1" spc="-50" dirty="0">
                  <a:solidFill>
                    <a:srgbClr val="3C2B32"/>
                  </a:solidFill>
                  <a:cs typeface="Verdana"/>
                </a:rPr>
                <a:t>up </a:t>
              </a:r>
              <a:r>
                <a:rPr lang="en-US" sz="2000" i="1" spc="-45" dirty="0">
                  <a:solidFill>
                    <a:srgbClr val="3C2B32"/>
                  </a:solidFill>
                  <a:cs typeface="Verdana"/>
                </a:rPr>
                <a:t>one </a:t>
              </a:r>
              <a:r>
                <a:rPr lang="en-US" sz="2000" i="1" spc="-55" dirty="0">
                  <a:solidFill>
                    <a:srgbClr val="3C2B32"/>
                  </a:solidFill>
                  <a:cs typeface="Verdana"/>
                </a:rPr>
                <a:t>lost </a:t>
              </a:r>
              <a:r>
                <a:rPr lang="en-US" sz="2000" i="1" spc="-60" dirty="0">
                  <a:solidFill>
                    <a:srgbClr val="3C2B32"/>
                  </a:solidFill>
                  <a:cs typeface="Verdana"/>
                </a:rPr>
                <a:t>opportunity </a:t>
              </a:r>
              <a:r>
                <a:rPr lang="en-US" sz="2000" i="1" spc="-30" dirty="0">
                  <a:solidFill>
                    <a:srgbClr val="3C2B32"/>
                  </a:solidFill>
                  <a:cs typeface="Verdana"/>
                </a:rPr>
                <a:t>card           </a:t>
              </a:r>
              <a:r>
                <a:rPr lang="en-US" sz="2000" i="1" spc="-70" dirty="0">
                  <a:solidFill>
                    <a:srgbClr val="3C2B32"/>
                  </a:solidFill>
                  <a:cs typeface="Verdana"/>
                </a:rPr>
                <a:t>for the lower </a:t>
              </a:r>
              <a:r>
                <a:rPr lang="en-US" sz="2000" i="1" spc="-60" dirty="0">
                  <a:solidFill>
                    <a:srgbClr val="3C2B32"/>
                  </a:solidFill>
                  <a:cs typeface="Verdana"/>
                </a:rPr>
                <a:t>student </a:t>
              </a:r>
              <a:r>
                <a:rPr lang="en-US" sz="2000" i="1" spc="-40" dirty="0">
                  <a:solidFill>
                    <a:srgbClr val="3C2B32"/>
                  </a:solidFill>
                  <a:cs typeface="Verdana"/>
                </a:rPr>
                <a:t>spending </a:t>
              </a:r>
              <a:r>
                <a:rPr lang="en-US" sz="2000" i="1" spc="-80" dirty="0">
                  <a:solidFill>
                    <a:srgbClr val="3C2B32"/>
                  </a:solidFill>
                  <a:cs typeface="Verdana"/>
                </a:rPr>
                <a:t>that </a:t>
              </a:r>
              <a:r>
                <a:rPr lang="en-US" sz="2000" i="1" spc="-40" dirty="0">
                  <a:solidFill>
                    <a:srgbClr val="3C2B32"/>
                  </a:solidFill>
                  <a:cs typeface="Verdana"/>
                </a:rPr>
                <a:t>helps </a:t>
              </a:r>
              <a:r>
                <a:rPr lang="en-US" sz="2000" i="1" spc="-60" dirty="0">
                  <a:solidFill>
                    <a:srgbClr val="3C2B32"/>
                  </a:solidFill>
                  <a:cs typeface="Verdana"/>
                </a:rPr>
                <a:t>funnel</a:t>
              </a:r>
              <a:r>
                <a:rPr lang="en-US" sz="2000" i="1" spc="-280" dirty="0">
                  <a:solidFill>
                    <a:srgbClr val="3C2B32"/>
                  </a:solidFill>
                  <a:cs typeface="Verdana"/>
                </a:rPr>
                <a:t> </a:t>
              </a:r>
              <a:r>
                <a:rPr lang="en-US" sz="2000" i="1" spc="-95" dirty="0">
                  <a:solidFill>
                    <a:srgbClr val="3C2B32"/>
                  </a:solidFill>
                  <a:cs typeface="Verdana"/>
                </a:rPr>
                <a:t>many  </a:t>
              </a:r>
              <a:r>
                <a:rPr lang="en-US" sz="2000" i="1" spc="-25" dirty="0">
                  <a:solidFill>
                    <a:srgbClr val="3C2B32"/>
                  </a:solidFill>
                  <a:cs typeface="Verdana"/>
                </a:rPr>
                <a:t>Black </a:t>
              </a:r>
              <a:r>
                <a:rPr lang="en-US" sz="2000" i="1" spc="-60" dirty="0">
                  <a:solidFill>
                    <a:srgbClr val="3C2B32"/>
                  </a:solidFill>
                  <a:cs typeface="Verdana"/>
                </a:rPr>
                <a:t>students           </a:t>
              </a:r>
              <a:r>
                <a:rPr lang="en-US" sz="2000" i="1" spc="-70" dirty="0">
                  <a:solidFill>
                    <a:srgbClr val="3C2B32"/>
                  </a:solidFill>
                  <a:cs typeface="Verdana"/>
                </a:rPr>
                <a:t>into </a:t>
              </a:r>
              <a:r>
                <a:rPr lang="en-US" sz="2000" i="1" spc="-75" dirty="0">
                  <a:solidFill>
                    <a:srgbClr val="3C2B32"/>
                  </a:solidFill>
                  <a:cs typeface="Verdana"/>
                </a:rPr>
                <a:t>low-wage </a:t>
              </a:r>
              <a:r>
                <a:rPr lang="en-US" sz="2000" i="1" spc="-80" dirty="0">
                  <a:solidFill>
                    <a:srgbClr val="3C2B32"/>
                  </a:solidFill>
                  <a:cs typeface="Verdana"/>
                </a:rPr>
                <a:t>work </a:t>
              </a:r>
              <a:r>
                <a:rPr lang="en-US" sz="2000" i="1" spc="-65" dirty="0">
                  <a:solidFill>
                    <a:srgbClr val="3C2B32"/>
                  </a:solidFill>
                  <a:cs typeface="Verdana"/>
                </a:rPr>
                <a:t>after </a:t>
              </a:r>
              <a:r>
                <a:rPr lang="en-US" sz="2000" i="1" spc="-60" dirty="0">
                  <a:solidFill>
                    <a:srgbClr val="3C2B32"/>
                  </a:solidFill>
                  <a:cs typeface="Verdana"/>
                </a:rPr>
                <a:t>high</a:t>
              </a:r>
              <a:r>
                <a:rPr lang="en-US" sz="2000" i="1" spc="-114" dirty="0">
                  <a:solidFill>
                    <a:srgbClr val="3C2B32"/>
                  </a:solidFill>
                  <a:cs typeface="Verdana"/>
                </a:rPr>
                <a:t> </a:t>
              </a:r>
              <a:r>
                <a:rPr lang="en-US" sz="2000" i="1" spc="-55" dirty="0">
                  <a:solidFill>
                    <a:srgbClr val="3C2B32"/>
                  </a:solidFill>
                  <a:cs typeface="Verdana"/>
                </a:rPr>
                <a:t>school.</a:t>
              </a:r>
              <a:endParaRPr lang="en-US" sz="200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933831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484391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EE97B94-7368-48B6-BA18-70C04484FE75}"/>
              </a:ext>
            </a:extLst>
          </p:cNvPr>
          <p:cNvGrpSpPr/>
          <p:nvPr/>
        </p:nvGrpSpPr>
        <p:grpSpPr>
          <a:xfrm>
            <a:off x="3835977" y="363682"/>
            <a:ext cx="4572000" cy="2979593"/>
            <a:chOff x="533400" y="5334000"/>
            <a:chExt cx="6705600" cy="4191000"/>
          </a:xfrm>
        </p:grpSpPr>
        <p:sp>
          <p:nvSpPr>
            <p:cNvPr id="3" name="object 3">
              <a:extLst>
                <a:ext uri="{FF2B5EF4-FFF2-40B4-BE49-F238E27FC236}">
                  <a16:creationId xmlns:a16="http://schemas.microsoft.com/office/drawing/2014/main" id="{117ECBB4-4FA1-434C-B1BA-E034B0F3545A}"/>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4" name="object 4">
              <a:extLst>
                <a:ext uri="{FF2B5EF4-FFF2-40B4-BE49-F238E27FC236}">
                  <a16:creationId xmlns:a16="http://schemas.microsoft.com/office/drawing/2014/main" id="{7F6A7AB2-BE53-47EB-8683-E74EE6050C35}"/>
                </a:ext>
              </a:extLst>
            </p:cNvPr>
            <p:cNvSpPr txBox="1"/>
            <p:nvPr/>
          </p:nvSpPr>
          <p:spPr>
            <a:xfrm>
              <a:off x="577034" y="5432820"/>
              <a:ext cx="2787607" cy="496931"/>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Black Participants</a:t>
              </a:r>
              <a:endParaRPr sz="1909" b="1" dirty="0">
                <a:effectLst>
                  <a:outerShdw blurRad="38100" dist="38100" dir="2700000" algn="tl">
                    <a:srgbClr val="000000">
                      <a:alpha val="43137"/>
                    </a:srgbClr>
                  </a:outerShdw>
                </a:effectLst>
                <a:latin typeface="Verdana"/>
                <a:cs typeface="Verdana"/>
              </a:endParaRPr>
            </a:p>
          </p:txBody>
        </p:sp>
        <p:grpSp>
          <p:nvGrpSpPr>
            <p:cNvPr id="5" name="object 15">
              <a:extLst>
                <a:ext uri="{FF2B5EF4-FFF2-40B4-BE49-F238E27FC236}">
                  <a16:creationId xmlns:a16="http://schemas.microsoft.com/office/drawing/2014/main" id="{1234EA5E-79E6-411A-876C-999F06C1B6DB}"/>
                </a:ext>
              </a:extLst>
            </p:cNvPr>
            <p:cNvGrpSpPr/>
            <p:nvPr/>
          </p:nvGrpSpPr>
          <p:grpSpPr>
            <a:xfrm>
              <a:off x="1557223" y="5865164"/>
              <a:ext cx="5586730" cy="3578860"/>
              <a:chOff x="1557223" y="5865164"/>
              <a:chExt cx="5586730" cy="3578860"/>
            </a:xfrm>
          </p:grpSpPr>
          <p:sp>
            <p:nvSpPr>
              <p:cNvPr id="6" name="object 16">
                <a:extLst>
                  <a:ext uri="{FF2B5EF4-FFF2-40B4-BE49-F238E27FC236}">
                    <a16:creationId xmlns:a16="http://schemas.microsoft.com/office/drawing/2014/main" id="{FCB2CF62-39E2-479F-A24D-A677BBB3F19B}"/>
                  </a:ext>
                </a:extLst>
              </p:cNvPr>
              <p:cNvSpPr/>
              <p:nvPr/>
            </p:nvSpPr>
            <p:spPr>
              <a:xfrm>
                <a:off x="1557223" y="6239560"/>
                <a:ext cx="641515" cy="244411"/>
              </a:xfrm>
              <a:prstGeom prst="rect">
                <a:avLst/>
              </a:prstGeom>
              <a:blipFill>
                <a:blip r:embed="rId3" cstate="print"/>
                <a:stretch>
                  <a:fillRect/>
                </a:stretch>
              </a:blipFill>
            </p:spPr>
            <p:txBody>
              <a:bodyPr wrap="square" lIns="0" tIns="0" rIns="0" bIns="0" rtlCol="0"/>
              <a:lstStyle/>
              <a:p>
                <a:endParaRPr sz="1227"/>
              </a:p>
            </p:txBody>
          </p:sp>
          <p:sp>
            <p:nvSpPr>
              <p:cNvPr id="7" name="object 17">
                <a:extLst>
                  <a:ext uri="{FF2B5EF4-FFF2-40B4-BE49-F238E27FC236}">
                    <a16:creationId xmlns:a16="http://schemas.microsoft.com/office/drawing/2014/main" id="{CC3BB7B4-B26B-4A3D-85DD-E5289D6EB74A}"/>
                  </a:ext>
                </a:extLst>
              </p:cNvPr>
              <p:cNvSpPr/>
              <p:nvPr/>
            </p:nvSpPr>
            <p:spPr>
              <a:xfrm>
                <a:off x="2026615" y="5865799"/>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endParaRPr sz="1227"/>
              </a:p>
            </p:txBody>
          </p:sp>
          <p:sp>
            <p:nvSpPr>
              <p:cNvPr id="8" name="object 18">
                <a:extLst>
                  <a:ext uri="{FF2B5EF4-FFF2-40B4-BE49-F238E27FC236}">
                    <a16:creationId xmlns:a16="http://schemas.microsoft.com/office/drawing/2014/main" id="{2481E6E5-C9F5-4205-AAC6-9550A51D837D}"/>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endParaRPr sz="1227"/>
              </a:p>
            </p:txBody>
          </p:sp>
          <p:sp>
            <p:nvSpPr>
              <p:cNvPr id="9" name="object 19">
                <a:extLst>
                  <a:ext uri="{FF2B5EF4-FFF2-40B4-BE49-F238E27FC236}">
                    <a16:creationId xmlns:a16="http://schemas.microsoft.com/office/drawing/2014/main" id="{FE12E3F5-3ABF-4730-A1BE-F523AF70327B}"/>
                  </a:ext>
                </a:extLst>
              </p:cNvPr>
              <p:cNvSpPr/>
              <p:nvPr/>
            </p:nvSpPr>
            <p:spPr>
              <a:xfrm>
                <a:off x="6396367" y="8854969"/>
                <a:ext cx="325602" cy="295848"/>
              </a:xfrm>
              <a:prstGeom prst="rect">
                <a:avLst/>
              </a:prstGeom>
              <a:blipFill>
                <a:blip r:embed="rId4" cstate="print"/>
                <a:stretch>
                  <a:fillRect/>
                </a:stretch>
              </a:blipFill>
            </p:spPr>
            <p:txBody>
              <a:bodyPr wrap="square" lIns="0" tIns="0" rIns="0" bIns="0" rtlCol="0"/>
              <a:lstStyle/>
              <a:p>
                <a:endParaRPr sz="1227"/>
              </a:p>
            </p:txBody>
          </p:sp>
          <p:sp>
            <p:nvSpPr>
              <p:cNvPr id="10" name="object 20">
                <a:extLst>
                  <a:ext uri="{FF2B5EF4-FFF2-40B4-BE49-F238E27FC236}">
                    <a16:creationId xmlns:a16="http://schemas.microsoft.com/office/drawing/2014/main" id="{10DDFC1E-2B8A-4AF4-BCDB-5D28FA07FB17}"/>
                  </a:ext>
                </a:extLst>
              </p:cNvPr>
              <p:cNvSpPr/>
              <p:nvPr/>
            </p:nvSpPr>
            <p:spPr>
              <a:xfrm>
                <a:off x="6065215" y="9249012"/>
                <a:ext cx="1078534" cy="194483"/>
              </a:xfrm>
              <a:prstGeom prst="rect">
                <a:avLst/>
              </a:prstGeom>
              <a:blipFill>
                <a:blip r:embed="rId5" cstate="print"/>
                <a:stretch>
                  <a:fillRect/>
                </a:stretch>
              </a:blipFill>
            </p:spPr>
            <p:txBody>
              <a:bodyPr wrap="square" lIns="0" tIns="0" rIns="0" bIns="0" rtlCol="0"/>
              <a:lstStyle/>
              <a:p>
                <a:endParaRPr sz="1227"/>
              </a:p>
            </p:txBody>
          </p:sp>
        </p:grpSp>
      </p:grpSp>
      <p:sp>
        <p:nvSpPr>
          <p:cNvPr id="11" name="object 4">
            <a:extLst>
              <a:ext uri="{FF2B5EF4-FFF2-40B4-BE49-F238E27FC236}">
                <a16:creationId xmlns:a16="http://schemas.microsoft.com/office/drawing/2014/main" id="{AE155B46-D5DC-4B7D-8490-517FA9B274F4}"/>
              </a:ext>
            </a:extLst>
          </p:cNvPr>
          <p:cNvSpPr/>
          <p:nvPr/>
        </p:nvSpPr>
        <p:spPr>
          <a:xfrm>
            <a:off x="3804307" y="3467100"/>
            <a:ext cx="4572000" cy="3015098"/>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12" name="object 4">
            <a:extLst>
              <a:ext uri="{FF2B5EF4-FFF2-40B4-BE49-F238E27FC236}">
                <a16:creationId xmlns:a16="http://schemas.microsoft.com/office/drawing/2014/main" id="{C6571906-488B-4BA0-82F5-B660420BF85E}"/>
              </a:ext>
            </a:extLst>
          </p:cNvPr>
          <p:cNvSpPr txBox="1"/>
          <p:nvPr/>
        </p:nvSpPr>
        <p:spPr>
          <a:xfrm>
            <a:off x="3733990" y="3517962"/>
            <a:ext cx="2024132" cy="338817"/>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White Participants</a:t>
            </a:r>
            <a:endParaRPr sz="1909" b="1" dirty="0">
              <a:effectLst>
                <a:outerShdw blurRad="38100" dist="38100" dir="2700000" algn="tl">
                  <a:srgbClr val="000000">
                    <a:alpha val="43137"/>
                  </a:srgbClr>
                </a:outerShdw>
              </a:effectLst>
              <a:latin typeface="Verdana"/>
              <a:cs typeface="Verdana"/>
            </a:endParaRPr>
          </a:p>
        </p:txBody>
      </p:sp>
      <p:pic>
        <p:nvPicPr>
          <p:cNvPr id="13" name="Picture 12">
            <a:extLst>
              <a:ext uri="{FF2B5EF4-FFF2-40B4-BE49-F238E27FC236}">
                <a16:creationId xmlns:a16="http://schemas.microsoft.com/office/drawing/2014/main" id="{8BBEC9B1-84AE-4C50-844E-0DD50786B0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9913" y="2542922"/>
            <a:ext cx="1308716" cy="444212"/>
          </a:xfrm>
          <a:prstGeom prst="rect">
            <a:avLst/>
          </a:prstGeom>
        </p:spPr>
      </p:pic>
      <p:pic>
        <p:nvPicPr>
          <p:cNvPr id="14" name="Picture 13">
            <a:extLst>
              <a:ext uri="{FF2B5EF4-FFF2-40B4-BE49-F238E27FC236}">
                <a16:creationId xmlns:a16="http://schemas.microsoft.com/office/drawing/2014/main" id="{273F03A4-0AF4-4E09-BE5B-D71C5B42C2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1099" y="1535098"/>
            <a:ext cx="1308716" cy="444212"/>
          </a:xfrm>
          <a:prstGeom prst="rect">
            <a:avLst/>
          </a:prstGeom>
        </p:spPr>
      </p:pic>
      <p:pic>
        <p:nvPicPr>
          <p:cNvPr id="15" name="Picture 14">
            <a:extLst>
              <a:ext uri="{FF2B5EF4-FFF2-40B4-BE49-F238E27FC236}">
                <a16:creationId xmlns:a16="http://schemas.microsoft.com/office/drawing/2014/main" id="{F7DE44D8-85B2-4839-A3BA-CF03D41B51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9913" y="1033798"/>
            <a:ext cx="1308716" cy="444212"/>
          </a:xfrm>
          <a:prstGeom prst="rect">
            <a:avLst/>
          </a:prstGeom>
        </p:spPr>
      </p:pic>
      <p:pic>
        <p:nvPicPr>
          <p:cNvPr id="16" name="Picture 15">
            <a:extLst>
              <a:ext uri="{FF2B5EF4-FFF2-40B4-BE49-F238E27FC236}">
                <a16:creationId xmlns:a16="http://schemas.microsoft.com/office/drawing/2014/main" id="{4A37F97D-90B5-46AF-9331-1D396876FB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1099" y="2053104"/>
            <a:ext cx="1308716" cy="444212"/>
          </a:xfrm>
          <a:prstGeom prst="rect">
            <a:avLst/>
          </a:prstGeom>
        </p:spPr>
      </p:pic>
      <p:pic>
        <p:nvPicPr>
          <p:cNvPr id="17" name="Picture 16">
            <a:extLst>
              <a:ext uri="{FF2B5EF4-FFF2-40B4-BE49-F238E27FC236}">
                <a16:creationId xmlns:a16="http://schemas.microsoft.com/office/drawing/2014/main" id="{25A2AF95-02A9-42E7-8FF1-9DB5B556B0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7806" y="5951942"/>
            <a:ext cx="1219726" cy="415090"/>
          </a:xfrm>
          <a:prstGeom prst="rect">
            <a:avLst/>
          </a:prstGeom>
        </p:spPr>
      </p:pic>
      <p:pic>
        <p:nvPicPr>
          <p:cNvPr id="18" name="Picture 17">
            <a:extLst>
              <a:ext uri="{FF2B5EF4-FFF2-40B4-BE49-F238E27FC236}">
                <a16:creationId xmlns:a16="http://schemas.microsoft.com/office/drawing/2014/main" id="{C42882B9-E08E-4243-A49E-F83EB963D1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6943" y="4595605"/>
            <a:ext cx="1221307" cy="403947"/>
          </a:xfrm>
          <a:prstGeom prst="rect">
            <a:avLst/>
          </a:prstGeom>
        </p:spPr>
      </p:pic>
      <p:pic>
        <p:nvPicPr>
          <p:cNvPr id="19" name="Picture 18">
            <a:extLst>
              <a:ext uri="{FF2B5EF4-FFF2-40B4-BE49-F238E27FC236}">
                <a16:creationId xmlns:a16="http://schemas.microsoft.com/office/drawing/2014/main" id="{BCBB40EF-7A34-4B07-A86D-08F3EEDA0C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6943" y="4153598"/>
            <a:ext cx="1221307" cy="403947"/>
          </a:xfrm>
          <a:prstGeom prst="rect">
            <a:avLst/>
          </a:prstGeom>
        </p:spPr>
      </p:pic>
      <p:pic>
        <p:nvPicPr>
          <p:cNvPr id="20" name="Picture 19">
            <a:extLst>
              <a:ext uri="{FF2B5EF4-FFF2-40B4-BE49-F238E27FC236}">
                <a16:creationId xmlns:a16="http://schemas.microsoft.com/office/drawing/2014/main" id="{BEEC1250-B465-4E17-93DF-44714351D7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1716" y="5956159"/>
            <a:ext cx="1207335" cy="410873"/>
          </a:xfrm>
          <a:prstGeom prst="rect">
            <a:avLst/>
          </a:prstGeom>
        </p:spPr>
      </p:pic>
      <p:pic>
        <p:nvPicPr>
          <p:cNvPr id="21" name="Picture 20">
            <a:extLst>
              <a:ext uri="{FF2B5EF4-FFF2-40B4-BE49-F238E27FC236}">
                <a16:creationId xmlns:a16="http://schemas.microsoft.com/office/drawing/2014/main" id="{7325C48D-EF84-43D4-BF1B-E7979DD45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1716" y="4153598"/>
            <a:ext cx="1221307" cy="403947"/>
          </a:xfrm>
          <a:prstGeom prst="rect">
            <a:avLst/>
          </a:prstGeom>
        </p:spPr>
      </p:pic>
      <p:pic>
        <p:nvPicPr>
          <p:cNvPr id="22" name="Picture 21">
            <a:extLst>
              <a:ext uri="{FF2B5EF4-FFF2-40B4-BE49-F238E27FC236}">
                <a16:creationId xmlns:a16="http://schemas.microsoft.com/office/drawing/2014/main" id="{B2281889-5085-4364-94B4-B98581D455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6943" y="5020529"/>
            <a:ext cx="1221307" cy="403947"/>
          </a:xfrm>
          <a:prstGeom prst="rect">
            <a:avLst/>
          </a:prstGeom>
        </p:spPr>
      </p:pic>
      <p:pic>
        <p:nvPicPr>
          <p:cNvPr id="23" name="Picture 22">
            <a:extLst>
              <a:ext uri="{FF2B5EF4-FFF2-40B4-BE49-F238E27FC236}">
                <a16:creationId xmlns:a16="http://schemas.microsoft.com/office/drawing/2014/main" id="{C822CDAD-6176-403A-88B8-26913B71B8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1716" y="4595603"/>
            <a:ext cx="1221307" cy="403947"/>
          </a:xfrm>
          <a:prstGeom prst="rect">
            <a:avLst/>
          </a:prstGeom>
        </p:spPr>
      </p:pic>
      <p:pic>
        <p:nvPicPr>
          <p:cNvPr id="24" name="Picture 23">
            <a:extLst>
              <a:ext uri="{FF2B5EF4-FFF2-40B4-BE49-F238E27FC236}">
                <a16:creationId xmlns:a16="http://schemas.microsoft.com/office/drawing/2014/main" id="{D1DBDFDB-BE6B-4969-81F1-91928A53DF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1577" y="5470840"/>
            <a:ext cx="1219728" cy="415091"/>
          </a:xfrm>
          <a:prstGeom prst="rect">
            <a:avLst/>
          </a:prstGeom>
        </p:spPr>
      </p:pic>
      <p:pic>
        <p:nvPicPr>
          <p:cNvPr id="25" name="Picture 24">
            <a:extLst>
              <a:ext uri="{FF2B5EF4-FFF2-40B4-BE49-F238E27FC236}">
                <a16:creationId xmlns:a16="http://schemas.microsoft.com/office/drawing/2014/main" id="{3EEB8433-1E8F-4409-93E0-898CA510CD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1571" y="5951942"/>
            <a:ext cx="1219728" cy="415090"/>
          </a:xfrm>
          <a:prstGeom prst="rect">
            <a:avLst/>
          </a:prstGeom>
        </p:spPr>
      </p:pic>
      <p:pic>
        <p:nvPicPr>
          <p:cNvPr id="26" name="Picture 25">
            <a:extLst>
              <a:ext uri="{FF2B5EF4-FFF2-40B4-BE49-F238E27FC236}">
                <a16:creationId xmlns:a16="http://schemas.microsoft.com/office/drawing/2014/main" id="{C2331B3E-9A58-4ED0-817E-BE050ABAF6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1299" y="1544706"/>
            <a:ext cx="1305300" cy="444212"/>
          </a:xfrm>
          <a:prstGeom prst="rect">
            <a:avLst/>
          </a:prstGeom>
        </p:spPr>
      </p:pic>
      <p:pic>
        <p:nvPicPr>
          <p:cNvPr id="27" name="Picture 26">
            <a:extLst>
              <a:ext uri="{FF2B5EF4-FFF2-40B4-BE49-F238E27FC236}">
                <a16:creationId xmlns:a16="http://schemas.microsoft.com/office/drawing/2014/main" id="{09E835AC-65E4-49D8-9D11-282D2D71A3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2636" y="1033798"/>
            <a:ext cx="1308716" cy="444212"/>
          </a:xfrm>
          <a:prstGeom prst="rect">
            <a:avLst/>
          </a:prstGeom>
        </p:spPr>
      </p:pic>
      <p:pic>
        <p:nvPicPr>
          <p:cNvPr id="28" name="Picture 27">
            <a:extLst>
              <a:ext uri="{FF2B5EF4-FFF2-40B4-BE49-F238E27FC236}">
                <a16:creationId xmlns:a16="http://schemas.microsoft.com/office/drawing/2014/main" id="{0FB657CB-D8C7-48E0-B66C-7EE574F0AF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1716" y="5020529"/>
            <a:ext cx="1221307" cy="403947"/>
          </a:xfrm>
          <a:prstGeom prst="rect">
            <a:avLst/>
          </a:prstGeom>
        </p:spPr>
      </p:pic>
      <p:pic>
        <p:nvPicPr>
          <p:cNvPr id="29" name="Picture 28">
            <a:extLst>
              <a:ext uri="{FF2B5EF4-FFF2-40B4-BE49-F238E27FC236}">
                <a16:creationId xmlns:a16="http://schemas.microsoft.com/office/drawing/2014/main" id="{69542AE1-0C2A-4F99-8923-8D258A5747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7806" y="1052754"/>
            <a:ext cx="1308716" cy="444212"/>
          </a:xfrm>
          <a:prstGeom prst="rect">
            <a:avLst/>
          </a:prstGeom>
        </p:spPr>
      </p:pic>
      <p:pic>
        <p:nvPicPr>
          <p:cNvPr id="30" name="Picture 29">
            <a:extLst>
              <a:ext uri="{FF2B5EF4-FFF2-40B4-BE49-F238E27FC236}">
                <a16:creationId xmlns:a16="http://schemas.microsoft.com/office/drawing/2014/main" id="{EEBB8149-50D4-413C-9616-3E61EB6D03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90726" y="4153598"/>
            <a:ext cx="1221307" cy="403947"/>
          </a:xfrm>
          <a:prstGeom prst="rect">
            <a:avLst/>
          </a:prstGeom>
        </p:spPr>
      </p:pic>
      <p:pic>
        <p:nvPicPr>
          <p:cNvPr id="31" name="Picture 30">
            <a:extLst>
              <a:ext uri="{FF2B5EF4-FFF2-40B4-BE49-F238E27FC236}">
                <a16:creationId xmlns:a16="http://schemas.microsoft.com/office/drawing/2014/main" id="{F9D8460D-0BDE-4971-9E2B-492399CED6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8771" y="523001"/>
            <a:ext cx="1308716" cy="444212"/>
          </a:xfrm>
          <a:prstGeom prst="rect">
            <a:avLst/>
          </a:prstGeom>
        </p:spPr>
      </p:pic>
      <p:pic>
        <p:nvPicPr>
          <p:cNvPr id="32" name="Picture 31">
            <a:extLst>
              <a:ext uri="{FF2B5EF4-FFF2-40B4-BE49-F238E27FC236}">
                <a16:creationId xmlns:a16="http://schemas.microsoft.com/office/drawing/2014/main" id="{76B60AFB-4F2C-4266-BF5B-49537BD6AE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90726" y="5020529"/>
            <a:ext cx="1221307" cy="403947"/>
          </a:xfrm>
          <a:prstGeom prst="rect">
            <a:avLst/>
          </a:prstGeom>
        </p:spPr>
      </p:pic>
      <p:pic>
        <p:nvPicPr>
          <p:cNvPr id="33" name="Picture 32">
            <a:extLst>
              <a:ext uri="{FF2B5EF4-FFF2-40B4-BE49-F238E27FC236}">
                <a16:creationId xmlns:a16="http://schemas.microsoft.com/office/drawing/2014/main" id="{52D52EDE-BFFA-42CA-8619-AA2BF0EF7F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6429" y="4604822"/>
            <a:ext cx="1221307" cy="403947"/>
          </a:xfrm>
          <a:prstGeom prst="rect">
            <a:avLst/>
          </a:prstGeom>
        </p:spPr>
      </p:pic>
      <p:pic>
        <p:nvPicPr>
          <p:cNvPr id="34" name="Picture 33">
            <a:extLst>
              <a:ext uri="{FF2B5EF4-FFF2-40B4-BE49-F238E27FC236}">
                <a16:creationId xmlns:a16="http://schemas.microsoft.com/office/drawing/2014/main" id="{6B982FAF-CD53-4BAD-8B7C-006575BB25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3301" y="5477262"/>
            <a:ext cx="1219728" cy="415091"/>
          </a:xfrm>
          <a:prstGeom prst="rect">
            <a:avLst/>
          </a:prstGeom>
        </p:spPr>
      </p:pic>
      <p:pic>
        <p:nvPicPr>
          <p:cNvPr id="35" name="Picture 34">
            <a:extLst>
              <a:ext uri="{FF2B5EF4-FFF2-40B4-BE49-F238E27FC236}">
                <a16:creationId xmlns:a16="http://schemas.microsoft.com/office/drawing/2014/main" id="{8F15A34E-35A1-494E-B59C-42BD878540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6533" y="1534084"/>
            <a:ext cx="1308716" cy="444212"/>
          </a:xfrm>
          <a:prstGeom prst="rect">
            <a:avLst/>
          </a:prstGeom>
        </p:spPr>
      </p:pic>
      <p:pic>
        <p:nvPicPr>
          <p:cNvPr id="36" name="Picture 35">
            <a:extLst>
              <a:ext uri="{FF2B5EF4-FFF2-40B4-BE49-F238E27FC236}">
                <a16:creationId xmlns:a16="http://schemas.microsoft.com/office/drawing/2014/main" id="{04D95D00-73CD-4F9A-9180-10742C6B7E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4730" y="3708162"/>
            <a:ext cx="1221307" cy="403947"/>
          </a:xfrm>
          <a:prstGeom prst="rect">
            <a:avLst/>
          </a:prstGeom>
        </p:spPr>
      </p:pic>
      <p:pic>
        <p:nvPicPr>
          <p:cNvPr id="37" name="Picture 36">
            <a:extLst>
              <a:ext uri="{FF2B5EF4-FFF2-40B4-BE49-F238E27FC236}">
                <a16:creationId xmlns:a16="http://schemas.microsoft.com/office/drawing/2014/main" id="{CC205B44-0D4D-42BC-A789-035806B517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2263" y="3708162"/>
            <a:ext cx="1221307" cy="403947"/>
          </a:xfrm>
          <a:prstGeom prst="rect">
            <a:avLst/>
          </a:prstGeom>
        </p:spPr>
      </p:pic>
      <p:pic>
        <p:nvPicPr>
          <p:cNvPr id="38" name="Picture 37">
            <a:extLst>
              <a:ext uri="{FF2B5EF4-FFF2-40B4-BE49-F238E27FC236}">
                <a16:creationId xmlns:a16="http://schemas.microsoft.com/office/drawing/2014/main" id="{C24CB937-1153-4088-9FBE-540A3B5618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7736" y="2073233"/>
            <a:ext cx="1221307" cy="403947"/>
          </a:xfrm>
          <a:prstGeom prst="rect">
            <a:avLst/>
          </a:prstGeom>
        </p:spPr>
      </p:pic>
      <p:pic>
        <p:nvPicPr>
          <p:cNvPr id="39" name="Picture 38">
            <a:extLst>
              <a:ext uri="{FF2B5EF4-FFF2-40B4-BE49-F238E27FC236}">
                <a16:creationId xmlns:a16="http://schemas.microsoft.com/office/drawing/2014/main" id="{E30BC669-238E-4AA7-8959-522AE54874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6943" y="2053104"/>
            <a:ext cx="1308716" cy="444212"/>
          </a:xfrm>
          <a:prstGeom prst="rect">
            <a:avLst/>
          </a:prstGeom>
        </p:spPr>
      </p:pic>
      <p:grpSp>
        <p:nvGrpSpPr>
          <p:cNvPr id="40" name="Group 39">
            <a:extLst>
              <a:ext uri="{FF2B5EF4-FFF2-40B4-BE49-F238E27FC236}">
                <a16:creationId xmlns:a16="http://schemas.microsoft.com/office/drawing/2014/main" id="{61FC469D-9E50-48F3-8D94-24CC705A6C17}"/>
              </a:ext>
            </a:extLst>
          </p:cNvPr>
          <p:cNvGrpSpPr/>
          <p:nvPr/>
        </p:nvGrpSpPr>
        <p:grpSpPr>
          <a:xfrm>
            <a:off x="6858636" y="2557347"/>
            <a:ext cx="1587068" cy="637836"/>
            <a:chOff x="5064008" y="3729617"/>
            <a:chExt cx="2327699" cy="935493"/>
          </a:xfrm>
        </p:grpSpPr>
        <p:pic>
          <p:nvPicPr>
            <p:cNvPr id="41" name="Picture 40">
              <a:extLst>
                <a:ext uri="{FF2B5EF4-FFF2-40B4-BE49-F238E27FC236}">
                  <a16:creationId xmlns:a16="http://schemas.microsoft.com/office/drawing/2014/main" id="{F7C2C405-213C-4059-A1FE-B4EDA7F521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7049" y="3729617"/>
              <a:ext cx="1791250" cy="592455"/>
            </a:xfrm>
            <a:prstGeom prst="rect">
              <a:avLst/>
            </a:prstGeom>
          </p:spPr>
        </p:pic>
        <p:sp>
          <p:nvSpPr>
            <p:cNvPr id="42" name="TextBox 41">
              <a:extLst>
                <a:ext uri="{FF2B5EF4-FFF2-40B4-BE49-F238E27FC236}">
                  <a16:creationId xmlns:a16="http://schemas.microsoft.com/office/drawing/2014/main" id="{64CDB7FC-F7D9-4100-A910-457E9B6DBB13}"/>
                </a:ext>
              </a:extLst>
            </p:cNvPr>
            <p:cNvSpPr txBox="1"/>
            <p:nvPr/>
          </p:nvSpPr>
          <p:spPr>
            <a:xfrm>
              <a:off x="5064008" y="4295778"/>
              <a:ext cx="2327699" cy="369332"/>
            </a:xfrm>
            <a:prstGeom prst="rect">
              <a:avLst/>
            </a:prstGeom>
            <a:noFill/>
          </p:spPr>
          <p:txBody>
            <a:bodyPr wrap="square" rtlCol="0">
              <a:spAutoFit/>
            </a:bodyPr>
            <a:lstStyle/>
            <a:p>
              <a:r>
                <a:rPr lang="en-US" sz="1227" dirty="0"/>
                <a:t>(Only one participant)</a:t>
              </a:r>
            </a:p>
          </p:txBody>
        </p:sp>
      </p:grpSp>
    </p:spTree>
    <p:extLst>
      <p:ext uri="{BB962C8B-B14F-4D97-AF65-F5344CB8AC3E}">
        <p14:creationId xmlns:p14="http://schemas.microsoft.com/office/powerpoint/2010/main" val="247517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4AF0EA-A1A2-4755-BBAB-C2F94B3DA2CF}"/>
              </a:ext>
            </a:extLst>
          </p:cNvPr>
          <p:cNvGrpSpPr/>
          <p:nvPr/>
        </p:nvGrpSpPr>
        <p:grpSpPr>
          <a:xfrm>
            <a:off x="2148839" y="777240"/>
            <a:ext cx="8583931" cy="5292090"/>
            <a:chOff x="518023" y="5319360"/>
            <a:chExt cx="7205709" cy="4205640"/>
          </a:xfrm>
        </p:grpSpPr>
        <p:sp>
          <p:nvSpPr>
            <p:cNvPr id="5" name="object 3">
              <a:extLst>
                <a:ext uri="{FF2B5EF4-FFF2-40B4-BE49-F238E27FC236}">
                  <a16:creationId xmlns:a16="http://schemas.microsoft.com/office/drawing/2014/main" id="{A3396348-920B-435B-B744-4561808E241E}"/>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4">
              <a:extLst>
                <a:ext uri="{FF2B5EF4-FFF2-40B4-BE49-F238E27FC236}">
                  <a16:creationId xmlns:a16="http://schemas.microsoft.com/office/drawing/2014/main" id="{923FA8EB-CF28-448E-BEA6-AD2A283A8F14}"/>
                </a:ext>
              </a:extLst>
            </p:cNvPr>
            <p:cNvSpPr txBox="1"/>
            <p:nvPr/>
          </p:nvSpPr>
          <p:spPr>
            <a:xfrm>
              <a:off x="1062912" y="6694786"/>
              <a:ext cx="5647055" cy="1886917"/>
            </a:xfrm>
            <a:prstGeom prst="rect">
              <a:avLst/>
            </a:prstGeom>
          </p:spPr>
          <p:txBody>
            <a:bodyPr vert="horz" wrap="square" lIns="0" tIns="65405" rIns="0" bIns="0" rtlCol="0">
              <a:spAutoFit/>
            </a:bodyPr>
            <a:lstStyle/>
            <a:p>
              <a:pPr marL="0" marR="0" lvl="0" indent="0" algn="ctr" defTabSz="914400" eaLnBrk="1" fontAlgn="auto" latinLnBrk="0" hangingPunct="1">
                <a:lnSpc>
                  <a:spcPct val="100000"/>
                </a:lnSpc>
                <a:spcBef>
                  <a:spcPts val="515"/>
                </a:spcBef>
                <a:spcAft>
                  <a:spcPts val="0"/>
                </a:spcAft>
                <a:buClrTx/>
                <a:buSzTx/>
                <a:buFontTx/>
                <a:buNone/>
                <a:tabLst/>
                <a:defRPr/>
              </a:pPr>
              <a:r>
                <a:rPr kumimoji="0" sz="5000" b="1" i="0" u="none" strike="noStrike" kern="0" cap="none" spc="-470" normalizeH="0" baseline="0" noProof="0" dirty="0">
                  <a:ln>
                    <a:noFill/>
                  </a:ln>
                  <a:solidFill>
                    <a:srgbClr val="E5801C"/>
                  </a:solidFill>
                  <a:effectLst/>
                  <a:uLnTx/>
                  <a:uFillTx/>
                  <a:latin typeface="Verdana"/>
                  <a:cs typeface="Verdana"/>
                </a:rPr>
                <a:t>Policy</a:t>
              </a:r>
              <a:r>
                <a:rPr kumimoji="0" sz="5000" b="1" i="0" u="none" strike="noStrike" kern="0" cap="none" spc="-180"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a:t>
              </a:r>
              <a:r>
                <a:rPr kumimoji="0" lang="en-US" sz="5000" b="1" i="0" u="none" strike="noStrike" kern="0" cap="none" spc="-1515" normalizeH="0" baseline="0" noProof="0" dirty="0">
                  <a:ln>
                    <a:noFill/>
                  </a:ln>
                  <a:solidFill>
                    <a:srgbClr val="E5801C"/>
                  </a:solidFill>
                  <a:effectLst/>
                  <a:uLnTx/>
                  <a:uFillTx/>
                  <a:latin typeface="Verdana"/>
                  <a:cs typeface="Verdana"/>
                </a:rPr>
                <a:t>   9</a:t>
              </a:r>
              <a:endParaRPr kumimoji="0" sz="5000" b="0" i="0" u="none" strike="noStrike" kern="0" cap="none" spc="0" normalizeH="0" baseline="0" noProof="0" dirty="0">
                <a:ln>
                  <a:noFill/>
                </a:ln>
                <a:solidFill>
                  <a:prstClr val="black"/>
                </a:solidFill>
                <a:effectLst/>
                <a:uLnTx/>
                <a:uFillTx/>
                <a:latin typeface="Verdana"/>
                <a:cs typeface="Verdana"/>
              </a:endParaRPr>
            </a:p>
            <a:p>
              <a:pPr marL="12700" marR="5080" lvl="0" indent="50800" algn="ctr">
                <a:lnSpc>
                  <a:spcPts val="3450"/>
                </a:lnSpc>
                <a:spcBef>
                  <a:spcPts val="490"/>
                </a:spcBef>
              </a:pPr>
              <a:r>
                <a:rPr lang="en-US" sz="3000" spc="-145" dirty="0">
                  <a:solidFill>
                    <a:srgbClr val="3C2B32"/>
                  </a:solidFill>
                  <a:latin typeface="Verdana"/>
                  <a:cs typeface="Verdana"/>
                </a:rPr>
                <a:t>Subprime </a:t>
              </a:r>
              <a:r>
                <a:rPr lang="en-US" sz="3000" spc="-95" dirty="0">
                  <a:solidFill>
                    <a:srgbClr val="3C2B32"/>
                  </a:solidFill>
                  <a:latin typeface="Verdana"/>
                  <a:cs typeface="Verdana"/>
                </a:rPr>
                <a:t>Loans  </a:t>
              </a:r>
            </a:p>
            <a:p>
              <a:pPr marL="12700" marR="5080" lvl="0" indent="50800" algn="ctr">
                <a:lnSpc>
                  <a:spcPts val="3450"/>
                </a:lnSpc>
                <a:spcBef>
                  <a:spcPts val="490"/>
                </a:spcBef>
              </a:pPr>
              <a:r>
                <a:rPr lang="en-US" sz="3000" spc="-370" dirty="0">
                  <a:solidFill>
                    <a:srgbClr val="3C2B32"/>
                  </a:solidFill>
                  <a:latin typeface="Verdana"/>
                  <a:cs typeface="Verdana"/>
                </a:rPr>
                <a:t>(1970s </a:t>
              </a:r>
              <a:r>
                <a:rPr lang="en-US" sz="3000" spc="-150" dirty="0">
                  <a:solidFill>
                    <a:srgbClr val="3C2B32"/>
                  </a:solidFill>
                  <a:latin typeface="Verdana"/>
                  <a:cs typeface="Verdana"/>
                </a:rPr>
                <a:t>to </a:t>
              </a:r>
              <a:r>
                <a:rPr lang="en-US" sz="3000" spc="-114" dirty="0">
                  <a:solidFill>
                    <a:srgbClr val="3C2B32"/>
                  </a:solidFill>
                  <a:latin typeface="Verdana"/>
                  <a:cs typeface="Verdana"/>
                </a:rPr>
                <a:t>Present</a:t>
              </a:r>
              <a:r>
                <a:rPr lang="en-US" sz="3000" spc="-55" dirty="0">
                  <a:solidFill>
                    <a:srgbClr val="3C2B32"/>
                  </a:solidFill>
                  <a:latin typeface="Verdana"/>
                  <a:cs typeface="Verdana"/>
                </a:rPr>
                <a:t> </a:t>
              </a:r>
              <a:r>
                <a:rPr lang="en-US" sz="3000" spc="-270" dirty="0">
                  <a:solidFill>
                    <a:srgbClr val="3C2B32"/>
                  </a:solidFill>
                  <a:latin typeface="Verdana"/>
                  <a:cs typeface="Verdana"/>
                </a:rPr>
                <a:t>Day)</a:t>
              </a:r>
              <a:endParaRPr lang="en-US" sz="3000" dirty="0">
                <a:solidFill>
                  <a:prstClr val="black"/>
                </a:solidFill>
                <a:latin typeface="Verdana"/>
                <a:cs typeface="Verdana"/>
              </a:endParaRPr>
            </a:p>
            <a:p>
              <a:pPr marL="12065" marR="5080" lvl="0" indent="0" algn="ctr" defTabSz="914400" eaLnBrk="1" fontAlgn="auto" latinLnBrk="0" hangingPunct="1">
                <a:lnSpc>
                  <a:spcPts val="3450"/>
                </a:lnSpc>
                <a:spcBef>
                  <a:spcPts val="490"/>
                </a:spcBef>
                <a:spcAft>
                  <a:spcPts val="0"/>
                </a:spcAft>
                <a:buClrTx/>
                <a:buSzTx/>
                <a:buFontTx/>
                <a:buNone/>
                <a:tabLst/>
                <a:defRPr/>
              </a:pPr>
              <a:endParaRPr kumimoji="0" sz="3000" b="0" i="0" u="none" strike="noStrike" kern="0" cap="none" spc="0" normalizeH="0" baseline="0" noProof="0" dirty="0">
                <a:ln>
                  <a:noFill/>
                </a:ln>
                <a:solidFill>
                  <a:prstClr val="black"/>
                </a:solidFill>
                <a:effectLst/>
                <a:uLnTx/>
                <a:uFillTx/>
                <a:latin typeface="Verdana"/>
                <a:cs typeface="Verdana"/>
              </a:endParaRPr>
            </a:p>
          </p:txBody>
        </p:sp>
        <p:sp>
          <p:nvSpPr>
            <p:cNvPr id="7" name="object 5">
              <a:extLst>
                <a:ext uri="{FF2B5EF4-FFF2-40B4-BE49-F238E27FC236}">
                  <a16:creationId xmlns:a16="http://schemas.microsoft.com/office/drawing/2014/main" id="{A27AB25E-96B3-47E0-AFE9-E152845F52C4}"/>
                </a:ext>
              </a:extLst>
            </p:cNvPr>
            <p:cNvSpPr/>
            <p:nvPr/>
          </p:nvSpPr>
          <p:spPr>
            <a:xfrm>
              <a:off x="5267261" y="7857591"/>
              <a:ext cx="1924050" cy="1629410"/>
            </a:xfrm>
            <a:custGeom>
              <a:avLst/>
              <a:gdLst/>
              <a:ahLst/>
              <a:cxnLst/>
              <a:rect l="l" t="t" r="r" b="b"/>
              <a:pathLst>
                <a:path w="1924050" h="1629409">
                  <a:moveTo>
                    <a:pt x="1923478" y="0"/>
                  </a:moveTo>
                  <a:lnTo>
                    <a:pt x="0" y="1629308"/>
                  </a:lnTo>
                  <a:lnTo>
                    <a:pt x="1923478" y="1629308"/>
                  </a:lnTo>
                  <a:lnTo>
                    <a:pt x="1923478" y="0"/>
                  </a:lnTo>
                  <a:close/>
                </a:path>
              </a:pathLst>
            </a:custGeom>
            <a:solidFill>
              <a:srgbClr val="E5801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 name="object 14">
              <a:extLst>
                <a:ext uri="{FF2B5EF4-FFF2-40B4-BE49-F238E27FC236}">
                  <a16:creationId xmlns:a16="http://schemas.microsoft.com/office/drawing/2014/main" id="{ACAD6BAC-2BB7-43EB-A3EA-F35ABFAA2EE2}"/>
                </a:ext>
              </a:extLst>
            </p:cNvPr>
            <p:cNvSpPr/>
            <p:nvPr/>
          </p:nvSpPr>
          <p:spPr>
            <a:xfrm>
              <a:off x="518023" y="5367088"/>
              <a:ext cx="2244648" cy="1899462"/>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9" name="object 15">
              <a:extLst>
                <a:ext uri="{FF2B5EF4-FFF2-40B4-BE49-F238E27FC236}">
                  <a16:creationId xmlns:a16="http://schemas.microsoft.com/office/drawing/2014/main" id="{C9C54F1F-2D80-4A46-A750-7A561FE9E8A5}"/>
                </a:ext>
              </a:extLst>
            </p:cNvPr>
            <p:cNvGrpSpPr/>
            <p:nvPr/>
          </p:nvGrpSpPr>
          <p:grpSpPr>
            <a:xfrm>
              <a:off x="1618046" y="5319360"/>
              <a:ext cx="6105686" cy="4124135"/>
              <a:chOff x="1618046" y="5319360"/>
              <a:chExt cx="6105686" cy="4124135"/>
            </a:xfrm>
          </p:grpSpPr>
          <p:sp>
            <p:nvSpPr>
              <p:cNvPr id="10" name="object 16">
                <a:extLst>
                  <a:ext uri="{FF2B5EF4-FFF2-40B4-BE49-F238E27FC236}">
                    <a16:creationId xmlns:a16="http://schemas.microsoft.com/office/drawing/2014/main" id="{E2890FEE-B065-4BDC-A554-DD570E0BF3EE}"/>
                  </a:ext>
                </a:extLst>
              </p:cNvPr>
              <p:cNvSpPr/>
              <p:nvPr/>
            </p:nvSpPr>
            <p:spPr>
              <a:xfrm>
                <a:off x="1618046" y="6348849"/>
                <a:ext cx="641515" cy="244411"/>
              </a:xfrm>
              <a:prstGeom prst="rect">
                <a:avLst/>
              </a:prstGeom>
              <a:blipFill>
                <a:blip r:embed="rId4" cstate="print"/>
                <a:stretch>
                  <a:fillRect/>
                </a:stretch>
              </a:blip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 name="object 17">
                <a:extLst>
                  <a:ext uri="{FF2B5EF4-FFF2-40B4-BE49-F238E27FC236}">
                    <a16:creationId xmlns:a16="http://schemas.microsoft.com/office/drawing/2014/main" id="{C2D1648B-6131-4D43-BA92-6E5189920181}"/>
                  </a:ext>
                </a:extLst>
              </p:cNvPr>
              <p:cNvSpPr/>
              <p:nvPr/>
            </p:nvSpPr>
            <p:spPr>
              <a:xfrm>
                <a:off x="7683184" y="5319360"/>
                <a:ext cx="40548" cy="42761"/>
              </a:xfrm>
              <a:custGeom>
                <a:avLst/>
                <a:gdLst/>
                <a:ahLst/>
                <a:cxnLst/>
                <a:rect l="l" t="t" r="r" b="b"/>
                <a:pathLst>
                  <a:path w="64769" h="55245">
                    <a:moveTo>
                      <a:pt x="0" y="54749"/>
                    </a:moveTo>
                    <a:lnTo>
                      <a:pt x="64693" y="54749"/>
                    </a:lnTo>
                    <a:lnTo>
                      <a:pt x="64693" y="0"/>
                    </a:lnTo>
                    <a:lnTo>
                      <a:pt x="0" y="54749"/>
                    </a:lnTo>
                    <a:close/>
                  </a:path>
                </a:pathLst>
              </a:custGeom>
              <a:solidFill>
                <a:schemeClr val="bg1"/>
              </a:solidFill>
              <a:ln w="3175">
                <a:solidFill>
                  <a:schemeClr val="bg1"/>
                </a:solidFill>
              </a:ln>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sp>
            <p:nvSpPr>
              <p:cNvPr id="12" name="object 18">
                <a:extLst>
                  <a:ext uri="{FF2B5EF4-FFF2-40B4-BE49-F238E27FC236}">
                    <a16:creationId xmlns:a16="http://schemas.microsoft.com/office/drawing/2014/main" id="{BB39BAEC-7D59-41E4-8F42-FEA2F6273C53}"/>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object 19">
                <a:extLst>
                  <a:ext uri="{FF2B5EF4-FFF2-40B4-BE49-F238E27FC236}">
                    <a16:creationId xmlns:a16="http://schemas.microsoft.com/office/drawing/2014/main" id="{18B6CFCD-E062-45D1-80C2-A76DF361F6ED}"/>
                  </a:ext>
                </a:extLst>
              </p:cNvPr>
              <p:cNvSpPr/>
              <p:nvPr/>
            </p:nvSpPr>
            <p:spPr>
              <a:xfrm>
                <a:off x="6396367" y="8854969"/>
                <a:ext cx="325602" cy="295848"/>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20">
                <a:extLst>
                  <a:ext uri="{FF2B5EF4-FFF2-40B4-BE49-F238E27FC236}">
                    <a16:creationId xmlns:a16="http://schemas.microsoft.com/office/drawing/2014/main" id="{EB44CF9C-5DA5-4230-8B34-E106D0CC82B4}"/>
                  </a:ext>
                </a:extLst>
              </p:cNvPr>
              <p:cNvSpPr/>
              <p:nvPr/>
            </p:nvSpPr>
            <p:spPr>
              <a:xfrm>
                <a:off x="6065215" y="9249012"/>
                <a:ext cx="1078534" cy="194483"/>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3970528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3970" y="629102"/>
            <a:ext cx="7479629" cy="5346166"/>
            <a:chOff x="668344" y="484850"/>
            <a:chExt cx="6392796" cy="4308742"/>
          </a:xfrm>
        </p:grpSpPr>
        <p:sp>
          <p:nvSpPr>
            <p:cNvPr id="5" name="object 5">
              <a:extLst>
                <a:ext uri="{FF2B5EF4-FFF2-40B4-BE49-F238E27FC236}">
                  <a16:creationId xmlns:a16="http://schemas.microsoft.com/office/drawing/2014/main" id="{CA2BF1CF-C39F-462D-85E9-1E87BDB47E7A}"/>
                </a:ext>
              </a:extLst>
            </p:cNvPr>
            <p:cNvSpPr txBox="1"/>
            <p:nvPr/>
          </p:nvSpPr>
          <p:spPr>
            <a:xfrm>
              <a:off x="671770" y="484850"/>
              <a:ext cx="6389370" cy="1716730"/>
            </a:xfrm>
            <a:prstGeom prst="rect">
              <a:avLst/>
            </a:prstGeom>
          </p:spPr>
          <p:txBody>
            <a:bodyPr vert="horz" wrap="square" lIns="0" tIns="130810" rIns="0" bIns="0" rtlCol="0">
              <a:spAutoFit/>
            </a:bodyPr>
            <a:lstStyle/>
            <a:p>
              <a:pPr marL="12700" lvl="0">
                <a:spcBef>
                  <a:spcPts val="1030"/>
                </a:spcBef>
              </a:pPr>
              <a:r>
                <a:rPr lang="en-US" sz="2400" spc="-40" dirty="0">
                  <a:solidFill>
                    <a:srgbClr val="E5801C"/>
                  </a:solidFill>
                  <a:latin typeface="Trebuchet MS" panose="020B0603020202020204" pitchFamily="34" charset="0"/>
                  <a:cs typeface="Trebuchet MS"/>
                </a:rPr>
                <a:t>Policy </a:t>
              </a:r>
              <a:r>
                <a:rPr lang="en-US" sz="2400" spc="-5" dirty="0">
                  <a:solidFill>
                    <a:srgbClr val="E5801C"/>
                  </a:solidFill>
                  <a:latin typeface="Trebuchet MS" panose="020B0603020202020204" pitchFamily="34" charset="0"/>
                  <a:cs typeface="Trebuchet MS"/>
                </a:rPr>
                <a:t>#9 </a:t>
              </a:r>
              <a:r>
                <a:rPr lang="en-US" sz="2400" b="1" spc="-185" dirty="0">
                  <a:solidFill>
                    <a:srgbClr val="E5801C"/>
                  </a:solidFill>
                  <a:latin typeface="Trebuchet MS" panose="020B0603020202020204" pitchFamily="34" charset="0"/>
                  <a:cs typeface="Verdana"/>
                </a:rPr>
                <a:t>Subprime</a:t>
              </a:r>
              <a:r>
                <a:rPr lang="en-US" sz="2400" b="1" spc="-30" dirty="0">
                  <a:solidFill>
                    <a:srgbClr val="E5801C"/>
                  </a:solidFill>
                  <a:latin typeface="Trebuchet MS" panose="020B0603020202020204" pitchFamily="34" charset="0"/>
                  <a:cs typeface="Verdana"/>
                </a:rPr>
                <a:t> </a:t>
              </a:r>
              <a:r>
                <a:rPr lang="en-US" sz="2400" b="1" spc="-175" dirty="0">
                  <a:solidFill>
                    <a:srgbClr val="E5801C"/>
                  </a:solidFill>
                  <a:latin typeface="Trebuchet MS" panose="020B0603020202020204" pitchFamily="34" charset="0"/>
                  <a:cs typeface="Verdana"/>
                </a:rPr>
                <a:t>Loans</a:t>
              </a:r>
              <a:endParaRPr lang="en-US" sz="2400" dirty="0">
                <a:solidFill>
                  <a:prstClr val="black"/>
                </a:solidFill>
                <a:latin typeface="Trebuchet MS" panose="020B0603020202020204" pitchFamily="34" charset="0"/>
                <a:cs typeface="Verdana"/>
              </a:endParaRPr>
            </a:p>
            <a:p>
              <a:pPr marL="12700" marR="5080" lvl="0">
                <a:lnSpc>
                  <a:spcPts val="2000"/>
                </a:lnSpc>
                <a:spcBef>
                  <a:spcPts val="690"/>
                </a:spcBef>
              </a:pPr>
              <a:r>
                <a:rPr lang="en-US" sz="2000" spc="-50" dirty="0">
                  <a:solidFill>
                    <a:srgbClr val="3C2B32"/>
                  </a:solidFill>
                  <a:cs typeface="Verdana"/>
                </a:rPr>
                <a:t>Starting </a:t>
              </a:r>
              <a:r>
                <a:rPr lang="en-US" sz="2000" spc="-45" dirty="0">
                  <a:solidFill>
                    <a:srgbClr val="3C2B32"/>
                  </a:solidFill>
                  <a:cs typeface="Verdana"/>
                </a:rPr>
                <a:t>in </a:t>
              </a:r>
              <a:r>
                <a:rPr lang="en-US" sz="2000" spc="-40" dirty="0">
                  <a:solidFill>
                    <a:srgbClr val="3C2B32"/>
                  </a:solidFill>
                  <a:cs typeface="Verdana"/>
                </a:rPr>
                <a:t>the </a:t>
              </a:r>
              <a:r>
                <a:rPr lang="en-US" sz="2000" spc="-120" dirty="0">
                  <a:solidFill>
                    <a:srgbClr val="3C2B32"/>
                  </a:solidFill>
                  <a:cs typeface="Verdana"/>
                </a:rPr>
                <a:t>1970s </a:t>
              </a:r>
              <a:r>
                <a:rPr lang="en-US" sz="2000" spc="-15" dirty="0">
                  <a:solidFill>
                    <a:srgbClr val="3C2B32"/>
                  </a:solidFill>
                  <a:cs typeface="Verdana"/>
                </a:rPr>
                <a:t>and </a:t>
              </a:r>
              <a:r>
                <a:rPr lang="en-US" sz="2000" spc="-30" dirty="0">
                  <a:solidFill>
                    <a:srgbClr val="3C2B32"/>
                  </a:solidFill>
                  <a:cs typeface="Verdana"/>
                </a:rPr>
                <a:t>continuing </a:t>
              </a:r>
              <a:r>
                <a:rPr lang="en-US" sz="2000" spc="-70" dirty="0">
                  <a:solidFill>
                    <a:srgbClr val="3C2B32"/>
                  </a:solidFill>
                  <a:cs typeface="Verdana"/>
                </a:rPr>
                <a:t>today, </a:t>
              </a:r>
              <a:r>
                <a:rPr lang="en-US" sz="2000" spc="-40" dirty="0">
                  <a:solidFill>
                    <a:srgbClr val="3C2B32"/>
                  </a:solidFill>
                  <a:cs typeface="Verdana"/>
                </a:rPr>
                <a:t>the </a:t>
              </a:r>
              <a:r>
                <a:rPr lang="en-US" sz="2000" spc="-45" dirty="0">
                  <a:solidFill>
                    <a:srgbClr val="3C2B32"/>
                  </a:solidFill>
                  <a:cs typeface="Verdana"/>
                </a:rPr>
                <a:t>private </a:t>
              </a:r>
              <a:r>
                <a:rPr lang="en-US" sz="2000" spc="-15" dirty="0">
                  <a:solidFill>
                    <a:srgbClr val="3C2B32"/>
                  </a:solidFill>
                  <a:cs typeface="Verdana"/>
                </a:rPr>
                <a:t>sector issued </a:t>
              </a:r>
              <a:r>
                <a:rPr lang="en-US" sz="2000" spc="-30" dirty="0">
                  <a:solidFill>
                    <a:srgbClr val="3C2B32"/>
                  </a:solidFill>
                  <a:cs typeface="Verdana"/>
                </a:rPr>
                <a:t>subprime </a:t>
              </a:r>
              <a:r>
                <a:rPr lang="en-US" sz="2000" spc="-20" dirty="0">
                  <a:solidFill>
                    <a:srgbClr val="3C2B32"/>
                  </a:solidFill>
                  <a:cs typeface="Verdana"/>
                </a:rPr>
                <a:t>loans </a:t>
              </a:r>
              <a:r>
                <a:rPr lang="en-US" sz="2000" spc="-40" dirty="0">
                  <a:solidFill>
                    <a:srgbClr val="3C2B32"/>
                  </a:solidFill>
                  <a:cs typeface="Verdana"/>
                </a:rPr>
                <a:t>(loans  </a:t>
              </a:r>
              <a:r>
                <a:rPr lang="en-US" sz="2000" spc="-65" dirty="0">
                  <a:solidFill>
                    <a:srgbClr val="3C2B32"/>
                  </a:solidFill>
                  <a:cs typeface="Verdana"/>
                </a:rPr>
                <a:t>with </a:t>
              </a:r>
              <a:r>
                <a:rPr lang="en-US" sz="2000" spc="-35" dirty="0">
                  <a:solidFill>
                    <a:srgbClr val="3C2B32"/>
                  </a:solidFill>
                  <a:cs typeface="Verdana"/>
                </a:rPr>
                <a:t>higher </a:t>
              </a:r>
              <a:r>
                <a:rPr lang="en-US" sz="2000" spc="-45" dirty="0">
                  <a:solidFill>
                    <a:srgbClr val="3C2B32"/>
                  </a:solidFill>
                  <a:cs typeface="Verdana"/>
                </a:rPr>
                <a:t>interest </a:t>
              </a:r>
              <a:r>
                <a:rPr lang="en-US" sz="2000" spc="-60" dirty="0">
                  <a:solidFill>
                    <a:srgbClr val="3C2B32"/>
                  </a:solidFill>
                  <a:cs typeface="Verdana"/>
                </a:rPr>
                <a:t>rates) </a:t>
              </a:r>
              <a:r>
                <a:rPr lang="en-US" sz="2000" spc="-40" dirty="0">
                  <a:solidFill>
                    <a:srgbClr val="3C2B32"/>
                  </a:solidFill>
                  <a:cs typeface="Verdana"/>
                </a:rPr>
                <a:t>to </a:t>
              </a:r>
              <a:r>
                <a:rPr lang="en-US" sz="2000" dirty="0">
                  <a:solidFill>
                    <a:srgbClr val="3C2B32"/>
                  </a:solidFill>
                  <a:cs typeface="Verdana"/>
                </a:rPr>
                <a:t>Black </a:t>
              </a:r>
              <a:r>
                <a:rPr lang="en-US" sz="2000" spc="-35" dirty="0">
                  <a:solidFill>
                    <a:srgbClr val="3C2B32"/>
                  </a:solidFill>
                  <a:cs typeface="Verdana"/>
                </a:rPr>
                <a:t>families </a:t>
              </a:r>
              <a:r>
                <a:rPr lang="en-US" sz="2000" spc="-40" dirty="0">
                  <a:solidFill>
                    <a:srgbClr val="3C2B32"/>
                  </a:solidFill>
                  <a:cs typeface="Verdana"/>
                </a:rPr>
                <a:t>almost </a:t>
              </a:r>
              <a:r>
                <a:rPr lang="en-US" sz="2000" spc="-30" dirty="0">
                  <a:solidFill>
                    <a:srgbClr val="3C2B32"/>
                  </a:solidFill>
                  <a:cs typeface="Verdana"/>
                </a:rPr>
                <a:t>exclusively—regardless </a:t>
              </a:r>
              <a:r>
                <a:rPr lang="en-US" sz="2000" spc="-20" dirty="0">
                  <a:solidFill>
                    <a:srgbClr val="3C2B32"/>
                  </a:solidFill>
                  <a:cs typeface="Verdana"/>
                </a:rPr>
                <a:t>of a </a:t>
              </a:r>
              <a:r>
                <a:rPr lang="en-US" sz="2000" spc="-60" dirty="0">
                  <a:solidFill>
                    <a:srgbClr val="3C2B32"/>
                  </a:solidFill>
                  <a:cs typeface="Verdana"/>
                </a:rPr>
                <a:t>family’s  </a:t>
              </a:r>
              <a:r>
                <a:rPr lang="en-US" sz="2000" spc="-40" dirty="0">
                  <a:solidFill>
                    <a:srgbClr val="3C2B32"/>
                  </a:solidFill>
                  <a:cs typeface="Verdana"/>
                </a:rPr>
                <a:t>income, </a:t>
              </a:r>
              <a:r>
                <a:rPr lang="en-US" sz="2000" spc="-35" dirty="0">
                  <a:solidFill>
                    <a:srgbClr val="3C2B32"/>
                  </a:solidFill>
                  <a:cs typeface="Verdana"/>
                </a:rPr>
                <a:t>education, </a:t>
              </a:r>
              <a:r>
                <a:rPr lang="en-US" sz="2000" spc="-40" dirty="0">
                  <a:solidFill>
                    <a:srgbClr val="3C2B32"/>
                  </a:solidFill>
                  <a:cs typeface="Verdana"/>
                </a:rPr>
                <a:t>or </a:t>
              </a:r>
              <a:r>
                <a:rPr lang="en-US" sz="2000" spc="10" dirty="0">
                  <a:solidFill>
                    <a:srgbClr val="3C2B32"/>
                  </a:solidFill>
                  <a:cs typeface="Verdana"/>
                </a:rPr>
                <a:t>good </a:t>
              </a:r>
              <a:r>
                <a:rPr lang="en-US" sz="2000" spc="-25" dirty="0">
                  <a:solidFill>
                    <a:srgbClr val="3C2B32"/>
                  </a:solidFill>
                  <a:cs typeface="Verdana"/>
                </a:rPr>
                <a:t>credit </a:t>
              </a:r>
              <a:r>
                <a:rPr lang="en-US" sz="2000" spc="-70" dirty="0">
                  <a:solidFill>
                    <a:srgbClr val="3C2B32"/>
                  </a:solidFill>
                  <a:cs typeface="Verdana"/>
                </a:rPr>
                <a:t>history. </a:t>
              </a:r>
              <a:r>
                <a:rPr lang="en-US" sz="2000" spc="-25" dirty="0">
                  <a:solidFill>
                    <a:srgbClr val="3C2B32"/>
                  </a:solidFill>
                  <a:cs typeface="Verdana"/>
                </a:rPr>
                <a:t>As </a:t>
              </a:r>
              <a:r>
                <a:rPr lang="en-US" sz="2000" spc="-20" dirty="0">
                  <a:solidFill>
                    <a:srgbClr val="3C2B32"/>
                  </a:solidFill>
                  <a:cs typeface="Verdana"/>
                </a:rPr>
                <a:t>a </a:t>
              </a:r>
              <a:r>
                <a:rPr lang="en-US" sz="2000" spc="-65" dirty="0">
                  <a:solidFill>
                    <a:srgbClr val="3C2B32"/>
                  </a:solidFill>
                  <a:cs typeface="Verdana"/>
                </a:rPr>
                <a:t>result, </a:t>
              </a:r>
              <a:r>
                <a:rPr lang="en-US" sz="2000" spc="-5" dirty="0">
                  <a:solidFill>
                    <a:srgbClr val="3C2B32"/>
                  </a:solidFill>
                  <a:cs typeface="Verdana"/>
                </a:rPr>
                <a:t>Blacks </a:t>
              </a:r>
              <a:r>
                <a:rPr lang="en-US" sz="2000" spc="-25" dirty="0">
                  <a:solidFill>
                    <a:srgbClr val="3C2B32"/>
                  </a:solidFill>
                  <a:cs typeface="Verdana"/>
                </a:rPr>
                <a:t>continue </a:t>
              </a:r>
              <a:r>
                <a:rPr lang="en-US" sz="2000" spc="-40" dirty="0">
                  <a:solidFill>
                    <a:srgbClr val="3C2B32"/>
                  </a:solidFill>
                  <a:cs typeface="Verdana"/>
                </a:rPr>
                <a:t>to </a:t>
              </a:r>
              <a:r>
                <a:rPr lang="en-US" sz="2000" spc="-55" dirty="0">
                  <a:solidFill>
                    <a:srgbClr val="3C2B32"/>
                  </a:solidFill>
                  <a:cs typeface="Verdana"/>
                </a:rPr>
                <a:t>unfairly </a:t>
              </a:r>
              <a:r>
                <a:rPr lang="en-US" sz="2000" spc="-25" dirty="0">
                  <a:solidFill>
                    <a:srgbClr val="3C2B32"/>
                  </a:solidFill>
                  <a:cs typeface="Verdana"/>
                </a:rPr>
                <a:t>pay</a:t>
              </a:r>
              <a:r>
                <a:rPr lang="en-US" sz="2000" spc="-275" dirty="0">
                  <a:solidFill>
                    <a:srgbClr val="3C2B32"/>
                  </a:solidFill>
                  <a:cs typeface="Verdana"/>
                </a:rPr>
                <a:t> </a:t>
              </a:r>
              <a:r>
                <a:rPr lang="en-US" sz="2000" spc="-45" dirty="0">
                  <a:solidFill>
                    <a:srgbClr val="3C2B32"/>
                  </a:solidFill>
                  <a:cs typeface="Verdana"/>
                </a:rPr>
                <a:t>more for  </a:t>
              </a:r>
              <a:r>
                <a:rPr lang="en-US" sz="2000" spc="-25" dirty="0">
                  <a:solidFill>
                    <a:srgbClr val="3C2B32"/>
                  </a:solidFill>
                  <a:cs typeface="Verdana"/>
                </a:rPr>
                <a:t>homes </a:t>
              </a:r>
              <a:r>
                <a:rPr lang="en-US" sz="2000" spc="-20" dirty="0">
                  <a:solidFill>
                    <a:srgbClr val="3C2B32"/>
                  </a:solidFill>
                  <a:cs typeface="Verdana"/>
                </a:rPr>
                <a:t>of </a:t>
              </a:r>
              <a:r>
                <a:rPr lang="en-US" sz="2000" spc="-40" dirty="0">
                  <a:solidFill>
                    <a:srgbClr val="3C2B32"/>
                  </a:solidFill>
                  <a:cs typeface="Verdana"/>
                </a:rPr>
                <a:t>the </a:t>
              </a:r>
              <a:r>
                <a:rPr lang="en-US" sz="2000" spc="-25" dirty="0">
                  <a:solidFill>
                    <a:srgbClr val="3C2B32"/>
                  </a:solidFill>
                  <a:cs typeface="Verdana"/>
                </a:rPr>
                <a:t>same </a:t>
              </a:r>
              <a:r>
                <a:rPr lang="en-US" sz="2000" spc="-45" dirty="0">
                  <a:solidFill>
                    <a:srgbClr val="3C2B32"/>
                  </a:solidFill>
                  <a:cs typeface="Verdana"/>
                </a:rPr>
                <a:t>value </a:t>
              </a:r>
              <a:r>
                <a:rPr lang="en-US" sz="2000" spc="-10" dirty="0">
                  <a:solidFill>
                    <a:srgbClr val="3C2B32"/>
                  </a:solidFill>
                  <a:cs typeface="Verdana"/>
                </a:rPr>
                <a:t>as </a:t>
              </a:r>
              <a:r>
                <a:rPr lang="en-US" sz="2000" spc="-50" dirty="0">
                  <a:solidFill>
                    <a:srgbClr val="3C2B32"/>
                  </a:solidFill>
                  <a:cs typeface="Verdana"/>
                </a:rPr>
                <a:t>their white </a:t>
              </a:r>
              <a:r>
                <a:rPr lang="en-US" sz="2000" spc="-40" dirty="0">
                  <a:solidFill>
                    <a:srgbClr val="3C2B32"/>
                  </a:solidFill>
                  <a:cs typeface="Verdana"/>
                </a:rPr>
                <a:t>counterparts. This </a:t>
              </a:r>
              <a:r>
                <a:rPr lang="en-US" sz="2000" spc="-15" dirty="0">
                  <a:solidFill>
                    <a:srgbClr val="3C2B32"/>
                  </a:solidFill>
                  <a:cs typeface="Verdana"/>
                </a:rPr>
                <a:t>increases </a:t>
              </a:r>
              <a:r>
                <a:rPr lang="en-US" sz="2000" spc="-25" dirty="0">
                  <a:solidFill>
                    <a:srgbClr val="3C2B32"/>
                  </a:solidFill>
                  <a:cs typeface="Verdana"/>
                </a:rPr>
                <a:t>foreclosure </a:t>
              </a:r>
              <a:r>
                <a:rPr lang="en-US" sz="2000" spc="-40" dirty="0">
                  <a:solidFill>
                    <a:srgbClr val="3C2B32"/>
                  </a:solidFill>
                  <a:cs typeface="Verdana"/>
                </a:rPr>
                <a:t>rates</a:t>
              </a:r>
              <a:r>
                <a:rPr lang="en-US" sz="2000" spc="-280" dirty="0">
                  <a:solidFill>
                    <a:srgbClr val="3C2B32"/>
                  </a:solidFill>
                  <a:cs typeface="Verdana"/>
                </a:rPr>
                <a:t> </a:t>
              </a:r>
              <a:r>
                <a:rPr lang="en-US" sz="2000" spc="-25" dirty="0">
                  <a:solidFill>
                    <a:srgbClr val="3C2B32"/>
                  </a:solidFill>
                  <a:cs typeface="Verdana"/>
                </a:rPr>
                <a:t>among </a:t>
              </a:r>
              <a:r>
                <a:rPr lang="en-US" sz="2000" spc="-30" dirty="0">
                  <a:solidFill>
                    <a:srgbClr val="3C2B32"/>
                  </a:solidFill>
                  <a:cs typeface="Verdana"/>
                </a:rPr>
                <a:t>Blacks, which </a:t>
              </a:r>
              <a:r>
                <a:rPr lang="en-US" sz="2000" spc="-15" dirty="0">
                  <a:solidFill>
                    <a:srgbClr val="3C2B32"/>
                  </a:solidFill>
                  <a:cs typeface="Verdana"/>
                </a:rPr>
                <a:t>also </a:t>
              </a:r>
              <a:r>
                <a:rPr lang="en-US" sz="2000" spc="-30" dirty="0">
                  <a:solidFill>
                    <a:srgbClr val="3C2B32"/>
                  </a:solidFill>
                  <a:cs typeface="Verdana"/>
                </a:rPr>
                <a:t>contributes </a:t>
              </a:r>
              <a:r>
                <a:rPr lang="en-US" sz="2000" spc="-40" dirty="0">
                  <a:solidFill>
                    <a:srgbClr val="3C2B32"/>
                  </a:solidFill>
                  <a:cs typeface="Verdana"/>
                </a:rPr>
                <a:t>to </a:t>
              </a:r>
              <a:r>
                <a:rPr lang="en-US" sz="2000" spc="-35" dirty="0">
                  <a:solidFill>
                    <a:srgbClr val="3C2B32"/>
                  </a:solidFill>
                  <a:cs typeface="Verdana"/>
                </a:rPr>
                <a:t>higher </a:t>
              </a:r>
              <a:r>
                <a:rPr lang="en-US" sz="2000" spc="-10" dirty="0">
                  <a:solidFill>
                    <a:srgbClr val="3C2B32"/>
                  </a:solidFill>
                  <a:cs typeface="Verdana"/>
                </a:rPr>
                <a:t>food </a:t>
              </a:r>
              <a:r>
                <a:rPr lang="en-US" sz="2000" spc="-35" dirty="0">
                  <a:solidFill>
                    <a:srgbClr val="3C2B32"/>
                  </a:solidFill>
                  <a:cs typeface="Verdana"/>
                </a:rPr>
                <a:t>insecurity</a:t>
              </a:r>
              <a:r>
                <a:rPr lang="en-US" sz="2000" spc="-245" dirty="0">
                  <a:solidFill>
                    <a:srgbClr val="3C2B32"/>
                  </a:solidFill>
                  <a:cs typeface="Verdana"/>
                </a:rPr>
                <a:t> </a:t>
              </a:r>
              <a:r>
                <a:rPr lang="en-US" sz="2000" spc="-50" dirty="0">
                  <a:solidFill>
                    <a:srgbClr val="3C2B32"/>
                  </a:solidFill>
                  <a:cs typeface="Verdana"/>
                </a:rPr>
                <a:t>levels.</a:t>
              </a:r>
              <a:endParaRPr lang="en-US" sz="2000" dirty="0">
                <a:solidFill>
                  <a:prstClr val="black"/>
                </a:solidFill>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71770" y="2263324"/>
              <a:ext cx="1017270" cy="174397"/>
            </a:xfrm>
            <a:prstGeom prst="rect">
              <a:avLst/>
            </a:prstGeom>
            <a:solidFill>
              <a:srgbClr val="E5801C"/>
            </a:solidFill>
          </p:spPr>
          <p:txBody>
            <a:bodyPr vert="horz" wrap="square" lIns="0" tIns="0" rIns="0" bIns="0" rtlCol="0">
              <a:spAutoFit/>
            </a:bodyPr>
            <a:lstStyle/>
            <a:p>
              <a:pPr marL="171450">
                <a:lnSpc>
                  <a:spcPts val="1614"/>
                </a:lnSpc>
              </a:pPr>
              <a:r>
                <a:rPr sz="1400" b="1" spc="-200" dirty="0">
                  <a:solidFill>
                    <a:srgbClr val="FFFFFF"/>
                  </a:solidFill>
                  <a:latin typeface="Verdana"/>
                  <a:cs typeface="Verdana"/>
                </a:rPr>
                <a:t>ACTION</a:t>
              </a:r>
              <a:endParaRPr sz="14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668344" y="2402986"/>
              <a:ext cx="6195060" cy="2390606"/>
            </a:xfrm>
            <a:prstGeom prst="rect">
              <a:avLst/>
            </a:prstGeom>
          </p:spPr>
          <p:txBody>
            <a:bodyPr vert="horz" wrap="square" lIns="0" tIns="54610" rIns="0" bIns="0" rtlCol="0">
              <a:spAutoFit/>
            </a:bodyPr>
            <a:lstStyle/>
            <a:p>
              <a:pPr marL="12700">
                <a:spcBef>
                  <a:spcPts val="43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indent="-200025">
                <a:lnSpc>
                  <a:spcPts val="2000"/>
                </a:lnSpc>
                <a:spcBef>
                  <a:spcPts val="309"/>
                </a:spcBef>
                <a:buSzPct val="95652"/>
                <a:buFont typeface="Verdana"/>
                <a:buChar char="•"/>
                <a:tabLst>
                  <a:tab pos="212090" algn="l"/>
                  <a:tab pos="212725" algn="l"/>
                </a:tabLst>
              </a:pPr>
              <a:r>
                <a:rPr lang="en-US" sz="2000" i="1" spc="-20" dirty="0">
                  <a:solidFill>
                    <a:srgbClr val="3C2B32"/>
                  </a:solidFill>
                  <a:cs typeface="Verdana"/>
                </a:rPr>
                <a:t>Add </a:t>
              </a:r>
              <a:r>
                <a:rPr lang="en-US" sz="2000" i="1" spc="-85" dirty="0">
                  <a:solidFill>
                    <a:srgbClr val="3C2B32"/>
                  </a:solidFill>
                  <a:cs typeface="Verdana"/>
                </a:rPr>
                <a:t>two </a:t>
              </a:r>
              <a:r>
                <a:rPr lang="en-US" sz="2000" i="1" spc="-45" dirty="0">
                  <a:solidFill>
                    <a:srgbClr val="3C2B32"/>
                  </a:solidFill>
                  <a:cs typeface="Verdana"/>
                </a:rPr>
                <a:t>land </a:t>
              </a:r>
              <a:r>
                <a:rPr lang="en-US" sz="2000" i="1" spc="-30" dirty="0">
                  <a:solidFill>
                    <a:srgbClr val="3C2B32"/>
                  </a:solidFill>
                  <a:cs typeface="Verdana"/>
                </a:rPr>
                <a:t>cards </a:t>
              </a:r>
              <a:r>
                <a:rPr lang="en-US" sz="2000" i="1" spc="-45" dirty="0">
                  <a:solidFill>
                    <a:srgbClr val="3C2B32"/>
                  </a:solidFill>
                  <a:cs typeface="Verdana"/>
                </a:rPr>
                <a:t>and </a:t>
              </a:r>
              <a:r>
                <a:rPr lang="en-US" sz="2000" i="1" spc="-85" dirty="0">
                  <a:solidFill>
                    <a:srgbClr val="3C2B32"/>
                  </a:solidFill>
                  <a:cs typeface="Verdana"/>
                </a:rPr>
                <a:t>two </a:t>
              </a:r>
              <a:r>
                <a:rPr lang="en-US" sz="2000" i="1" spc="-75" dirty="0">
                  <a:solidFill>
                    <a:srgbClr val="3C2B32"/>
                  </a:solidFill>
                  <a:cs typeface="Verdana"/>
                </a:rPr>
                <a:t>money </a:t>
              </a:r>
              <a:r>
                <a:rPr lang="en-US" sz="2000" i="1" spc="-30" dirty="0">
                  <a:solidFill>
                    <a:srgbClr val="3C2B32"/>
                  </a:solidFill>
                  <a:cs typeface="Verdana"/>
                </a:rPr>
                <a:t>cards </a:t>
              </a:r>
              <a:r>
                <a:rPr lang="en-US" sz="2000" i="1" spc="-70" dirty="0">
                  <a:solidFill>
                    <a:srgbClr val="3C2B32"/>
                  </a:solidFill>
                  <a:cs typeface="Verdana"/>
                </a:rPr>
                <a:t>for </a:t>
              </a:r>
              <a:r>
                <a:rPr lang="en-US" sz="2000" i="1" spc="-45" dirty="0">
                  <a:solidFill>
                    <a:srgbClr val="3C2B32"/>
                  </a:solidFill>
                  <a:cs typeface="Verdana"/>
                </a:rPr>
                <a:t>securing </a:t>
              </a:r>
              <a:r>
                <a:rPr lang="en-US" sz="2000" i="1" spc="-20" dirty="0">
                  <a:solidFill>
                    <a:srgbClr val="3C2B32"/>
                  </a:solidFill>
                  <a:cs typeface="Verdana"/>
                </a:rPr>
                <a:t>good </a:t>
              </a:r>
              <a:r>
                <a:rPr lang="en-US" sz="2000" i="1" spc="-70" dirty="0">
                  <a:solidFill>
                    <a:srgbClr val="3C2B32"/>
                  </a:solidFill>
                  <a:cs typeface="Verdana"/>
                </a:rPr>
                <a:t>interest </a:t>
              </a:r>
              <a:r>
                <a:rPr lang="en-US" sz="2000" i="1" spc="-65" dirty="0">
                  <a:solidFill>
                    <a:srgbClr val="3C2B32"/>
                  </a:solidFill>
                  <a:cs typeface="Verdana"/>
                </a:rPr>
                <a:t>rates </a:t>
              </a:r>
              <a:r>
                <a:rPr lang="en-US" sz="2000" i="1" spc="-55" dirty="0">
                  <a:solidFill>
                    <a:srgbClr val="3C2B32"/>
                  </a:solidFill>
                  <a:cs typeface="Verdana"/>
                </a:rPr>
                <a:t>on</a:t>
              </a:r>
              <a:r>
                <a:rPr lang="en-US" sz="2000" i="1" spc="-265" dirty="0">
                  <a:solidFill>
                    <a:srgbClr val="3C2B32"/>
                  </a:solidFill>
                  <a:cs typeface="Verdana"/>
                </a:rPr>
                <a:t> </a:t>
              </a:r>
              <a:r>
                <a:rPr lang="en-US" sz="2000" i="1" spc="-80" dirty="0">
                  <a:solidFill>
                    <a:srgbClr val="3C2B32"/>
                  </a:solidFill>
                  <a:cs typeface="Verdana"/>
                </a:rPr>
                <a:t>homes.</a:t>
              </a:r>
              <a:endParaRPr lang="en-US" sz="2000" dirty="0">
                <a:cs typeface="Verdana"/>
              </a:endParaRPr>
            </a:p>
            <a:p>
              <a:pPr marL="12700">
                <a:spcBef>
                  <a:spcPts val="1230"/>
                </a:spcBef>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1454" marR="5080" indent="-199390">
                <a:lnSpc>
                  <a:spcPts val="2000"/>
                </a:lnSpc>
                <a:spcBef>
                  <a:spcPts val="409"/>
                </a:spcBef>
                <a:buSzPct val="95652"/>
                <a:buFont typeface="Verdana"/>
                <a:buChar char="•"/>
                <a:tabLst>
                  <a:tab pos="212090" algn="l"/>
                  <a:tab pos="212725" algn="l"/>
                </a:tabLst>
              </a:pPr>
              <a:r>
                <a:rPr lang="en-US" sz="2000" i="1" spc="-40" dirty="0">
                  <a:solidFill>
                    <a:srgbClr val="3C2B32"/>
                  </a:solidFill>
                  <a:cs typeface="Verdana"/>
                </a:rPr>
                <a:t>Blacks </a:t>
              </a:r>
              <a:r>
                <a:rPr lang="en-US" sz="2000" i="1" spc="-75" dirty="0">
                  <a:solidFill>
                    <a:srgbClr val="3C2B32"/>
                  </a:solidFill>
                  <a:cs typeface="Verdana"/>
                </a:rPr>
                <a:t>were </a:t>
              </a:r>
              <a:r>
                <a:rPr lang="en-US" sz="2000" i="1" spc="-35" dirty="0">
                  <a:solidFill>
                    <a:srgbClr val="3C2B32"/>
                  </a:solidFill>
                  <a:cs typeface="Verdana"/>
                </a:rPr>
                <a:t>forced </a:t>
              </a:r>
              <a:r>
                <a:rPr lang="en-US" sz="2000" i="1" spc="-70" dirty="0">
                  <a:solidFill>
                    <a:srgbClr val="3C2B32"/>
                  </a:solidFill>
                  <a:cs typeface="Verdana"/>
                </a:rPr>
                <a:t>into </a:t>
              </a:r>
              <a:r>
                <a:rPr lang="en-US" sz="2000" i="1" spc="-55" dirty="0">
                  <a:solidFill>
                    <a:srgbClr val="3C2B32"/>
                  </a:solidFill>
                  <a:cs typeface="Verdana"/>
                </a:rPr>
                <a:t>subprime mortgages </a:t>
              </a:r>
              <a:r>
                <a:rPr lang="en-US" sz="2000" i="1" spc="-40" dirty="0">
                  <a:solidFill>
                    <a:srgbClr val="3C2B32"/>
                  </a:solidFill>
                  <a:cs typeface="Verdana"/>
                </a:rPr>
                <a:t>as </a:t>
              </a:r>
              <a:r>
                <a:rPr lang="en-US" sz="2000" i="1" spc="-70" dirty="0">
                  <a:solidFill>
                    <a:srgbClr val="3C2B32"/>
                  </a:solidFill>
                  <a:cs typeface="Verdana"/>
                </a:rPr>
                <a:t>their only </a:t>
              </a:r>
              <a:r>
                <a:rPr lang="en-US" sz="2000" i="1" spc="-50" dirty="0">
                  <a:solidFill>
                    <a:srgbClr val="3C2B32"/>
                  </a:solidFill>
                  <a:cs typeface="Verdana"/>
                </a:rPr>
                <a:t>option </a:t>
              </a:r>
              <a:r>
                <a:rPr lang="en-US" sz="2000" i="1" spc="-70" dirty="0">
                  <a:solidFill>
                    <a:srgbClr val="3C2B32"/>
                  </a:solidFill>
                  <a:cs typeface="Verdana"/>
                </a:rPr>
                <a:t>for </a:t>
              </a:r>
              <a:r>
                <a:rPr lang="en-US" sz="2000" i="1" spc="-75" dirty="0">
                  <a:solidFill>
                    <a:srgbClr val="3C2B32"/>
                  </a:solidFill>
                  <a:cs typeface="Verdana"/>
                </a:rPr>
                <a:t>more than </a:t>
              </a:r>
              <a:r>
                <a:rPr lang="en-US" sz="2000" i="1" spc="-70" dirty="0">
                  <a:solidFill>
                    <a:srgbClr val="3C2B32"/>
                  </a:solidFill>
                  <a:cs typeface="Verdana"/>
                </a:rPr>
                <a:t>three  </a:t>
              </a:r>
              <a:r>
                <a:rPr lang="en-US" sz="2000" i="1" spc="-55" dirty="0">
                  <a:solidFill>
                    <a:srgbClr val="3C2B32"/>
                  </a:solidFill>
                  <a:cs typeface="Verdana"/>
                </a:rPr>
                <a:t>generations—stripping </a:t>
              </a:r>
              <a:r>
                <a:rPr lang="en-US" sz="2000" i="1" spc="-45" dirty="0">
                  <a:solidFill>
                    <a:srgbClr val="3C2B32"/>
                  </a:solidFill>
                  <a:cs typeface="Verdana"/>
                </a:rPr>
                <a:t>income and </a:t>
              </a:r>
              <a:r>
                <a:rPr lang="en-US" sz="2000" i="1" spc="-75" dirty="0">
                  <a:solidFill>
                    <a:srgbClr val="3C2B32"/>
                  </a:solidFill>
                  <a:cs typeface="Verdana"/>
                </a:rPr>
                <a:t>wealth </a:t>
              </a:r>
              <a:r>
                <a:rPr lang="en-US" sz="2000" i="1" spc="-85" dirty="0">
                  <a:solidFill>
                    <a:srgbClr val="3C2B32"/>
                  </a:solidFill>
                  <a:cs typeface="Verdana"/>
                </a:rPr>
                <a:t>from </a:t>
              </a:r>
              <a:r>
                <a:rPr lang="en-US" sz="2000" i="1" spc="-70" dirty="0">
                  <a:solidFill>
                    <a:srgbClr val="3C2B32"/>
                  </a:solidFill>
                  <a:cs typeface="Verdana"/>
                </a:rPr>
                <a:t>the </a:t>
              </a:r>
              <a:r>
                <a:rPr lang="en-US" sz="2000" i="1" spc="-25" dirty="0">
                  <a:solidFill>
                    <a:srgbClr val="3C2B32"/>
                  </a:solidFill>
                  <a:cs typeface="Verdana"/>
                </a:rPr>
                <a:t>Black </a:t>
              </a:r>
              <a:r>
                <a:rPr lang="en-US" sz="2000" i="1" spc="-95" dirty="0">
                  <a:solidFill>
                    <a:srgbClr val="3C2B32"/>
                  </a:solidFill>
                  <a:cs typeface="Verdana"/>
                </a:rPr>
                <a:t>community. </a:t>
              </a:r>
              <a:r>
                <a:rPr lang="en-US" sz="2000" i="1" spc="-55" dirty="0">
                  <a:solidFill>
                    <a:srgbClr val="3C2B32"/>
                  </a:solidFill>
                  <a:cs typeface="Verdana"/>
                </a:rPr>
                <a:t>High-income </a:t>
              </a:r>
              <a:r>
                <a:rPr lang="en-US" sz="2000" i="1" spc="-30" dirty="0">
                  <a:solidFill>
                    <a:srgbClr val="3C2B32"/>
                  </a:solidFill>
                  <a:cs typeface="Verdana"/>
                </a:rPr>
                <a:t>Blacks  </a:t>
              </a:r>
              <a:r>
                <a:rPr lang="en-US" sz="2000" i="1" spc="-75" dirty="0">
                  <a:solidFill>
                    <a:srgbClr val="3C2B32"/>
                  </a:solidFill>
                  <a:cs typeface="Verdana"/>
                </a:rPr>
                <a:t>were </a:t>
              </a:r>
              <a:r>
                <a:rPr lang="en-US" sz="2000" i="1" spc="-80" dirty="0">
                  <a:solidFill>
                    <a:srgbClr val="3C2B32"/>
                  </a:solidFill>
                  <a:cs typeface="Verdana"/>
                </a:rPr>
                <a:t>80 </a:t>
              </a:r>
              <a:r>
                <a:rPr lang="en-US" sz="2000" i="1" spc="-50" dirty="0">
                  <a:solidFill>
                    <a:srgbClr val="3C2B32"/>
                  </a:solidFill>
                  <a:cs typeface="Verdana"/>
                </a:rPr>
                <a:t>percent </a:t>
              </a:r>
              <a:r>
                <a:rPr lang="en-US" sz="2000" i="1" spc="-75" dirty="0">
                  <a:solidFill>
                    <a:srgbClr val="3C2B32"/>
                  </a:solidFill>
                  <a:cs typeface="Verdana"/>
                </a:rPr>
                <a:t>more </a:t>
              </a:r>
              <a:r>
                <a:rPr lang="en-US" sz="2000" i="1" spc="-65" dirty="0">
                  <a:solidFill>
                    <a:srgbClr val="3C2B32"/>
                  </a:solidFill>
                  <a:cs typeface="Verdana"/>
                </a:rPr>
                <a:t>likely to                   </a:t>
              </a:r>
              <a:r>
                <a:rPr lang="en-US" sz="2000" i="1" spc="-35" dirty="0">
                  <a:solidFill>
                    <a:srgbClr val="3C2B32"/>
                  </a:solidFill>
                  <a:cs typeface="Verdana"/>
                </a:rPr>
                <a:t>lose </a:t>
              </a:r>
              <a:r>
                <a:rPr lang="en-US" sz="2000" i="1" spc="-70" dirty="0">
                  <a:solidFill>
                    <a:srgbClr val="3C2B32"/>
                  </a:solidFill>
                  <a:cs typeface="Verdana"/>
                </a:rPr>
                <a:t>their </a:t>
              </a:r>
              <a:r>
                <a:rPr lang="en-US" sz="2000" i="1" spc="-60" dirty="0">
                  <a:solidFill>
                    <a:srgbClr val="3C2B32"/>
                  </a:solidFill>
                  <a:cs typeface="Verdana"/>
                </a:rPr>
                <a:t>homes </a:t>
              </a:r>
              <a:r>
                <a:rPr lang="en-US" sz="2000" i="1" spc="-75" dirty="0">
                  <a:solidFill>
                    <a:srgbClr val="3C2B32"/>
                  </a:solidFill>
                  <a:cs typeface="Verdana"/>
                </a:rPr>
                <a:t>than </a:t>
              </a:r>
              <a:r>
                <a:rPr lang="en-US" sz="2000" i="1" spc="-60" dirty="0">
                  <a:solidFill>
                    <a:srgbClr val="3C2B32"/>
                  </a:solidFill>
                  <a:cs typeface="Verdana"/>
                </a:rPr>
                <a:t>high-income </a:t>
              </a:r>
              <a:r>
                <a:rPr lang="en-US" sz="2000" i="1" spc="-70" dirty="0">
                  <a:solidFill>
                    <a:srgbClr val="3C2B32"/>
                  </a:solidFill>
                  <a:cs typeface="Verdana"/>
                </a:rPr>
                <a:t>whites </a:t>
              </a:r>
              <a:r>
                <a:rPr lang="en-US" sz="2000" i="1" spc="-75" dirty="0">
                  <a:solidFill>
                    <a:srgbClr val="3C2B32"/>
                  </a:solidFill>
                  <a:cs typeface="Verdana"/>
                </a:rPr>
                <a:t>when </a:t>
              </a:r>
              <a:r>
                <a:rPr lang="en-US" sz="2000" i="1" spc="-70" dirty="0">
                  <a:solidFill>
                    <a:srgbClr val="3C2B32"/>
                  </a:solidFill>
                  <a:cs typeface="Verdana"/>
                </a:rPr>
                <a:t>the </a:t>
              </a:r>
              <a:r>
                <a:rPr lang="en-US" sz="2000" i="1" spc="-55" dirty="0">
                  <a:solidFill>
                    <a:srgbClr val="3C2B32"/>
                  </a:solidFill>
                  <a:cs typeface="Verdana"/>
                </a:rPr>
                <a:t>housing              </a:t>
              </a:r>
              <a:r>
                <a:rPr lang="en-US" sz="2000" i="1" spc="-35" dirty="0">
                  <a:solidFill>
                    <a:srgbClr val="3C2B32"/>
                  </a:solidFill>
                  <a:cs typeface="Verdana"/>
                </a:rPr>
                <a:t>bubble </a:t>
              </a:r>
              <a:r>
                <a:rPr lang="en-US" sz="2000" i="1" spc="-70" dirty="0">
                  <a:solidFill>
                    <a:srgbClr val="3C2B32"/>
                  </a:solidFill>
                  <a:cs typeface="Verdana"/>
                </a:rPr>
                <a:t>burst </a:t>
              </a:r>
              <a:r>
                <a:rPr lang="en-US" sz="2000" i="1" spc="-65" dirty="0">
                  <a:solidFill>
                    <a:srgbClr val="3C2B32"/>
                  </a:solidFill>
                  <a:cs typeface="Verdana"/>
                </a:rPr>
                <a:t>in </a:t>
              </a:r>
              <a:r>
                <a:rPr lang="en-US" sz="2000" i="1" spc="-100" dirty="0">
                  <a:solidFill>
                    <a:srgbClr val="3C2B32"/>
                  </a:solidFill>
                  <a:cs typeface="Verdana"/>
                </a:rPr>
                <a:t>2008, </a:t>
              </a:r>
              <a:r>
                <a:rPr lang="en-US" sz="2000" i="1" spc="-45" dirty="0">
                  <a:solidFill>
                    <a:srgbClr val="3C2B32"/>
                  </a:solidFill>
                  <a:cs typeface="Verdana"/>
                </a:rPr>
                <a:t>and </a:t>
              </a:r>
              <a:r>
                <a:rPr lang="en-US" sz="2000" i="1" spc="-105" dirty="0">
                  <a:solidFill>
                    <a:srgbClr val="3C2B32"/>
                  </a:solidFill>
                  <a:cs typeface="Verdana"/>
                </a:rPr>
                <a:t>240,000 </a:t>
              </a:r>
              <a:r>
                <a:rPr lang="en-US" sz="2000" i="1" spc="-30" dirty="0">
                  <a:solidFill>
                    <a:srgbClr val="3C2B32"/>
                  </a:solidFill>
                  <a:cs typeface="Verdana"/>
                </a:rPr>
                <a:t>Blacks </a:t>
              </a:r>
              <a:r>
                <a:rPr lang="en-US" sz="2000" i="1" spc="-55" dirty="0">
                  <a:solidFill>
                    <a:srgbClr val="3C2B32"/>
                  </a:solidFill>
                  <a:cs typeface="Verdana"/>
                </a:rPr>
                <a:t>lost </a:t>
              </a:r>
              <a:r>
                <a:rPr lang="en-US" sz="2000" i="1" spc="-70" dirty="0">
                  <a:solidFill>
                    <a:srgbClr val="3C2B32"/>
                  </a:solidFill>
                  <a:cs typeface="Verdana"/>
                </a:rPr>
                <a:t>their </a:t>
              </a:r>
              <a:r>
                <a:rPr lang="en-US" sz="2000" i="1" spc="-80" dirty="0">
                  <a:solidFill>
                    <a:srgbClr val="3C2B32"/>
                  </a:solidFill>
                  <a:cs typeface="Verdana"/>
                </a:rPr>
                <a:t>homes. Therefore, </a:t>
              </a:r>
              <a:r>
                <a:rPr lang="en-US" sz="2000" i="1" spc="-25" dirty="0">
                  <a:solidFill>
                    <a:srgbClr val="3C2B32"/>
                  </a:solidFill>
                  <a:cs typeface="Verdana"/>
                </a:rPr>
                <a:t>Black </a:t>
              </a:r>
              <a:r>
                <a:rPr lang="en-US" sz="2000" i="1" spc="-50" dirty="0">
                  <a:solidFill>
                    <a:srgbClr val="3C2B32"/>
                  </a:solidFill>
                  <a:cs typeface="Verdana"/>
                </a:rPr>
                <a:t>participants add </a:t>
              </a:r>
              <a:r>
                <a:rPr lang="en-US" sz="2000" i="1" spc="-70" dirty="0">
                  <a:solidFill>
                    <a:srgbClr val="3C2B32"/>
                  </a:solidFill>
                  <a:cs typeface="Verdana"/>
                </a:rPr>
                <a:t>only </a:t>
              </a:r>
              <a:r>
                <a:rPr lang="en-US" sz="2000" i="1" spc="-45" dirty="0">
                  <a:solidFill>
                    <a:srgbClr val="3C2B32"/>
                  </a:solidFill>
                  <a:cs typeface="Verdana"/>
                </a:rPr>
                <a:t>one land </a:t>
              </a:r>
              <a:r>
                <a:rPr lang="en-US" sz="2000" i="1" spc="-30" dirty="0">
                  <a:solidFill>
                    <a:srgbClr val="3C2B32"/>
                  </a:solidFill>
                  <a:cs typeface="Verdana"/>
                </a:rPr>
                <a:t>card </a:t>
              </a:r>
              <a:r>
                <a:rPr lang="en-US" sz="2000" i="1" spc="-45" dirty="0">
                  <a:solidFill>
                    <a:srgbClr val="3C2B32"/>
                  </a:solidFill>
                  <a:cs typeface="Verdana"/>
                </a:rPr>
                <a:t>and one </a:t>
              </a:r>
              <a:r>
                <a:rPr lang="en-US" sz="2000" i="1" spc="-75" dirty="0">
                  <a:solidFill>
                    <a:srgbClr val="3C2B32"/>
                  </a:solidFill>
                  <a:cs typeface="Verdana"/>
                </a:rPr>
                <a:t>money</a:t>
              </a:r>
              <a:r>
                <a:rPr lang="en-US" sz="2000" i="1" spc="-285" dirty="0">
                  <a:solidFill>
                    <a:srgbClr val="3C2B32"/>
                  </a:solidFill>
                  <a:cs typeface="Verdana"/>
                </a:rPr>
                <a:t> </a:t>
              </a:r>
              <a:r>
                <a:rPr lang="en-US" sz="2000" i="1" spc="-65" dirty="0">
                  <a:solidFill>
                    <a:srgbClr val="3C2B32"/>
                  </a:solidFill>
                  <a:cs typeface="Verdana"/>
                </a:rPr>
                <a:t>card.</a:t>
              </a:r>
              <a:endParaRPr lang="en-US" sz="200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
        <p:nvSpPr>
          <p:cNvPr id="2" name="Rectangle 1"/>
          <p:cNvSpPr/>
          <p:nvPr/>
        </p:nvSpPr>
        <p:spPr>
          <a:xfrm>
            <a:off x="2273970" y="2759172"/>
            <a:ext cx="7248276" cy="316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31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libri"/>
              <a:buNone/>
            </a:pPr>
            <a:r>
              <a:rPr lang="en-US" dirty="0"/>
              <a:t>Opening Activity: Group Questions </a:t>
            </a:r>
            <a:endParaRPr dirty="0"/>
          </a:p>
        </p:txBody>
      </p:sp>
      <p:sp>
        <p:nvSpPr>
          <p:cNvPr id="163" name="Google Shape;163;p21"/>
          <p:cNvSpPr txBox="1">
            <a:spLocks noGrp="1"/>
          </p:cNvSpPr>
          <p:nvPr>
            <p:ph type="body" idx="1"/>
          </p:nvPr>
        </p:nvSpPr>
        <p:spPr>
          <a:xfrm>
            <a:off x="1017270" y="1451928"/>
            <a:ext cx="9906000" cy="4379005"/>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endParaRPr dirty="0">
              <a:solidFill>
                <a:srgbClr val="7B7B7B"/>
              </a:solidFill>
            </a:endParaRPr>
          </a:p>
          <a:p>
            <a:pPr marL="6350" lvl="0" indent="0" algn="l" rtl="0">
              <a:lnSpc>
                <a:spcPct val="80000"/>
              </a:lnSpc>
              <a:spcBef>
                <a:spcPts val="0"/>
              </a:spcBef>
              <a:spcAft>
                <a:spcPts val="0"/>
              </a:spcAft>
              <a:buClr>
                <a:srgbClr val="7B7B7B"/>
              </a:buClr>
              <a:buSzPts val="3500"/>
              <a:buNone/>
            </a:pPr>
            <a:endParaRPr lang="en-US" dirty="0">
              <a:solidFill>
                <a:srgbClr val="7B7B7B"/>
              </a:solidFill>
            </a:endParaRPr>
          </a:p>
          <a:p>
            <a:pPr marL="228600" lvl="0" indent="-222250" algn="l" rtl="0">
              <a:lnSpc>
                <a:spcPct val="80000"/>
              </a:lnSpc>
              <a:spcBef>
                <a:spcPts val="0"/>
              </a:spcBef>
              <a:spcAft>
                <a:spcPts val="0"/>
              </a:spcAft>
              <a:buClr>
                <a:srgbClr val="7B7B7B"/>
              </a:buClr>
              <a:buSzPts val="3500"/>
              <a:buChar char="•"/>
            </a:pPr>
            <a:r>
              <a:rPr lang="en-US" dirty="0">
                <a:solidFill>
                  <a:srgbClr val="7B7B7B"/>
                </a:solidFill>
              </a:rPr>
              <a:t>What brings everyone here today?</a:t>
            </a:r>
            <a:endParaRPr sz="1800" dirty="0"/>
          </a:p>
          <a:p>
            <a:pPr marL="0" lvl="0" indent="0" algn="l" rtl="0">
              <a:lnSpc>
                <a:spcPct val="80000"/>
              </a:lnSpc>
              <a:spcBef>
                <a:spcPts val="1000"/>
              </a:spcBef>
              <a:spcAft>
                <a:spcPts val="0"/>
              </a:spcAft>
              <a:buClr>
                <a:schemeClr val="dk1"/>
              </a:buClr>
              <a:buSzPts val="2000"/>
              <a:buNone/>
            </a:pPr>
            <a:endParaRPr sz="1200" dirty="0">
              <a:solidFill>
                <a:srgbClr val="7B7B7B"/>
              </a:solidFill>
            </a:endParaRPr>
          </a:p>
          <a:p>
            <a:pPr marL="228600" lvl="0" indent="-222250" algn="l" rtl="0">
              <a:lnSpc>
                <a:spcPct val="80000"/>
              </a:lnSpc>
              <a:spcBef>
                <a:spcPts val="1000"/>
              </a:spcBef>
              <a:spcAft>
                <a:spcPts val="0"/>
              </a:spcAft>
              <a:buClr>
                <a:srgbClr val="7B7B7B"/>
              </a:buClr>
              <a:buSzPts val="3500"/>
              <a:buChar char="•"/>
            </a:pPr>
            <a:r>
              <a:rPr lang="en-US" dirty="0">
                <a:solidFill>
                  <a:srgbClr val="7B7B7B"/>
                </a:solidFill>
              </a:rPr>
              <a:t>How does your church, organization, or community engage in anti-hunger or anti-poverty efforts?</a:t>
            </a:r>
            <a:endParaRPr sz="1800" dirty="0"/>
          </a:p>
          <a:p>
            <a:pPr marL="0" lvl="0" indent="0" algn="l" rtl="0">
              <a:lnSpc>
                <a:spcPct val="80000"/>
              </a:lnSpc>
              <a:spcBef>
                <a:spcPts val="1000"/>
              </a:spcBef>
              <a:spcAft>
                <a:spcPts val="0"/>
              </a:spcAft>
              <a:buClr>
                <a:schemeClr val="dk1"/>
              </a:buClr>
              <a:buSzPts val="2000"/>
              <a:buNone/>
            </a:pPr>
            <a:endParaRPr sz="1200" dirty="0">
              <a:solidFill>
                <a:srgbClr val="7B7B7B"/>
              </a:solidFill>
            </a:endParaRPr>
          </a:p>
          <a:p>
            <a:pPr marL="228600" lvl="0" indent="-222250" algn="l" rtl="0">
              <a:lnSpc>
                <a:spcPct val="80000"/>
              </a:lnSpc>
              <a:spcBef>
                <a:spcPts val="1000"/>
              </a:spcBef>
              <a:spcAft>
                <a:spcPts val="0"/>
              </a:spcAft>
              <a:buClr>
                <a:srgbClr val="7B7B7B"/>
              </a:buClr>
              <a:buSzPts val="3500"/>
              <a:buChar char="•"/>
            </a:pPr>
            <a:r>
              <a:rPr lang="en-US" dirty="0">
                <a:solidFill>
                  <a:srgbClr val="7B7B7B"/>
                </a:solidFill>
              </a:rPr>
              <a:t>Are you familiar with the racial wealth or income gap?</a:t>
            </a:r>
          </a:p>
          <a:p>
            <a:pPr marL="6350" lvl="0" indent="0" algn="l" rtl="0">
              <a:lnSpc>
                <a:spcPct val="80000"/>
              </a:lnSpc>
              <a:spcBef>
                <a:spcPts val="1000"/>
              </a:spcBef>
              <a:spcAft>
                <a:spcPts val="0"/>
              </a:spcAft>
              <a:buClr>
                <a:srgbClr val="7B7B7B"/>
              </a:buClr>
              <a:buSzPts val="3500"/>
              <a:buNone/>
            </a:pPr>
            <a:endParaRPr lang="en-US" sz="1200" dirty="0">
              <a:solidFill>
                <a:srgbClr val="7B7B7B"/>
              </a:solidFill>
            </a:endParaRPr>
          </a:p>
          <a:p>
            <a:pPr marL="228600" lvl="0" indent="-222250" algn="l" rtl="0">
              <a:lnSpc>
                <a:spcPct val="80000"/>
              </a:lnSpc>
              <a:spcBef>
                <a:spcPts val="1000"/>
              </a:spcBef>
              <a:spcAft>
                <a:spcPts val="0"/>
              </a:spcAft>
              <a:buClr>
                <a:srgbClr val="7B7B7B"/>
              </a:buClr>
              <a:buSzPts val="3500"/>
              <a:buChar char="•"/>
            </a:pPr>
            <a:r>
              <a:rPr lang="en-US" dirty="0">
                <a:solidFill>
                  <a:srgbClr val="7B7B7B"/>
                </a:solidFill>
              </a:rPr>
              <a:t>Are you familiar with the what racial equity means and why it is important?</a:t>
            </a:r>
            <a:endParaRPr sz="1800" dirty="0"/>
          </a:p>
          <a:p>
            <a:pPr marL="228600" lvl="0" indent="-50800" algn="l" rtl="0">
              <a:lnSpc>
                <a:spcPct val="80000"/>
              </a:lnSpc>
              <a:spcBef>
                <a:spcPts val="1000"/>
              </a:spcBef>
              <a:spcAft>
                <a:spcPts val="0"/>
              </a:spcAft>
              <a:buClr>
                <a:schemeClr val="dk1"/>
              </a:buClr>
              <a:buSzPts val="2800"/>
              <a:buNone/>
            </a:pPr>
            <a:endParaRPr dirty="0"/>
          </a:p>
        </p:txBody>
      </p:sp>
      <p:sp>
        <p:nvSpPr>
          <p:cNvPr id="4" name="TextBox 3"/>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3970" y="629102"/>
            <a:ext cx="7479629" cy="5346166"/>
            <a:chOff x="668344" y="484850"/>
            <a:chExt cx="6392796" cy="4308742"/>
          </a:xfrm>
        </p:grpSpPr>
        <p:sp>
          <p:nvSpPr>
            <p:cNvPr id="5" name="object 5">
              <a:extLst>
                <a:ext uri="{FF2B5EF4-FFF2-40B4-BE49-F238E27FC236}">
                  <a16:creationId xmlns:a16="http://schemas.microsoft.com/office/drawing/2014/main" id="{CA2BF1CF-C39F-462D-85E9-1E87BDB47E7A}"/>
                </a:ext>
              </a:extLst>
            </p:cNvPr>
            <p:cNvSpPr txBox="1"/>
            <p:nvPr/>
          </p:nvSpPr>
          <p:spPr>
            <a:xfrm>
              <a:off x="671770" y="484850"/>
              <a:ext cx="6389370" cy="1716730"/>
            </a:xfrm>
            <a:prstGeom prst="rect">
              <a:avLst/>
            </a:prstGeom>
          </p:spPr>
          <p:txBody>
            <a:bodyPr vert="horz" wrap="square" lIns="0" tIns="130810" rIns="0" bIns="0" rtlCol="0">
              <a:spAutoFit/>
            </a:bodyPr>
            <a:lstStyle/>
            <a:p>
              <a:pPr marL="12700" lvl="0">
                <a:spcBef>
                  <a:spcPts val="1030"/>
                </a:spcBef>
              </a:pPr>
              <a:r>
                <a:rPr lang="en-US" sz="2400" spc="-40" dirty="0">
                  <a:solidFill>
                    <a:srgbClr val="E5801C"/>
                  </a:solidFill>
                  <a:latin typeface="Trebuchet MS" panose="020B0603020202020204" pitchFamily="34" charset="0"/>
                  <a:cs typeface="Trebuchet MS"/>
                </a:rPr>
                <a:t>Policy </a:t>
              </a:r>
              <a:r>
                <a:rPr lang="en-US" sz="2400" spc="-5" dirty="0">
                  <a:solidFill>
                    <a:srgbClr val="E5801C"/>
                  </a:solidFill>
                  <a:latin typeface="Trebuchet MS" panose="020B0603020202020204" pitchFamily="34" charset="0"/>
                  <a:cs typeface="Trebuchet MS"/>
                </a:rPr>
                <a:t>#9 </a:t>
              </a:r>
              <a:r>
                <a:rPr lang="en-US" sz="2400" b="1" spc="-185" dirty="0">
                  <a:solidFill>
                    <a:srgbClr val="E5801C"/>
                  </a:solidFill>
                  <a:latin typeface="Trebuchet MS" panose="020B0603020202020204" pitchFamily="34" charset="0"/>
                  <a:cs typeface="Verdana"/>
                </a:rPr>
                <a:t>Subprime</a:t>
              </a:r>
              <a:r>
                <a:rPr lang="en-US" sz="2400" b="1" spc="-30" dirty="0">
                  <a:solidFill>
                    <a:srgbClr val="E5801C"/>
                  </a:solidFill>
                  <a:latin typeface="Trebuchet MS" panose="020B0603020202020204" pitchFamily="34" charset="0"/>
                  <a:cs typeface="Verdana"/>
                </a:rPr>
                <a:t> </a:t>
              </a:r>
              <a:r>
                <a:rPr lang="en-US" sz="2400" b="1" spc="-175" dirty="0">
                  <a:solidFill>
                    <a:srgbClr val="E5801C"/>
                  </a:solidFill>
                  <a:latin typeface="Trebuchet MS" panose="020B0603020202020204" pitchFamily="34" charset="0"/>
                  <a:cs typeface="Verdana"/>
                </a:rPr>
                <a:t>Loans</a:t>
              </a:r>
              <a:endParaRPr lang="en-US" sz="2400" dirty="0">
                <a:solidFill>
                  <a:prstClr val="black"/>
                </a:solidFill>
                <a:latin typeface="Trebuchet MS" panose="020B0603020202020204" pitchFamily="34" charset="0"/>
                <a:cs typeface="Verdana"/>
              </a:endParaRPr>
            </a:p>
            <a:p>
              <a:pPr marL="12700" marR="5080" lvl="0">
                <a:lnSpc>
                  <a:spcPts val="2000"/>
                </a:lnSpc>
                <a:spcBef>
                  <a:spcPts val="690"/>
                </a:spcBef>
              </a:pPr>
              <a:r>
                <a:rPr lang="en-US" sz="2000" spc="-50" dirty="0">
                  <a:solidFill>
                    <a:srgbClr val="3C2B32"/>
                  </a:solidFill>
                  <a:cs typeface="Verdana"/>
                </a:rPr>
                <a:t>Starting </a:t>
              </a:r>
              <a:r>
                <a:rPr lang="en-US" sz="2000" spc="-45" dirty="0">
                  <a:solidFill>
                    <a:srgbClr val="3C2B32"/>
                  </a:solidFill>
                  <a:cs typeface="Verdana"/>
                </a:rPr>
                <a:t>in </a:t>
              </a:r>
              <a:r>
                <a:rPr lang="en-US" sz="2000" spc="-40" dirty="0">
                  <a:solidFill>
                    <a:srgbClr val="3C2B32"/>
                  </a:solidFill>
                  <a:cs typeface="Verdana"/>
                </a:rPr>
                <a:t>the </a:t>
              </a:r>
              <a:r>
                <a:rPr lang="en-US" sz="2000" spc="-120" dirty="0">
                  <a:solidFill>
                    <a:srgbClr val="3C2B32"/>
                  </a:solidFill>
                  <a:cs typeface="Verdana"/>
                </a:rPr>
                <a:t>1970s </a:t>
              </a:r>
              <a:r>
                <a:rPr lang="en-US" sz="2000" spc="-15" dirty="0">
                  <a:solidFill>
                    <a:srgbClr val="3C2B32"/>
                  </a:solidFill>
                  <a:cs typeface="Verdana"/>
                </a:rPr>
                <a:t>and </a:t>
              </a:r>
              <a:r>
                <a:rPr lang="en-US" sz="2000" spc="-30" dirty="0">
                  <a:solidFill>
                    <a:srgbClr val="3C2B32"/>
                  </a:solidFill>
                  <a:cs typeface="Verdana"/>
                </a:rPr>
                <a:t>continuing </a:t>
              </a:r>
              <a:r>
                <a:rPr lang="en-US" sz="2000" spc="-70" dirty="0">
                  <a:solidFill>
                    <a:srgbClr val="3C2B32"/>
                  </a:solidFill>
                  <a:cs typeface="Verdana"/>
                </a:rPr>
                <a:t>today, </a:t>
              </a:r>
              <a:r>
                <a:rPr lang="en-US" sz="2000" spc="-40" dirty="0">
                  <a:solidFill>
                    <a:srgbClr val="3C2B32"/>
                  </a:solidFill>
                  <a:cs typeface="Verdana"/>
                </a:rPr>
                <a:t>the </a:t>
              </a:r>
              <a:r>
                <a:rPr lang="en-US" sz="2000" spc="-45" dirty="0">
                  <a:solidFill>
                    <a:srgbClr val="3C2B32"/>
                  </a:solidFill>
                  <a:cs typeface="Verdana"/>
                </a:rPr>
                <a:t>private </a:t>
              </a:r>
              <a:r>
                <a:rPr lang="en-US" sz="2000" spc="-15" dirty="0">
                  <a:solidFill>
                    <a:srgbClr val="3C2B32"/>
                  </a:solidFill>
                  <a:cs typeface="Verdana"/>
                </a:rPr>
                <a:t>sector issued </a:t>
              </a:r>
              <a:r>
                <a:rPr lang="en-US" sz="2000" spc="-30" dirty="0">
                  <a:solidFill>
                    <a:srgbClr val="3C2B32"/>
                  </a:solidFill>
                  <a:cs typeface="Verdana"/>
                </a:rPr>
                <a:t>subprime </a:t>
              </a:r>
              <a:r>
                <a:rPr lang="en-US" sz="2000" spc="-20" dirty="0">
                  <a:solidFill>
                    <a:srgbClr val="3C2B32"/>
                  </a:solidFill>
                  <a:cs typeface="Verdana"/>
                </a:rPr>
                <a:t>loans </a:t>
              </a:r>
              <a:r>
                <a:rPr lang="en-US" sz="2000" spc="-40" dirty="0">
                  <a:solidFill>
                    <a:srgbClr val="3C2B32"/>
                  </a:solidFill>
                  <a:cs typeface="Verdana"/>
                </a:rPr>
                <a:t>(loans  </a:t>
              </a:r>
              <a:r>
                <a:rPr lang="en-US" sz="2000" spc="-65" dirty="0">
                  <a:solidFill>
                    <a:srgbClr val="3C2B32"/>
                  </a:solidFill>
                  <a:cs typeface="Verdana"/>
                </a:rPr>
                <a:t>with </a:t>
              </a:r>
              <a:r>
                <a:rPr lang="en-US" sz="2000" spc="-35" dirty="0">
                  <a:solidFill>
                    <a:srgbClr val="3C2B32"/>
                  </a:solidFill>
                  <a:cs typeface="Verdana"/>
                </a:rPr>
                <a:t>higher </a:t>
              </a:r>
              <a:r>
                <a:rPr lang="en-US" sz="2000" spc="-45" dirty="0">
                  <a:solidFill>
                    <a:srgbClr val="3C2B32"/>
                  </a:solidFill>
                  <a:cs typeface="Verdana"/>
                </a:rPr>
                <a:t>interest </a:t>
              </a:r>
              <a:r>
                <a:rPr lang="en-US" sz="2000" spc="-60" dirty="0">
                  <a:solidFill>
                    <a:srgbClr val="3C2B32"/>
                  </a:solidFill>
                  <a:cs typeface="Verdana"/>
                </a:rPr>
                <a:t>rates) </a:t>
              </a:r>
              <a:r>
                <a:rPr lang="en-US" sz="2000" spc="-40" dirty="0">
                  <a:solidFill>
                    <a:srgbClr val="3C2B32"/>
                  </a:solidFill>
                  <a:cs typeface="Verdana"/>
                </a:rPr>
                <a:t>to </a:t>
              </a:r>
              <a:r>
                <a:rPr lang="en-US" sz="2000" dirty="0">
                  <a:solidFill>
                    <a:srgbClr val="3C2B32"/>
                  </a:solidFill>
                  <a:cs typeface="Verdana"/>
                </a:rPr>
                <a:t>Black </a:t>
              </a:r>
              <a:r>
                <a:rPr lang="en-US" sz="2000" spc="-35" dirty="0">
                  <a:solidFill>
                    <a:srgbClr val="3C2B32"/>
                  </a:solidFill>
                  <a:cs typeface="Verdana"/>
                </a:rPr>
                <a:t>families </a:t>
              </a:r>
              <a:r>
                <a:rPr lang="en-US" sz="2000" spc="-40" dirty="0">
                  <a:solidFill>
                    <a:srgbClr val="3C2B32"/>
                  </a:solidFill>
                  <a:cs typeface="Verdana"/>
                </a:rPr>
                <a:t>almost </a:t>
              </a:r>
              <a:r>
                <a:rPr lang="en-US" sz="2000" spc="-30" dirty="0">
                  <a:solidFill>
                    <a:srgbClr val="3C2B32"/>
                  </a:solidFill>
                  <a:cs typeface="Verdana"/>
                </a:rPr>
                <a:t>exclusively—regardless </a:t>
              </a:r>
              <a:r>
                <a:rPr lang="en-US" sz="2000" spc="-20" dirty="0">
                  <a:solidFill>
                    <a:srgbClr val="3C2B32"/>
                  </a:solidFill>
                  <a:cs typeface="Verdana"/>
                </a:rPr>
                <a:t>of a </a:t>
              </a:r>
              <a:r>
                <a:rPr lang="en-US" sz="2000" spc="-60" dirty="0">
                  <a:solidFill>
                    <a:srgbClr val="3C2B32"/>
                  </a:solidFill>
                  <a:cs typeface="Verdana"/>
                </a:rPr>
                <a:t>family’s  </a:t>
              </a:r>
              <a:r>
                <a:rPr lang="en-US" sz="2000" spc="-40" dirty="0">
                  <a:solidFill>
                    <a:srgbClr val="3C2B32"/>
                  </a:solidFill>
                  <a:cs typeface="Verdana"/>
                </a:rPr>
                <a:t>income, </a:t>
              </a:r>
              <a:r>
                <a:rPr lang="en-US" sz="2000" spc="-35" dirty="0">
                  <a:solidFill>
                    <a:srgbClr val="3C2B32"/>
                  </a:solidFill>
                  <a:cs typeface="Verdana"/>
                </a:rPr>
                <a:t>education, </a:t>
              </a:r>
              <a:r>
                <a:rPr lang="en-US" sz="2000" spc="-40" dirty="0">
                  <a:solidFill>
                    <a:srgbClr val="3C2B32"/>
                  </a:solidFill>
                  <a:cs typeface="Verdana"/>
                </a:rPr>
                <a:t>or </a:t>
              </a:r>
              <a:r>
                <a:rPr lang="en-US" sz="2000" spc="10" dirty="0">
                  <a:solidFill>
                    <a:srgbClr val="3C2B32"/>
                  </a:solidFill>
                  <a:cs typeface="Verdana"/>
                </a:rPr>
                <a:t>good </a:t>
              </a:r>
              <a:r>
                <a:rPr lang="en-US" sz="2000" spc="-25" dirty="0">
                  <a:solidFill>
                    <a:srgbClr val="3C2B32"/>
                  </a:solidFill>
                  <a:cs typeface="Verdana"/>
                </a:rPr>
                <a:t>credit </a:t>
              </a:r>
              <a:r>
                <a:rPr lang="en-US" sz="2000" spc="-70" dirty="0">
                  <a:solidFill>
                    <a:srgbClr val="3C2B32"/>
                  </a:solidFill>
                  <a:cs typeface="Verdana"/>
                </a:rPr>
                <a:t>history. </a:t>
              </a:r>
              <a:r>
                <a:rPr lang="en-US" sz="2000" spc="-25" dirty="0">
                  <a:solidFill>
                    <a:srgbClr val="3C2B32"/>
                  </a:solidFill>
                  <a:cs typeface="Verdana"/>
                </a:rPr>
                <a:t>As </a:t>
              </a:r>
              <a:r>
                <a:rPr lang="en-US" sz="2000" spc="-20" dirty="0">
                  <a:solidFill>
                    <a:srgbClr val="3C2B32"/>
                  </a:solidFill>
                  <a:cs typeface="Verdana"/>
                </a:rPr>
                <a:t>a </a:t>
              </a:r>
              <a:r>
                <a:rPr lang="en-US" sz="2000" spc="-65" dirty="0">
                  <a:solidFill>
                    <a:srgbClr val="3C2B32"/>
                  </a:solidFill>
                  <a:cs typeface="Verdana"/>
                </a:rPr>
                <a:t>result, </a:t>
              </a:r>
              <a:r>
                <a:rPr lang="en-US" sz="2000" spc="-5" dirty="0">
                  <a:solidFill>
                    <a:srgbClr val="3C2B32"/>
                  </a:solidFill>
                  <a:cs typeface="Verdana"/>
                </a:rPr>
                <a:t>Blacks </a:t>
              </a:r>
              <a:r>
                <a:rPr lang="en-US" sz="2000" spc="-25" dirty="0">
                  <a:solidFill>
                    <a:srgbClr val="3C2B32"/>
                  </a:solidFill>
                  <a:cs typeface="Verdana"/>
                </a:rPr>
                <a:t>continue </a:t>
              </a:r>
              <a:r>
                <a:rPr lang="en-US" sz="2000" spc="-40" dirty="0">
                  <a:solidFill>
                    <a:srgbClr val="3C2B32"/>
                  </a:solidFill>
                  <a:cs typeface="Verdana"/>
                </a:rPr>
                <a:t>to </a:t>
              </a:r>
              <a:r>
                <a:rPr lang="en-US" sz="2000" spc="-55" dirty="0">
                  <a:solidFill>
                    <a:srgbClr val="3C2B32"/>
                  </a:solidFill>
                  <a:cs typeface="Verdana"/>
                </a:rPr>
                <a:t>unfairly </a:t>
              </a:r>
              <a:r>
                <a:rPr lang="en-US" sz="2000" spc="-25" dirty="0">
                  <a:solidFill>
                    <a:srgbClr val="3C2B32"/>
                  </a:solidFill>
                  <a:cs typeface="Verdana"/>
                </a:rPr>
                <a:t>pay</a:t>
              </a:r>
              <a:r>
                <a:rPr lang="en-US" sz="2000" spc="-275" dirty="0">
                  <a:solidFill>
                    <a:srgbClr val="3C2B32"/>
                  </a:solidFill>
                  <a:cs typeface="Verdana"/>
                </a:rPr>
                <a:t> </a:t>
              </a:r>
              <a:r>
                <a:rPr lang="en-US" sz="2000" spc="-45" dirty="0">
                  <a:solidFill>
                    <a:srgbClr val="3C2B32"/>
                  </a:solidFill>
                  <a:cs typeface="Verdana"/>
                </a:rPr>
                <a:t>more for  </a:t>
              </a:r>
              <a:r>
                <a:rPr lang="en-US" sz="2000" spc="-25" dirty="0">
                  <a:solidFill>
                    <a:srgbClr val="3C2B32"/>
                  </a:solidFill>
                  <a:cs typeface="Verdana"/>
                </a:rPr>
                <a:t>homes </a:t>
              </a:r>
              <a:r>
                <a:rPr lang="en-US" sz="2000" spc="-20" dirty="0">
                  <a:solidFill>
                    <a:srgbClr val="3C2B32"/>
                  </a:solidFill>
                  <a:cs typeface="Verdana"/>
                </a:rPr>
                <a:t>of </a:t>
              </a:r>
              <a:r>
                <a:rPr lang="en-US" sz="2000" spc="-40" dirty="0">
                  <a:solidFill>
                    <a:srgbClr val="3C2B32"/>
                  </a:solidFill>
                  <a:cs typeface="Verdana"/>
                </a:rPr>
                <a:t>the </a:t>
              </a:r>
              <a:r>
                <a:rPr lang="en-US" sz="2000" spc="-25" dirty="0">
                  <a:solidFill>
                    <a:srgbClr val="3C2B32"/>
                  </a:solidFill>
                  <a:cs typeface="Verdana"/>
                </a:rPr>
                <a:t>same </a:t>
              </a:r>
              <a:r>
                <a:rPr lang="en-US" sz="2000" spc="-45" dirty="0">
                  <a:solidFill>
                    <a:srgbClr val="3C2B32"/>
                  </a:solidFill>
                  <a:cs typeface="Verdana"/>
                </a:rPr>
                <a:t>value </a:t>
              </a:r>
              <a:r>
                <a:rPr lang="en-US" sz="2000" spc="-10" dirty="0">
                  <a:solidFill>
                    <a:srgbClr val="3C2B32"/>
                  </a:solidFill>
                  <a:cs typeface="Verdana"/>
                </a:rPr>
                <a:t>as </a:t>
              </a:r>
              <a:r>
                <a:rPr lang="en-US" sz="2000" spc="-50" dirty="0">
                  <a:solidFill>
                    <a:srgbClr val="3C2B32"/>
                  </a:solidFill>
                  <a:cs typeface="Verdana"/>
                </a:rPr>
                <a:t>their white </a:t>
              </a:r>
              <a:r>
                <a:rPr lang="en-US" sz="2000" spc="-40" dirty="0">
                  <a:solidFill>
                    <a:srgbClr val="3C2B32"/>
                  </a:solidFill>
                  <a:cs typeface="Verdana"/>
                </a:rPr>
                <a:t>counterparts. This </a:t>
              </a:r>
              <a:r>
                <a:rPr lang="en-US" sz="2000" spc="-15" dirty="0">
                  <a:solidFill>
                    <a:srgbClr val="3C2B32"/>
                  </a:solidFill>
                  <a:cs typeface="Verdana"/>
                </a:rPr>
                <a:t>increases </a:t>
              </a:r>
              <a:r>
                <a:rPr lang="en-US" sz="2000" spc="-25" dirty="0">
                  <a:solidFill>
                    <a:srgbClr val="3C2B32"/>
                  </a:solidFill>
                  <a:cs typeface="Verdana"/>
                </a:rPr>
                <a:t>foreclosure </a:t>
              </a:r>
              <a:r>
                <a:rPr lang="en-US" sz="2000" spc="-40" dirty="0">
                  <a:solidFill>
                    <a:srgbClr val="3C2B32"/>
                  </a:solidFill>
                  <a:cs typeface="Verdana"/>
                </a:rPr>
                <a:t>rates</a:t>
              </a:r>
              <a:r>
                <a:rPr lang="en-US" sz="2000" spc="-280" dirty="0">
                  <a:solidFill>
                    <a:srgbClr val="3C2B32"/>
                  </a:solidFill>
                  <a:cs typeface="Verdana"/>
                </a:rPr>
                <a:t> </a:t>
              </a:r>
              <a:r>
                <a:rPr lang="en-US" sz="2000" spc="-25" dirty="0">
                  <a:solidFill>
                    <a:srgbClr val="3C2B32"/>
                  </a:solidFill>
                  <a:cs typeface="Verdana"/>
                </a:rPr>
                <a:t>among </a:t>
              </a:r>
              <a:r>
                <a:rPr lang="en-US" sz="2000" spc="-30" dirty="0">
                  <a:solidFill>
                    <a:srgbClr val="3C2B32"/>
                  </a:solidFill>
                  <a:cs typeface="Verdana"/>
                </a:rPr>
                <a:t>Blacks, which </a:t>
              </a:r>
              <a:r>
                <a:rPr lang="en-US" sz="2000" spc="-15" dirty="0">
                  <a:solidFill>
                    <a:srgbClr val="3C2B32"/>
                  </a:solidFill>
                  <a:cs typeface="Verdana"/>
                </a:rPr>
                <a:t>also </a:t>
              </a:r>
              <a:r>
                <a:rPr lang="en-US" sz="2000" spc="-30" dirty="0">
                  <a:solidFill>
                    <a:srgbClr val="3C2B32"/>
                  </a:solidFill>
                  <a:cs typeface="Verdana"/>
                </a:rPr>
                <a:t>contributes </a:t>
              </a:r>
              <a:r>
                <a:rPr lang="en-US" sz="2000" spc="-40" dirty="0">
                  <a:solidFill>
                    <a:srgbClr val="3C2B32"/>
                  </a:solidFill>
                  <a:cs typeface="Verdana"/>
                </a:rPr>
                <a:t>to </a:t>
              </a:r>
              <a:r>
                <a:rPr lang="en-US" sz="2000" spc="-35" dirty="0">
                  <a:solidFill>
                    <a:srgbClr val="3C2B32"/>
                  </a:solidFill>
                  <a:cs typeface="Verdana"/>
                </a:rPr>
                <a:t>higher </a:t>
              </a:r>
              <a:r>
                <a:rPr lang="en-US" sz="2000" spc="-10" dirty="0">
                  <a:solidFill>
                    <a:srgbClr val="3C2B32"/>
                  </a:solidFill>
                  <a:cs typeface="Verdana"/>
                </a:rPr>
                <a:t>food </a:t>
              </a:r>
              <a:r>
                <a:rPr lang="en-US" sz="2000" spc="-35" dirty="0">
                  <a:solidFill>
                    <a:srgbClr val="3C2B32"/>
                  </a:solidFill>
                  <a:cs typeface="Verdana"/>
                </a:rPr>
                <a:t>insecurity</a:t>
              </a:r>
              <a:r>
                <a:rPr lang="en-US" sz="2000" spc="-245" dirty="0">
                  <a:solidFill>
                    <a:srgbClr val="3C2B32"/>
                  </a:solidFill>
                  <a:cs typeface="Verdana"/>
                </a:rPr>
                <a:t> </a:t>
              </a:r>
              <a:r>
                <a:rPr lang="en-US" sz="2000" spc="-50" dirty="0">
                  <a:solidFill>
                    <a:srgbClr val="3C2B32"/>
                  </a:solidFill>
                  <a:cs typeface="Verdana"/>
                </a:rPr>
                <a:t>levels.</a:t>
              </a:r>
              <a:endParaRPr lang="en-US" sz="2000" dirty="0">
                <a:solidFill>
                  <a:prstClr val="black"/>
                </a:solidFill>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71770" y="2263324"/>
              <a:ext cx="1017270" cy="174397"/>
            </a:xfrm>
            <a:prstGeom prst="rect">
              <a:avLst/>
            </a:prstGeom>
            <a:solidFill>
              <a:srgbClr val="E5801C"/>
            </a:solidFill>
          </p:spPr>
          <p:txBody>
            <a:bodyPr vert="horz" wrap="square" lIns="0" tIns="0" rIns="0" bIns="0" rtlCol="0">
              <a:spAutoFit/>
            </a:bodyPr>
            <a:lstStyle/>
            <a:p>
              <a:pPr marL="171450">
                <a:lnSpc>
                  <a:spcPts val="1614"/>
                </a:lnSpc>
              </a:pPr>
              <a:r>
                <a:rPr sz="1400" b="1" spc="-200" dirty="0">
                  <a:solidFill>
                    <a:srgbClr val="FFFFFF"/>
                  </a:solidFill>
                  <a:latin typeface="Verdana"/>
                  <a:cs typeface="Verdana"/>
                </a:rPr>
                <a:t>ACTION</a:t>
              </a:r>
              <a:endParaRPr sz="14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668344" y="2402986"/>
              <a:ext cx="6195060" cy="2390606"/>
            </a:xfrm>
            <a:prstGeom prst="rect">
              <a:avLst/>
            </a:prstGeom>
          </p:spPr>
          <p:txBody>
            <a:bodyPr vert="horz" wrap="square" lIns="0" tIns="54610" rIns="0" bIns="0" rtlCol="0">
              <a:spAutoFit/>
            </a:bodyPr>
            <a:lstStyle/>
            <a:p>
              <a:pPr marL="12700">
                <a:spcBef>
                  <a:spcPts val="43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indent="-200025">
                <a:lnSpc>
                  <a:spcPts val="2000"/>
                </a:lnSpc>
                <a:spcBef>
                  <a:spcPts val="309"/>
                </a:spcBef>
                <a:buSzPct val="95652"/>
                <a:buFont typeface="Verdana"/>
                <a:buChar char="•"/>
                <a:tabLst>
                  <a:tab pos="212090" algn="l"/>
                  <a:tab pos="212725" algn="l"/>
                </a:tabLst>
              </a:pPr>
              <a:r>
                <a:rPr lang="en-US" sz="2000" i="1" spc="-20" dirty="0">
                  <a:solidFill>
                    <a:srgbClr val="3C2B32"/>
                  </a:solidFill>
                  <a:cs typeface="Verdana"/>
                </a:rPr>
                <a:t>Add </a:t>
              </a:r>
              <a:r>
                <a:rPr lang="en-US" sz="2000" i="1" spc="-85" dirty="0">
                  <a:solidFill>
                    <a:srgbClr val="3C2B32"/>
                  </a:solidFill>
                  <a:cs typeface="Verdana"/>
                </a:rPr>
                <a:t>two </a:t>
              </a:r>
              <a:r>
                <a:rPr lang="en-US" sz="2000" i="1" spc="-45" dirty="0">
                  <a:solidFill>
                    <a:srgbClr val="3C2B32"/>
                  </a:solidFill>
                  <a:cs typeface="Verdana"/>
                </a:rPr>
                <a:t>land </a:t>
              </a:r>
              <a:r>
                <a:rPr lang="en-US" sz="2000" i="1" spc="-30" dirty="0">
                  <a:solidFill>
                    <a:srgbClr val="3C2B32"/>
                  </a:solidFill>
                  <a:cs typeface="Verdana"/>
                </a:rPr>
                <a:t>cards </a:t>
              </a:r>
              <a:r>
                <a:rPr lang="en-US" sz="2000" i="1" spc="-45" dirty="0">
                  <a:solidFill>
                    <a:srgbClr val="3C2B32"/>
                  </a:solidFill>
                  <a:cs typeface="Verdana"/>
                </a:rPr>
                <a:t>and </a:t>
              </a:r>
              <a:r>
                <a:rPr lang="en-US" sz="2000" i="1" spc="-85" dirty="0">
                  <a:solidFill>
                    <a:srgbClr val="3C2B32"/>
                  </a:solidFill>
                  <a:cs typeface="Verdana"/>
                </a:rPr>
                <a:t>two </a:t>
              </a:r>
              <a:r>
                <a:rPr lang="en-US" sz="2000" i="1" spc="-75" dirty="0">
                  <a:solidFill>
                    <a:srgbClr val="3C2B32"/>
                  </a:solidFill>
                  <a:cs typeface="Verdana"/>
                </a:rPr>
                <a:t>money </a:t>
              </a:r>
              <a:r>
                <a:rPr lang="en-US" sz="2000" i="1" spc="-30" dirty="0">
                  <a:solidFill>
                    <a:srgbClr val="3C2B32"/>
                  </a:solidFill>
                  <a:cs typeface="Verdana"/>
                </a:rPr>
                <a:t>cards </a:t>
              </a:r>
              <a:r>
                <a:rPr lang="en-US" sz="2000" i="1" spc="-70" dirty="0">
                  <a:solidFill>
                    <a:srgbClr val="3C2B32"/>
                  </a:solidFill>
                  <a:cs typeface="Verdana"/>
                </a:rPr>
                <a:t>for </a:t>
              </a:r>
              <a:r>
                <a:rPr lang="en-US" sz="2000" i="1" spc="-45" dirty="0">
                  <a:solidFill>
                    <a:srgbClr val="3C2B32"/>
                  </a:solidFill>
                  <a:cs typeface="Verdana"/>
                </a:rPr>
                <a:t>securing </a:t>
              </a:r>
              <a:r>
                <a:rPr lang="en-US" sz="2000" i="1" spc="-20" dirty="0">
                  <a:solidFill>
                    <a:srgbClr val="3C2B32"/>
                  </a:solidFill>
                  <a:cs typeface="Verdana"/>
                </a:rPr>
                <a:t>good </a:t>
              </a:r>
              <a:r>
                <a:rPr lang="en-US" sz="2000" i="1" spc="-70" dirty="0">
                  <a:solidFill>
                    <a:srgbClr val="3C2B32"/>
                  </a:solidFill>
                  <a:cs typeface="Verdana"/>
                </a:rPr>
                <a:t>interest </a:t>
              </a:r>
              <a:r>
                <a:rPr lang="en-US" sz="2000" i="1" spc="-65" dirty="0">
                  <a:solidFill>
                    <a:srgbClr val="3C2B32"/>
                  </a:solidFill>
                  <a:cs typeface="Verdana"/>
                </a:rPr>
                <a:t>rates </a:t>
              </a:r>
              <a:r>
                <a:rPr lang="en-US" sz="2000" i="1" spc="-55" dirty="0">
                  <a:solidFill>
                    <a:srgbClr val="3C2B32"/>
                  </a:solidFill>
                  <a:cs typeface="Verdana"/>
                </a:rPr>
                <a:t>on</a:t>
              </a:r>
              <a:r>
                <a:rPr lang="en-US" sz="2000" i="1" spc="-265" dirty="0">
                  <a:solidFill>
                    <a:srgbClr val="3C2B32"/>
                  </a:solidFill>
                  <a:cs typeface="Verdana"/>
                </a:rPr>
                <a:t> </a:t>
              </a:r>
              <a:r>
                <a:rPr lang="en-US" sz="2000" i="1" spc="-80" dirty="0">
                  <a:solidFill>
                    <a:srgbClr val="3C2B32"/>
                  </a:solidFill>
                  <a:cs typeface="Verdana"/>
                </a:rPr>
                <a:t>homes.</a:t>
              </a:r>
              <a:endParaRPr lang="en-US" sz="2000" dirty="0">
                <a:cs typeface="Verdana"/>
              </a:endParaRPr>
            </a:p>
            <a:p>
              <a:pPr marL="12700">
                <a:spcBef>
                  <a:spcPts val="1230"/>
                </a:spcBef>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1454" marR="5080" indent="-199390">
                <a:lnSpc>
                  <a:spcPts val="2000"/>
                </a:lnSpc>
                <a:spcBef>
                  <a:spcPts val="409"/>
                </a:spcBef>
                <a:buSzPct val="95652"/>
                <a:buFont typeface="Verdana"/>
                <a:buChar char="•"/>
                <a:tabLst>
                  <a:tab pos="212090" algn="l"/>
                  <a:tab pos="212725" algn="l"/>
                </a:tabLst>
              </a:pPr>
              <a:r>
                <a:rPr lang="en-US" sz="2000" i="1" spc="-40" dirty="0">
                  <a:solidFill>
                    <a:srgbClr val="3C2B32"/>
                  </a:solidFill>
                  <a:cs typeface="Verdana"/>
                </a:rPr>
                <a:t>Blacks </a:t>
              </a:r>
              <a:r>
                <a:rPr lang="en-US" sz="2000" i="1" spc="-75" dirty="0">
                  <a:solidFill>
                    <a:srgbClr val="3C2B32"/>
                  </a:solidFill>
                  <a:cs typeface="Verdana"/>
                </a:rPr>
                <a:t>were </a:t>
              </a:r>
              <a:r>
                <a:rPr lang="en-US" sz="2000" i="1" spc="-35" dirty="0">
                  <a:solidFill>
                    <a:srgbClr val="3C2B32"/>
                  </a:solidFill>
                  <a:cs typeface="Verdana"/>
                </a:rPr>
                <a:t>forced </a:t>
              </a:r>
              <a:r>
                <a:rPr lang="en-US" sz="2000" i="1" spc="-70" dirty="0">
                  <a:solidFill>
                    <a:srgbClr val="3C2B32"/>
                  </a:solidFill>
                  <a:cs typeface="Verdana"/>
                </a:rPr>
                <a:t>into </a:t>
              </a:r>
              <a:r>
                <a:rPr lang="en-US" sz="2000" i="1" spc="-55" dirty="0">
                  <a:solidFill>
                    <a:srgbClr val="3C2B32"/>
                  </a:solidFill>
                  <a:cs typeface="Verdana"/>
                </a:rPr>
                <a:t>subprime mortgages </a:t>
              </a:r>
              <a:r>
                <a:rPr lang="en-US" sz="2000" i="1" spc="-40" dirty="0">
                  <a:solidFill>
                    <a:srgbClr val="3C2B32"/>
                  </a:solidFill>
                  <a:cs typeface="Verdana"/>
                </a:rPr>
                <a:t>as </a:t>
              </a:r>
              <a:r>
                <a:rPr lang="en-US" sz="2000" i="1" spc="-70" dirty="0">
                  <a:solidFill>
                    <a:srgbClr val="3C2B32"/>
                  </a:solidFill>
                  <a:cs typeface="Verdana"/>
                </a:rPr>
                <a:t>their only </a:t>
              </a:r>
              <a:r>
                <a:rPr lang="en-US" sz="2000" i="1" spc="-50" dirty="0">
                  <a:solidFill>
                    <a:srgbClr val="3C2B32"/>
                  </a:solidFill>
                  <a:cs typeface="Verdana"/>
                </a:rPr>
                <a:t>option </a:t>
              </a:r>
              <a:r>
                <a:rPr lang="en-US" sz="2000" i="1" spc="-70" dirty="0">
                  <a:solidFill>
                    <a:srgbClr val="3C2B32"/>
                  </a:solidFill>
                  <a:cs typeface="Verdana"/>
                </a:rPr>
                <a:t>for </a:t>
              </a:r>
              <a:r>
                <a:rPr lang="en-US" sz="2000" i="1" spc="-75" dirty="0">
                  <a:solidFill>
                    <a:srgbClr val="3C2B32"/>
                  </a:solidFill>
                  <a:cs typeface="Verdana"/>
                </a:rPr>
                <a:t>more than </a:t>
              </a:r>
              <a:r>
                <a:rPr lang="en-US" sz="2000" i="1" spc="-70" dirty="0">
                  <a:solidFill>
                    <a:srgbClr val="3C2B32"/>
                  </a:solidFill>
                  <a:cs typeface="Verdana"/>
                </a:rPr>
                <a:t>three  </a:t>
              </a:r>
              <a:r>
                <a:rPr lang="en-US" sz="2000" i="1" spc="-55" dirty="0">
                  <a:solidFill>
                    <a:srgbClr val="3C2B32"/>
                  </a:solidFill>
                  <a:cs typeface="Verdana"/>
                </a:rPr>
                <a:t>generations—stripping </a:t>
              </a:r>
              <a:r>
                <a:rPr lang="en-US" sz="2000" i="1" spc="-45" dirty="0">
                  <a:solidFill>
                    <a:srgbClr val="3C2B32"/>
                  </a:solidFill>
                  <a:cs typeface="Verdana"/>
                </a:rPr>
                <a:t>income and </a:t>
              </a:r>
              <a:r>
                <a:rPr lang="en-US" sz="2000" i="1" spc="-75" dirty="0">
                  <a:solidFill>
                    <a:srgbClr val="3C2B32"/>
                  </a:solidFill>
                  <a:cs typeface="Verdana"/>
                </a:rPr>
                <a:t>wealth </a:t>
              </a:r>
              <a:r>
                <a:rPr lang="en-US" sz="2000" i="1" spc="-85" dirty="0">
                  <a:solidFill>
                    <a:srgbClr val="3C2B32"/>
                  </a:solidFill>
                  <a:cs typeface="Verdana"/>
                </a:rPr>
                <a:t>from </a:t>
              </a:r>
              <a:r>
                <a:rPr lang="en-US" sz="2000" i="1" spc="-70" dirty="0">
                  <a:solidFill>
                    <a:srgbClr val="3C2B32"/>
                  </a:solidFill>
                  <a:cs typeface="Verdana"/>
                </a:rPr>
                <a:t>the </a:t>
              </a:r>
              <a:r>
                <a:rPr lang="en-US" sz="2000" i="1" spc="-25" dirty="0">
                  <a:solidFill>
                    <a:srgbClr val="3C2B32"/>
                  </a:solidFill>
                  <a:cs typeface="Verdana"/>
                </a:rPr>
                <a:t>Black </a:t>
              </a:r>
              <a:r>
                <a:rPr lang="en-US" sz="2000" i="1" spc="-95" dirty="0">
                  <a:solidFill>
                    <a:srgbClr val="3C2B32"/>
                  </a:solidFill>
                  <a:cs typeface="Verdana"/>
                </a:rPr>
                <a:t>community. </a:t>
              </a:r>
              <a:r>
                <a:rPr lang="en-US" sz="2000" i="1" spc="-55" dirty="0">
                  <a:solidFill>
                    <a:srgbClr val="3C2B32"/>
                  </a:solidFill>
                  <a:cs typeface="Verdana"/>
                </a:rPr>
                <a:t>High-income </a:t>
              </a:r>
              <a:r>
                <a:rPr lang="en-US" sz="2000" i="1" spc="-30" dirty="0">
                  <a:solidFill>
                    <a:srgbClr val="3C2B32"/>
                  </a:solidFill>
                  <a:cs typeface="Verdana"/>
                </a:rPr>
                <a:t>Blacks  </a:t>
              </a:r>
              <a:r>
                <a:rPr lang="en-US" sz="2000" i="1" spc="-75" dirty="0">
                  <a:solidFill>
                    <a:srgbClr val="3C2B32"/>
                  </a:solidFill>
                  <a:cs typeface="Verdana"/>
                </a:rPr>
                <a:t>were </a:t>
              </a:r>
              <a:r>
                <a:rPr lang="en-US" sz="2000" i="1" spc="-80" dirty="0">
                  <a:solidFill>
                    <a:srgbClr val="3C2B32"/>
                  </a:solidFill>
                  <a:cs typeface="Verdana"/>
                </a:rPr>
                <a:t>80 </a:t>
              </a:r>
              <a:r>
                <a:rPr lang="en-US" sz="2000" i="1" spc="-50" dirty="0">
                  <a:solidFill>
                    <a:srgbClr val="3C2B32"/>
                  </a:solidFill>
                  <a:cs typeface="Verdana"/>
                </a:rPr>
                <a:t>percent </a:t>
              </a:r>
              <a:r>
                <a:rPr lang="en-US" sz="2000" i="1" spc="-75" dirty="0">
                  <a:solidFill>
                    <a:srgbClr val="3C2B32"/>
                  </a:solidFill>
                  <a:cs typeface="Verdana"/>
                </a:rPr>
                <a:t>more </a:t>
              </a:r>
              <a:r>
                <a:rPr lang="en-US" sz="2000" i="1" spc="-65" dirty="0">
                  <a:solidFill>
                    <a:srgbClr val="3C2B32"/>
                  </a:solidFill>
                  <a:cs typeface="Verdana"/>
                </a:rPr>
                <a:t>likely to                   </a:t>
              </a:r>
              <a:r>
                <a:rPr lang="en-US" sz="2000" i="1" spc="-35" dirty="0">
                  <a:solidFill>
                    <a:srgbClr val="3C2B32"/>
                  </a:solidFill>
                  <a:cs typeface="Verdana"/>
                </a:rPr>
                <a:t>lose </a:t>
              </a:r>
              <a:r>
                <a:rPr lang="en-US" sz="2000" i="1" spc="-70" dirty="0">
                  <a:solidFill>
                    <a:srgbClr val="3C2B32"/>
                  </a:solidFill>
                  <a:cs typeface="Verdana"/>
                </a:rPr>
                <a:t>their </a:t>
              </a:r>
              <a:r>
                <a:rPr lang="en-US" sz="2000" i="1" spc="-60" dirty="0">
                  <a:solidFill>
                    <a:srgbClr val="3C2B32"/>
                  </a:solidFill>
                  <a:cs typeface="Verdana"/>
                </a:rPr>
                <a:t>homes </a:t>
              </a:r>
              <a:r>
                <a:rPr lang="en-US" sz="2000" i="1" spc="-75" dirty="0">
                  <a:solidFill>
                    <a:srgbClr val="3C2B32"/>
                  </a:solidFill>
                  <a:cs typeface="Verdana"/>
                </a:rPr>
                <a:t>than </a:t>
              </a:r>
              <a:r>
                <a:rPr lang="en-US" sz="2000" i="1" spc="-60" dirty="0">
                  <a:solidFill>
                    <a:srgbClr val="3C2B32"/>
                  </a:solidFill>
                  <a:cs typeface="Verdana"/>
                </a:rPr>
                <a:t>high-income </a:t>
              </a:r>
              <a:r>
                <a:rPr lang="en-US" sz="2000" i="1" spc="-70" dirty="0">
                  <a:solidFill>
                    <a:srgbClr val="3C2B32"/>
                  </a:solidFill>
                  <a:cs typeface="Verdana"/>
                </a:rPr>
                <a:t>whites </a:t>
              </a:r>
              <a:r>
                <a:rPr lang="en-US" sz="2000" i="1" spc="-75" dirty="0">
                  <a:solidFill>
                    <a:srgbClr val="3C2B32"/>
                  </a:solidFill>
                  <a:cs typeface="Verdana"/>
                </a:rPr>
                <a:t>when </a:t>
              </a:r>
              <a:r>
                <a:rPr lang="en-US" sz="2000" i="1" spc="-70" dirty="0">
                  <a:solidFill>
                    <a:srgbClr val="3C2B32"/>
                  </a:solidFill>
                  <a:cs typeface="Verdana"/>
                </a:rPr>
                <a:t>the </a:t>
              </a:r>
              <a:r>
                <a:rPr lang="en-US" sz="2000" i="1" spc="-55" dirty="0">
                  <a:solidFill>
                    <a:srgbClr val="3C2B32"/>
                  </a:solidFill>
                  <a:cs typeface="Verdana"/>
                </a:rPr>
                <a:t>housing              </a:t>
              </a:r>
              <a:r>
                <a:rPr lang="en-US" sz="2000" i="1" spc="-35" dirty="0">
                  <a:solidFill>
                    <a:srgbClr val="3C2B32"/>
                  </a:solidFill>
                  <a:cs typeface="Verdana"/>
                </a:rPr>
                <a:t>bubble </a:t>
              </a:r>
              <a:r>
                <a:rPr lang="en-US" sz="2000" i="1" spc="-70" dirty="0">
                  <a:solidFill>
                    <a:srgbClr val="3C2B32"/>
                  </a:solidFill>
                  <a:cs typeface="Verdana"/>
                </a:rPr>
                <a:t>burst </a:t>
              </a:r>
              <a:r>
                <a:rPr lang="en-US" sz="2000" i="1" spc="-65" dirty="0">
                  <a:solidFill>
                    <a:srgbClr val="3C2B32"/>
                  </a:solidFill>
                  <a:cs typeface="Verdana"/>
                </a:rPr>
                <a:t>in </a:t>
              </a:r>
              <a:r>
                <a:rPr lang="en-US" sz="2000" i="1" spc="-100" dirty="0">
                  <a:solidFill>
                    <a:srgbClr val="3C2B32"/>
                  </a:solidFill>
                  <a:cs typeface="Verdana"/>
                </a:rPr>
                <a:t>2008, </a:t>
              </a:r>
              <a:r>
                <a:rPr lang="en-US" sz="2000" i="1" spc="-45" dirty="0">
                  <a:solidFill>
                    <a:srgbClr val="3C2B32"/>
                  </a:solidFill>
                  <a:cs typeface="Verdana"/>
                </a:rPr>
                <a:t>and </a:t>
              </a:r>
              <a:r>
                <a:rPr lang="en-US" sz="2000" i="1" spc="-105" dirty="0">
                  <a:solidFill>
                    <a:srgbClr val="3C2B32"/>
                  </a:solidFill>
                  <a:cs typeface="Verdana"/>
                </a:rPr>
                <a:t>240,000 </a:t>
              </a:r>
              <a:r>
                <a:rPr lang="en-US" sz="2000" i="1" spc="-30" dirty="0">
                  <a:solidFill>
                    <a:srgbClr val="3C2B32"/>
                  </a:solidFill>
                  <a:cs typeface="Verdana"/>
                </a:rPr>
                <a:t>Blacks </a:t>
              </a:r>
              <a:r>
                <a:rPr lang="en-US" sz="2000" i="1" spc="-55" dirty="0">
                  <a:solidFill>
                    <a:srgbClr val="3C2B32"/>
                  </a:solidFill>
                  <a:cs typeface="Verdana"/>
                </a:rPr>
                <a:t>lost </a:t>
              </a:r>
              <a:r>
                <a:rPr lang="en-US" sz="2000" i="1" spc="-70" dirty="0">
                  <a:solidFill>
                    <a:srgbClr val="3C2B32"/>
                  </a:solidFill>
                  <a:cs typeface="Verdana"/>
                </a:rPr>
                <a:t>their </a:t>
              </a:r>
              <a:r>
                <a:rPr lang="en-US" sz="2000" i="1" spc="-80" dirty="0">
                  <a:solidFill>
                    <a:srgbClr val="3C2B32"/>
                  </a:solidFill>
                  <a:cs typeface="Verdana"/>
                </a:rPr>
                <a:t>homes. Therefore, </a:t>
              </a:r>
              <a:r>
                <a:rPr lang="en-US" sz="2000" i="1" spc="-25" dirty="0">
                  <a:solidFill>
                    <a:srgbClr val="3C2B32"/>
                  </a:solidFill>
                  <a:cs typeface="Verdana"/>
                </a:rPr>
                <a:t>Black </a:t>
              </a:r>
              <a:r>
                <a:rPr lang="en-US" sz="2000" i="1" spc="-50" dirty="0">
                  <a:solidFill>
                    <a:srgbClr val="3C2B32"/>
                  </a:solidFill>
                  <a:cs typeface="Verdana"/>
                </a:rPr>
                <a:t>participants add </a:t>
              </a:r>
              <a:r>
                <a:rPr lang="en-US" sz="2000" i="1" spc="-70" dirty="0">
                  <a:solidFill>
                    <a:srgbClr val="3C2B32"/>
                  </a:solidFill>
                  <a:cs typeface="Verdana"/>
                </a:rPr>
                <a:t>only </a:t>
              </a:r>
              <a:r>
                <a:rPr lang="en-US" sz="2000" i="1" spc="-45" dirty="0">
                  <a:solidFill>
                    <a:srgbClr val="3C2B32"/>
                  </a:solidFill>
                  <a:cs typeface="Verdana"/>
                </a:rPr>
                <a:t>one land </a:t>
              </a:r>
              <a:r>
                <a:rPr lang="en-US" sz="2000" i="1" spc="-30" dirty="0">
                  <a:solidFill>
                    <a:srgbClr val="3C2B32"/>
                  </a:solidFill>
                  <a:cs typeface="Verdana"/>
                </a:rPr>
                <a:t>card </a:t>
              </a:r>
              <a:r>
                <a:rPr lang="en-US" sz="2000" i="1" spc="-45" dirty="0">
                  <a:solidFill>
                    <a:srgbClr val="3C2B32"/>
                  </a:solidFill>
                  <a:cs typeface="Verdana"/>
                </a:rPr>
                <a:t>and one </a:t>
              </a:r>
              <a:r>
                <a:rPr lang="en-US" sz="2000" i="1" spc="-75" dirty="0">
                  <a:solidFill>
                    <a:srgbClr val="3C2B32"/>
                  </a:solidFill>
                  <a:cs typeface="Verdana"/>
                </a:rPr>
                <a:t>money</a:t>
              </a:r>
              <a:r>
                <a:rPr lang="en-US" sz="2000" i="1" spc="-285" dirty="0">
                  <a:solidFill>
                    <a:srgbClr val="3C2B32"/>
                  </a:solidFill>
                  <a:cs typeface="Verdana"/>
                </a:rPr>
                <a:t> </a:t>
              </a:r>
              <a:r>
                <a:rPr lang="en-US" sz="2000" i="1" spc="-65" dirty="0">
                  <a:solidFill>
                    <a:srgbClr val="3C2B32"/>
                  </a:solidFill>
                  <a:cs typeface="Verdana"/>
                </a:rPr>
                <a:t>card.</a:t>
              </a:r>
              <a:endParaRPr lang="en-US" sz="200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1041963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664100-0622-BE48-BCE7-535C5E9099E8}"/>
              </a:ext>
            </a:extLst>
          </p:cNvPr>
          <p:cNvGrpSpPr/>
          <p:nvPr/>
        </p:nvGrpSpPr>
        <p:grpSpPr>
          <a:xfrm>
            <a:off x="3532608" y="164076"/>
            <a:ext cx="5102048" cy="3031092"/>
            <a:chOff x="450296" y="5334000"/>
            <a:chExt cx="6788704" cy="4191000"/>
          </a:xfrm>
        </p:grpSpPr>
        <p:sp>
          <p:nvSpPr>
            <p:cNvPr id="7" name="object 3">
              <a:extLst>
                <a:ext uri="{FF2B5EF4-FFF2-40B4-BE49-F238E27FC236}">
                  <a16:creationId xmlns:a16="http://schemas.microsoft.com/office/drawing/2014/main" id="{D46BD403-EC94-5B46-8DF2-54915249FB6D}"/>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8" name="object 4">
              <a:extLst>
                <a:ext uri="{FF2B5EF4-FFF2-40B4-BE49-F238E27FC236}">
                  <a16:creationId xmlns:a16="http://schemas.microsoft.com/office/drawing/2014/main" id="{149964D4-864A-DB48-AE4C-574DD3B9AE7A}"/>
                </a:ext>
              </a:extLst>
            </p:cNvPr>
            <p:cNvSpPr txBox="1"/>
            <p:nvPr/>
          </p:nvSpPr>
          <p:spPr>
            <a:xfrm>
              <a:off x="450296" y="5340630"/>
              <a:ext cx="2787607" cy="468471"/>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Black Participants</a:t>
              </a:r>
              <a:endParaRPr sz="1909" b="1" dirty="0">
                <a:effectLst>
                  <a:outerShdw blurRad="38100" dist="38100" dir="2700000" algn="tl">
                    <a:srgbClr val="000000">
                      <a:alpha val="43137"/>
                    </a:srgbClr>
                  </a:outerShdw>
                </a:effectLst>
                <a:latin typeface="Verdana"/>
                <a:cs typeface="Verdana"/>
              </a:endParaRPr>
            </a:p>
          </p:txBody>
        </p:sp>
        <p:grpSp>
          <p:nvGrpSpPr>
            <p:cNvPr id="11" name="object 15">
              <a:extLst>
                <a:ext uri="{FF2B5EF4-FFF2-40B4-BE49-F238E27FC236}">
                  <a16:creationId xmlns:a16="http://schemas.microsoft.com/office/drawing/2014/main" id="{2117EA2B-71B5-F149-BF6B-2C8435B8C3FB}"/>
                </a:ext>
              </a:extLst>
            </p:cNvPr>
            <p:cNvGrpSpPr/>
            <p:nvPr/>
          </p:nvGrpSpPr>
          <p:grpSpPr>
            <a:xfrm>
              <a:off x="1557223" y="5865164"/>
              <a:ext cx="5586730" cy="3578860"/>
              <a:chOff x="1557223" y="5865164"/>
              <a:chExt cx="5586730" cy="3578860"/>
            </a:xfrm>
          </p:grpSpPr>
          <p:sp>
            <p:nvSpPr>
              <p:cNvPr id="12" name="object 16">
                <a:extLst>
                  <a:ext uri="{FF2B5EF4-FFF2-40B4-BE49-F238E27FC236}">
                    <a16:creationId xmlns:a16="http://schemas.microsoft.com/office/drawing/2014/main" id="{0824D8E9-717D-D845-BEFF-C03FE7ABC6EC}"/>
                  </a:ext>
                </a:extLst>
              </p:cNvPr>
              <p:cNvSpPr/>
              <p:nvPr/>
            </p:nvSpPr>
            <p:spPr>
              <a:xfrm>
                <a:off x="1557223" y="6239560"/>
                <a:ext cx="641515" cy="244411"/>
              </a:xfrm>
              <a:prstGeom prst="rect">
                <a:avLst/>
              </a:prstGeom>
              <a:blipFill>
                <a:blip r:embed="rId3" cstate="print"/>
                <a:stretch>
                  <a:fillRect/>
                </a:stretch>
              </a:blipFill>
            </p:spPr>
            <p:txBody>
              <a:bodyPr wrap="square" lIns="0" tIns="0" rIns="0" bIns="0" rtlCol="0"/>
              <a:lstStyle/>
              <a:p>
                <a:endParaRPr sz="1227"/>
              </a:p>
            </p:txBody>
          </p:sp>
          <p:sp>
            <p:nvSpPr>
              <p:cNvPr id="13" name="object 17">
                <a:extLst>
                  <a:ext uri="{FF2B5EF4-FFF2-40B4-BE49-F238E27FC236}">
                    <a16:creationId xmlns:a16="http://schemas.microsoft.com/office/drawing/2014/main" id="{31C739DD-4370-7B48-9FD0-918B27EDCBA4}"/>
                  </a:ext>
                </a:extLst>
              </p:cNvPr>
              <p:cNvSpPr/>
              <p:nvPr/>
            </p:nvSpPr>
            <p:spPr>
              <a:xfrm>
                <a:off x="2026615" y="5865799"/>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endParaRPr sz="1227"/>
              </a:p>
            </p:txBody>
          </p:sp>
          <p:sp>
            <p:nvSpPr>
              <p:cNvPr id="14" name="object 18">
                <a:extLst>
                  <a:ext uri="{FF2B5EF4-FFF2-40B4-BE49-F238E27FC236}">
                    <a16:creationId xmlns:a16="http://schemas.microsoft.com/office/drawing/2014/main" id="{A9D547B0-2BC7-E740-A861-BCE011CAA817}"/>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endParaRPr sz="1227"/>
              </a:p>
            </p:txBody>
          </p:sp>
          <p:sp>
            <p:nvSpPr>
              <p:cNvPr id="15" name="object 19">
                <a:extLst>
                  <a:ext uri="{FF2B5EF4-FFF2-40B4-BE49-F238E27FC236}">
                    <a16:creationId xmlns:a16="http://schemas.microsoft.com/office/drawing/2014/main" id="{B00F5249-0605-8246-B585-CCC39A5EC6C1}"/>
                  </a:ext>
                </a:extLst>
              </p:cNvPr>
              <p:cNvSpPr/>
              <p:nvPr/>
            </p:nvSpPr>
            <p:spPr>
              <a:xfrm>
                <a:off x="6396367" y="8854969"/>
                <a:ext cx="325602" cy="295848"/>
              </a:xfrm>
              <a:prstGeom prst="rect">
                <a:avLst/>
              </a:prstGeom>
              <a:blipFill>
                <a:blip r:embed="rId4" cstate="print"/>
                <a:stretch>
                  <a:fillRect/>
                </a:stretch>
              </a:blipFill>
            </p:spPr>
            <p:txBody>
              <a:bodyPr wrap="square" lIns="0" tIns="0" rIns="0" bIns="0" rtlCol="0"/>
              <a:lstStyle/>
              <a:p>
                <a:endParaRPr sz="1227"/>
              </a:p>
            </p:txBody>
          </p:sp>
          <p:sp>
            <p:nvSpPr>
              <p:cNvPr id="16" name="object 20">
                <a:extLst>
                  <a:ext uri="{FF2B5EF4-FFF2-40B4-BE49-F238E27FC236}">
                    <a16:creationId xmlns:a16="http://schemas.microsoft.com/office/drawing/2014/main" id="{D629C9B8-BE1C-974B-87C6-C436B22CE3A4}"/>
                  </a:ext>
                </a:extLst>
              </p:cNvPr>
              <p:cNvSpPr/>
              <p:nvPr/>
            </p:nvSpPr>
            <p:spPr>
              <a:xfrm>
                <a:off x="6065215" y="9249012"/>
                <a:ext cx="1078534" cy="194483"/>
              </a:xfrm>
              <a:prstGeom prst="rect">
                <a:avLst/>
              </a:prstGeom>
              <a:blipFill>
                <a:blip r:embed="rId5" cstate="print"/>
                <a:stretch>
                  <a:fillRect/>
                </a:stretch>
              </a:blipFill>
            </p:spPr>
            <p:txBody>
              <a:bodyPr wrap="square" lIns="0" tIns="0" rIns="0" bIns="0" rtlCol="0"/>
              <a:lstStyle/>
              <a:p>
                <a:endParaRPr sz="1227"/>
              </a:p>
            </p:txBody>
          </p:sp>
        </p:grpSp>
      </p:grpSp>
      <p:sp>
        <p:nvSpPr>
          <p:cNvPr id="18" name="object 4">
            <a:extLst>
              <a:ext uri="{FF2B5EF4-FFF2-40B4-BE49-F238E27FC236}">
                <a16:creationId xmlns:a16="http://schemas.microsoft.com/office/drawing/2014/main" id="{34F5203A-9694-F544-A6E1-F963ADAFFAC3}"/>
              </a:ext>
            </a:extLst>
          </p:cNvPr>
          <p:cNvSpPr/>
          <p:nvPr/>
        </p:nvSpPr>
        <p:spPr>
          <a:xfrm>
            <a:off x="3595065" y="3325091"/>
            <a:ext cx="5039591" cy="3394773"/>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22" name="object 4">
            <a:extLst>
              <a:ext uri="{FF2B5EF4-FFF2-40B4-BE49-F238E27FC236}">
                <a16:creationId xmlns:a16="http://schemas.microsoft.com/office/drawing/2014/main" id="{149964D4-864A-DB48-AE4C-574DD3B9AE7A}"/>
              </a:ext>
            </a:extLst>
          </p:cNvPr>
          <p:cNvSpPr txBox="1"/>
          <p:nvPr/>
        </p:nvSpPr>
        <p:spPr>
          <a:xfrm>
            <a:off x="3625904" y="3356682"/>
            <a:ext cx="2024132" cy="338817"/>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White Participants</a:t>
            </a:r>
            <a:endParaRPr sz="1909" b="1" dirty="0">
              <a:effectLst>
                <a:outerShdw blurRad="38100" dist="38100" dir="2700000" algn="tl">
                  <a:srgbClr val="000000">
                    <a:alpha val="43137"/>
                  </a:srgbClr>
                </a:outerShdw>
              </a:effectLst>
              <a:latin typeface="Verdana"/>
              <a:cs typeface="Verdana"/>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4559" y="588651"/>
            <a:ext cx="1308716" cy="444212"/>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546" y="1298177"/>
            <a:ext cx="1308716" cy="444212"/>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546" y="811693"/>
            <a:ext cx="1308716" cy="444212"/>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239" y="1818184"/>
            <a:ext cx="1308716" cy="444212"/>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4343" y="5261842"/>
            <a:ext cx="1219726" cy="415090"/>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4384767"/>
            <a:ext cx="1221307" cy="403947"/>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3949214"/>
            <a:ext cx="1221307" cy="403947"/>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4343" y="5702716"/>
            <a:ext cx="1207335" cy="410873"/>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126" y="3946337"/>
            <a:ext cx="1221307" cy="403947"/>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4818025"/>
            <a:ext cx="1221307" cy="403947"/>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126" y="4377055"/>
            <a:ext cx="1221307" cy="403947"/>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6771" y="5261838"/>
            <a:ext cx="1219728" cy="415091"/>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6764" y="5702717"/>
            <a:ext cx="1219728" cy="415090"/>
          </a:xfrm>
          <a:prstGeom prst="rect">
            <a:avLst/>
          </a:prstGeom>
        </p:spPr>
      </p:pic>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1148" y="2669552"/>
            <a:ext cx="1305300" cy="444212"/>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546" y="300896"/>
            <a:ext cx="1308716" cy="444212"/>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6764" y="4818025"/>
            <a:ext cx="1221307" cy="403947"/>
          </a:xfrm>
          <a:prstGeom prst="rect">
            <a:avLst/>
          </a:prstGeom>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9747" y="830647"/>
            <a:ext cx="1308716" cy="444212"/>
          </a:xfrm>
          <a:prstGeom prst="rect">
            <a:avLst/>
          </a:prstGeom>
        </p:spPr>
      </p:pic>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3760352"/>
            <a:ext cx="1221307" cy="403947"/>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9747" y="300896"/>
            <a:ext cx="1308716" cy="444212"/>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4569842"/>
            <a:ext cx="1221307" cy="403947"/>
          </a:xfrm>
          <a:prstGeom prst="rect">
            <a:avLst/>
          </a:prstGeom>
        </p:spPr>
      </p:pic>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4165894"/>
            <a:ext cx="1221307" cy="403947"/>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5928" y="6158997"/>
            <a:ext cx="1219728" cy="415091"/>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9747" y="1322599"/>
            <a:ext cx="1308716" cy="444212"/>
          </a:xfrm>
          <a:prstGeom prst="rect">
            <a:avLst/>
          </a:prstGeom>
        </p:spPr>
      </p:pic>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126" y="3508514"/>
            <a:ext cx="1221307" cy="403947"/>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3521652"/>
            <a:ext cx="1221307" cy="403947"/>
          </a:xfrm>
          <a:prstGeom prst="rect">
            <a:avLst/>
          </a:prstGeom>
        </p:spPr>
      </p:pic>
      <p:pic>
        <p:nvPicPr>
          <p:cNvPr id="44" name="Pictur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1192" y="2722572"/>
            <a:ext cx="1221307" cy="403947"/>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4355" y="1820321"/>
            <a:ext cx="1308716" cy="444212"/>
          </a:xfrm>
          <a:prstGeom prst="rect">
            <a:avLst/>
          </a:prstGeom>
        </p:spPr>
      </p:pic>
      <p:pic>
        <p:nvPicPr>
          <p:cNvPr id="46" name="Picture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7956" y="6158998"/>
            <a:ext cx="1219726" cy="415090"/>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6372" y="6117808"/>
            <a:ext cx="1219726" cy="415090"/>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5342" y="3747239"/>
            <a:ext cx="1221307" cy="403947"/>
          </a:xfrm>
          <a:prstGeom prst="rect">
            <a:avLst/>
          </a:prstGeom>
        </p:spPr>
      </p:pic>
      <p:pic>
        <p:nvPicPr>
          <p:cNvPr id="50" name="Picture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4973787"/>
            <a:ext cx="1221307" cy="403947"/>
          </a:xfrm>
          <a:prstGeom prst="rect">
            <a:avLst/>
          </a:prstGeom>
        </p:spPr>
      </p:pic>
      <p:pic>
        <p:nvPicPr>
          <p:cNvPr id="51" name="Picture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1148" y="2214141"/>
            <a:ext cx="1305300" cy="444212"/>
          </a:xfrm>
          <a:prstGeom prst="rect">
            <a:avLst/>
          </a:prstGeom>
        </p:spPr>
      </p:pic>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7546" y="2290866"/>
            <a:ext cx="1221307" cy="403947"/>
          </a:xfrm>
          <a:prstGeom prst="rect">
            <a:avLst/>
          </a:prstGeom>
        </p:spPr>
      </p:pic>
      <p:grpSp>
        <p:nvGrpSpPr>
          <p:cNvPr id="53" name="Group 52"/>
          <p:cNvGrpSpPr/>
          <p:nvPr/>
        </p:nvGrpSpPr>
        <p:grpSpPr>
          <a:xfrm>
            <a:off x="7110577" y="2290882"/>
            <a:ext cx="1587068" cy="637836"/>
            <a:chOff x="5064008" y="3729617"/>
            <a:chExt cx="2327699" cy="935493"/>
          </a:xfrm>
        </p:grpSpPr>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7049" y="3729617"/>
              <a:ext cx="1791250" cy="592455"/>
            </a:xfrm>
            <a:prstGeom prst="rect">
              <a:avLst/>
            </a:prstGeom>
          </p:spPr>
        </p:pic>
        <p:sp>
          <p:nvSpPr>
            <p:cNvPr id="55" name="TextBox 54"/>
            <p:cNvSpPr txBox="1"/>
            <p:nvPr/>
          </p:nvSpPr>
          <p:spPr>
            <a:xfrm>
              <a:off x="5064008" y="4295778"/>
              <a:ext cx="2327699" cy="369332"/>
            </a:xfrm>
            <a:prstGeom prst="rect">
              <a:avLst/>
            </a:prstGeom>
            <a:noFill/>
          </p:spPr>
          <p:txBody>
            <a:bodyPr wrap="square" rtlCol="0">
              <a:spAutoFit/>
            </a:bodyPr>
            <a:lstStyle/>
            <a:p>
              <a:r>
                <a:rPr lang="en-US" sz="1227" dirty="0"/>
                <a:t>(Only one participant)</a:t>
              </a:r>
            </a:p>
          </p:txBody>
        </p:sp>
      </p:grpSp>
    </p:spTree>
    <p:extLst>
      <p:ext uri="{BB962C8B-B14F-4D97-AF65-F5344CB8AC3E}">
        <p14:creationId xmlns:p14="http://schemas.microsoft.com/office/powerpoint/2010/main" val="397097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4AF0EA-A1A2-4755-BBAB-C2F94B3DA2CF}"/>
              </a:ext>
            </a:extLst>
          </p:cNvPr>
          <p:cNvGrpSpPr/>
          <p:nvPr/>
        </p:nvGrpSpPr>
        <p:grpSpPr>
          <a:xfrm>
            <a:off x="2148839" y="777240"/>
            <a:ext cx="8583931" cy="5292090"/>
            <a:chOff x="518023" y="5319360"/>
            <a:chExt cx="7205709" cy="4205640"/>
          </a:xfrm>
        </p:grpSpPr>
        <p:sp>
          <p:nvSpPr>
            <p:cNvPr id="5" name="object 3">
              <a:extLst>
                <a:ext uri="{FF2B5EF4-FFF2-40B4-BE49-F238E27FC236}">
                  <a16:creationId xmlns:a16="http://schemas.microsoft.com/office/drawing/2014/main" id="{A3396348-920B-435B-B744-4561808E241E}"/>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4">
              <a:extLst>
                <a:ext uri="{FF2B5EF4-FFF2-40B4-BE49-F238E27FC236}">
                  <a16:creationId xmlns:a16="http://schemas.microsoft.com/office/drawing/2014/main" id="{923FA8EB-CF28-448E-BEA6-AD2A283A8F14}"/>
                </a:ext>
              </a:extLst>
            </p:cNvPr>
            <p:cNvSpPr txBox="1"/>
            <p:nvPr/>
          </p:nvSpPr>
          <p:spPr>
            <a:xfrm>
              <a:off x="1076378" y="6707535"/>
              <a:ext cx="5647055" cy="1499648"/>
            </a:xfrm>
            <a:prstGeom prst="rect">
              <a:avLst/>
            </a:prstGeom>
          </p:spPr>
          <p:txBody>
            <a:bodyPr vert="horz" wrap="square" lIns="0" tIns="65405" rIns="0" bIns="0" rtlCol="0">
              <a:spAutoFit/>
            </a:bodyPr>
            <a:lstStyle/>
            <a:p>
              <a:pPr marL="0" marR="0" lvl="0" indent="0" algn="ctr" defTabSz="914400" eaLnBrk="1" fontAlgn="auto" latinLnBrk="0" hangingPunct="1">
                <a:lnSpc>
                  <a:spcPct val="100000"/>
                </a:lnSpc>
                <a:spcBef>
                  <a:spcPts val="515"/>
                </a:spcBef>
                <a:spcAft>
                  <a:spcPts val="0"/>
                </a:spcAft>
                <a:buClrTx/>
                <a:buSzTx/>
                <a:buFontTx/>
                <a:buNone/>
                <a:tabLst/>
                <a:defRPr/>
              </a:pPr>
              <a:r>
                <a:rPr kumimoji="0" sz="5000" b="1" i="0" u="none" strike="noStrike" kern="0" cap="none" spc="-470" normalizeH="0" baseline="0" noProof="0" dirty="0">
                  <a:ln>
                    <a:noFill/>
                  </a:ln>
                  <a:solidFill>
                    <a:srgbClr val="E5801C"/>
                  </a:solidFill>
                  <a:effectLst/>
                  <a:uLnTx/>
                  <a:uFillTx/>
                  <a:latin typeface="Verdana"/>
                  <a:cs typeface="Verdana"/>
                </a:rPr>
                <a:t>Policy</a:t>
              </a:r>
              <a:r>
                <a:rPr kumimoji="0" sz="5000" b="1" i="0" u="none" strike="noStrike" kern="0" cap="none" spc="-180"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a:t>
              </a:r>
              <a:r>
                <a:rPr kumimoji="0" lang="en-US" sz="5000" b="1" i="0" u="none" strike="noStrike" kern="0" cap="none" spc="-1515"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1</a:t>
              </a:r>
              <a:r>
                <a:rPr kumimoji="0" lang="en-US" sz="5000" b="1" i="0" u="none" strike="noStrike" kern="0" cap="none" spc="-1515" normalizeH="0" baseline="0" noProof="0" dirty="0">
                  <a:ln>
                    <a:noFill/>
                  </a:ln>
                  <a:solidFill>
                    <a:srgbClr val="E5801C"/>
                  </a:solidFill>
                  <a:effectLst/>
                  <a:uLnTx/>
                  <a:uFillTx/>
                  <a:latin typeface="Verdana"/>
                  <a:cs typeface="Verdana"/>
                </a:rPr>
                <a:t>   0</a:t>
              </a:r>
            </a:p>
            <a:p>
              <a:pPr lvl="0" algn="ctr">
                <a:spcBef>
                  <a:spcPts val="515"/>
                </a:spcBef>
              </a:pPr>
              <a:r>
                <a:rPr lang="en-US" sz="3000" kern="0" spc="-145" dirty="0">
                  <a:solidFill>
                    <a:srgbClr val="3C2B32"/>
                  </a:solidFill>
                  <a:latin typeface="Verdana"/>
                  <a:ea typeface="+mj-ea"/>
                </a:rPr>
                <a:t>The </a:t>
              </a:r>
              <a:r>
                <a:rPr lang="en-US" sz="3000" kern="0" spc="-250" dirty="0">
                  <a:solidFill>
                    <a:srgbClr val="3C2B32"/>
                  </a:solidFill>
                  <a:latin typeface="Verdana"/>
                  <a:ea typeface="+mj-ea"/>
                </a:rPr>
                <a:t>War </a:t>
              </a:r>
              <a:r>
                <a:rPr lang="en-US" sz="3000" kern="0" spc="-120" dirty="0">
                  <a:solidFill>
                    <a:srgbClr val="3C2B32"/>
                  </a:solidFill>
                  <a:latin typeface="Verdana"/>
                  <a:ea typeface="+mj-ea"/>
                </a:rPr>
                <a:t>on </a:t>
              </a:r>
              <a:r>
                <a:rPr lang="en-US" sz="3000" kern="0" spc="-150" dirty="0">
                  <a:solidFill>
                    <a:srgbClr val="3C2B32"/>
                  </a:solidFill>
                  <a:latin typeface="Verdana"/>
                  <a:ea typeface="+mj-ea"/>
                </a:rPr>
                <a:t>Drugs  </a:t>
              </a:r>
            </a:p>
            <a:p>
              <a:pPr lvl="0" algn="ctr">
                <a:spcBef>
                  <a:spcPts val="515"/>
                </a:spcBef>
              </a:pPr>
              <a:r>
                <a:rPr lang="en-US" sz="3000" kern="0" spc="-560" dirty="0">
                  <a:solidFill>
                    <a:srgbClr val="3C2B32"/>
                  </a:solidFill>
                  <a:latin typeface="Verdana"/>
                  <a:ea typeface="+mj-ea"/>
                </a:rPr>
                <a:t>(1971 </a:t>
              </a:r>
              <a:r>
                <a:rPr lang="en-US" sz="3000" kern="0" spc="-150" dirty="0">
                  <a:solidFill>
                    <a:srgbClr val="3C2B32"/>
                  </a:solidFill>
                  <a:latin typeface="Verdana"/>
                  <a:ea typeface="+mj-ea"/>
                </a:rPr>
                <a:t>to </a:t>
              </a:r>
              <a:r>
                <a:rPr lang="en-US" sz="3000" kern="0" spc="-114" dirty="0">
                  <a:solidFill>
                    <a:srgbClr val="3C2B32"/>
                  </a:solidFill>
                  <a:latin typeface="Verdana"/>
                  <a:ea typeface="+mj-ea"/>
                </a:rPr>
                <a:t>Present</a:t>
              </a:r>
              <a:r>
                <a:rPr lang="en-US" sz="3000" kern="0" spc="-360" dirty="0">
                  <a:solidFill>
                    <a:srgbClr val="3C2B32"/>
                  </a:solidFill>
                  <a:latin typeface="Verdana"/>
                  <a:ea typeface="+mj-ea"/>
                </a:rPr>
                <a:t> </a:t>
              </a:r>
              <a:r>
                <a:rPr lang="en-US" sz="3000" kern="0" spc="-270" dirty="0">
                  <a:solidFill>
                    <a:srgbClr val="3C2B32"/>
                  </a:solidFill>
                  <a:latin typeface="Verdana"/>
                  <a:ea typeface="+mj-ea"/>
                </a:rPr>
                <a:t>Day)</a:t>
              </a:r>
              <a:endParaRPr kumimoji="0" sz="5000" b="0" i="0" u="none" strike="noStrike" kern="0" cap="none" spc="0" normalizeH="0" baseline="0" noProof="0" dirty="0">
                <a:ln>
                  <a:noFill/>
                </a:ln>
                <a:solidFill>
                  <a:prstClr val="black"/>
                </a:solidFill>
                <a:effectLst/>
                <a:uLnTx/>
                <a:uFillTx/>
                <a:latin typeface="Verdana"/>
                <a:cs typeface="Verdana"/>
              </a:endParaRPr>
            </a:p>
          </p:txBody>
        </p:sp>
        <p:sp>
          <p:nvSpPr>
            <p:cNvPr id="7" name="object 5">
              <a:extLst>
                <a:ext uri="{FF2B5EF4-FFF2-40B4-BE49-F238E27FC236}">
                  <a16:creationId xmlns:a16="http://schemas.microsoft.com/office/drawing/2014/main" id="{A27AB25E-96B3-47E0-AFE9-E152845F52C4}"/>
                </a:ext>
              </a:extLst>
            </p:cNvPr>
            <p:cNvSpPr/>
            <p:nvPr/>
          </p:nvSpPr>
          <p:spPr>
            <a:xfrm>
              <a:off x="5267261" y="7857591"/>
              <a:ext cx="1924050" cy="1629410"/>
            </a:xfrm>
            <a:custGeom>
              <a:avLst/>
              <a:gdLst/>
              <a:ahLst/>
              <a:cxnLst/>
              <a:rect l="l" t="t" r="r" b="b"/>
              <a:pathLst>
                <a:path w="1924050" h="1629409">
                  <a:moveTo>
                    <a:pt x="1923478" y="0"/>
                  </a:moveTo>
                  <a:lnTo>
                    <a:pt x="0" y="1629308"/>
                  </a:lnTo>
                  <a:lnTo>
                    <a:pt x="1923478" y="1629308"/>
                  </a:lnTo>
                  <a:lnTo>
                    <a:pt x="1923478" y="0"/>
                  </a:lnTo>
                  <a:close/>
                </a:path>
              </a:pathLst>
            </a:custGeom>
            <a:solidFill>
              <a:srgbClr val="E5801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 name="object 14">
              <a:extLst>
                <a:ext uri="{FF2B5EF4-FFF2-40B4-BE49-F238E27FC236}">
                  <a16:creationId xmlns:a16="http://schemas.microsoft.com/office/drawing/2014/main" id="{ACAD6BAC-2BB7-43EB-A3EA-F35ABFAA2EE2}"/>
                </a:ext>
              </a:extLst>
            </p:cNvPr>
            <p:cNvSpPr/>
            <p:nvPr/>
          </p:nvSpPr>
          <p:spPr>
            <a:xfrm>
              <a:off x="518023" y="5367088"/>
              <a:ext cx="2244648" cy="1899462"/>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9" name="object 15">
              <a:extLst>
                <a:ext uri="{FF2B5EF4-FFF2-40B4-BE49-F238E27FC236}">
                  <a16:creationId xmlns:a16="http://schemas.microsoft.com/office/drawing/2014/main" id="{C9C54F1F-2D80-4A46-A750-7A561FE9E8A5}"/>
                </a:ext>
              </a:extLst>
            </p:cNvPr>
            <p:cNvGrpSpPr/>
            <p:nvPr/>
          </p:nvGrpSpPr>
          <p:grpSpPr>
            <a:xfrm>
              <a:off x="1618046" y="5319360"/>
              <a:ext cx="6105686" cy="4124135"/>
              <a:chOff x="1618046" y="5319360"/>
              <a:chExt cx="6105686" cy="4124135"/>
            </a:xfrm>
          </p:grpSpPr>
          <p:sp>
            <p:nvSpPr>
              <p:cNvPr id="10" name="object 16">
                <a:extLst>
                  <a:ext uri="{FF2B5EF4-FFF2-40B4-BE49-F238E27FC236}">
                    <a16:creationId xmlns:a16="http://schemas.microsoft.com/office/drawing/2014/main" id="{E2890FEE-B065-4BDC-A554-DD570E0BF3EE}"/>
                  </a:ext>
                </a:extLst>
              </p:cNvPr>
              <p:cNvSpPr/>
              <p:nvPr/>
            </p:nvSpPr>
            <p:spPr>
              <a:xfrm>
                <a:off x="1618046" y="6348849"/>
                <a:ext cx="641515" cy="244411"/>
              </a:xfrm>
              <a:prstGeom prst="rect">
                <a:avLst/>
              </a:prstGeom>
              <a:blipFill>
                <a:blip r:embed="rId4" cstate="print"/>
                <a:stretch>
                  <a:fillRect/>
                </a:stretch>
              </a:blip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 name="object 17">
                <a:extLst>
                  <a:ext uri="{FF2B5EF4-FFF2-40B4-BE49-F238E27FC236}">
                    <a16:creationId xmlns:a16="http://schemas.microsoft.com/office/drawing/2014/main" id="{C2D1648B-6131-4D43-BA92-6E5189920181}"/>
                  </a:ext>
                </a:extLst>
              </p:cNvPr>
              <p:cNvSpPr/>
              <p:nvPr/>
            </p:nvSpPr>
            <p:spPr>
              <a:xfrm>
                <a:off x="7683184" y="5319360"/>
                <a:ext cx="40548" cy="42761"/>
              </a:xfrm>
              <a:custGeom>
                <a:avLst/>
                <a:gdLst/>
                <a:ahLst/>
                <a:cxnLst/>
                <a:rect l="l" t="t" r="r" b="b"/>
                <a:pathLst>
                  <a:path w="64769" h="55245">
                    <a:moveTo>
                      <a:pt x="0" y="54749"/>
                    </a:moveTo>
                    <a:lnTo>
                      <a:pt x="64693" y="54749"/>
                    </a:lnTo>
                    <a:lnTo>
                      <a:pt x="64693" y="0"/>
                    </a:lnTo>
                    <a:lnTo>
                      <a:pt x="0" y="54749"/>
                    </a:lnTo>
                    <a:close/>
                  </a:path>
                </a:pathLst>
              </a:custGeom>
              <a:solidFill>
                <a:schemeClr val="bg1"/>
              </a:solidFill>
              <a:ln w="3175">
                <a:solidFill>
                  <a:schemeClr val="bg1"/>
                </a:solidFill>
              </a:ln>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sp>
            <p:nvSpPr>
              <p:cNvPr id="12" name="object 18">
                <a:extLst>
                  <a:ext uri="{FF2B5EF4-FFF2-40B4-BE49-F238E27FC236}">
                    <a16:creationId xmlns:a16="http://schemas.microsoft.com/office/drawing/2014/main" id="{BB39BAEC-7D59-41E4-8F42-FEA2F6273C53}"/>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object 19">
                <a:extLst>
                  <a:ext uri="{FF2B5EF4-FFF2-40B4-BE49-F238E27FC236}">
                    <a16:creationId xmlns:a16="http://schemas.microsoft.com/office/drawing/2014/main" id="{18B6CFCD-E062-45D1-80C2-A76DF361F6ED}"/>
                  </a:ext>
                </a:extLst>
              </p:cNvPr>
              <p:cNvSpPr/>
              <p:nvPr/>
            </p:nvSpPr>
            <p:spPr>
              <a:xfrm>
                <a:off x="6396367" y="8854969"/>
                <a:ext cx="325602" cy="295848"/>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20">
                <a:extLst>
                  <a:ext uri="{FF2B5EF4-FFF2-40B4-BE49-F238E27FC236}">
                    <a16:creationId xmlns:a16="http://schemas.microsoft.com/office/drawing/2014/main" id="{EB44CF9C-5DA5-4230-8B34-E106D0CC82B4}"/>
                  </a:ext>
                </a:extLst>
              </p:cNvPr>
              <p:cNvSpPr/>
              <p:nvPr/>
            </p:nvSpPr>
            <p:spPr>
              <a:xfrm>
                <a:off x="6065215" y="9249012"/>
                <a:ext cx="1078534" cy="194483"/>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506461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55118" y="617672"/>
            <a:ext cx="7498480" cy="5393810"/>
            <a:chOff x="652232" y="475638"/>
            <a:chExt cx="6408908" cy="4347141"/>
          </a:xfrm>
        </p:grpSpPr>
        <p:sp>
          <p:nvSpPr>
            <p:cNvPr id="5" name="object 5">
              <a:extLst>
                <a:ext uri="{FF2B5EF4-FFF2-40B4-BE49-F238E27FC236}">
                  <a16:creationId xmlns:a16="http://schemas.microsoft.com/office/drawing/2014/main" id="{CA2BF1CF-C39F-462D-85E9-1E87BDB47E7A}"/>
                </a:ext>
              </a:extLst>
            </p:cNvPr>
            <p:cNvSpPr txBox="1"/>
            <p:nvPr/>
          </p:nvSpPr>
          <p:spPr>
            <a:xfrm>
              <a:off x="671770" y="475638"/>
              <a:ext cx="6389370" cy="1706394"/>
            </a:xfrm>
            <a:prstGeom prst="rect">
              <a:avLst/>
            </a:prstGeom>
          </p:spPr>
          <p:txBody>
            <a:bodyPr vert="horz" wrap="square" lIns="0" tIns="130810" rIns="0" bIns="0" rtlCol="0">
              <a:spAutoFit/>
            </a:bodyPr>
            <a:lstStyle/>
            <a:p>
              <a:pPr marL="12700" lvl="0">
                <a:spcBef>
                  <a:spcPts val="1030"/>
                </a:spcBef>
              </a:pPr>
              <a:r>
                <a:rPr lang="en-US" sz="2400" spc="-40" dirty="0">
                  <a:solidFill>
                    <a:srgbClr val="E5801C"/>
                  </a:solidFill>
                  <a:latin typeface="Trebuchet MS" panose="020B0603020202020204" pitchFamily="34" charset="0"/>
                  <a:cs typeface="Trebuchet MS"/>
                </a:rPr>
                <a:t>Policy </a:t>
              </a:r>
              <a:r>
                <a:rPr lang="en-US" sz="2400" spc="-5" dirty="0">
                  <a:solidFill>
                    <a:srgbClr val="E5801C"/>
                  </a:solidFill>
                  <a:latin typeface="Trebuchet MS" panose="020B0603020202020204" pitchFamily="34" charset="0"/>
                  <a:cs typeface="Trebuchet MS"/>
                </a:rPr>
                <a:t>#10 </a:t>
              </a:r>
              <a:r>
                <a:rPr lang="en-US" sz="2400" b="1" spc="-185" dirty="0">
                  <a:solidFill>
                    <a:srgbClr val="E5801C"/>
                  </a:solidFill>
                  <a:latin typeface="Trebuchet MS" panose="020B0603020202020204" pitchFamily="34" charset="0"/>
                  <a:cs typeface="Trebuchet MS"/>
                </a:rPr>
                <a:t>The War on Drugs</a:t>
              </a:r>
              <a:endParaRPr lang="en-US" sz="2400" dirty="0">
                <a:solidFill>
                  <a:prstClr val="black"/>
                </a:solidFill>
                <a:latin typeface="Trebuchet MS" panose="020B0603020202020204" pitchFamily="34" charset="0"/>
                <a:cs typeface="Verdana"/>
              </a:endParaRPr>
            </a:p>
            <a:p>
              <a:pPr marL="12700" marR="5080" lvl="0">
                <a:lnSpc>
                  <a:spcPts val="1700"/>
                </a:lnSpc>
                <a:spcBef>
                  <a:spcPts val="690"/>
                </a:spcBef>
              </a:pPr>
              <a:r>
                <a:rPr lang="en-US" dirty="0"/>
                <a:t>The War on Drugs, initiated in 1971 and continuing today, widened the racial wealth gap with policies targeting Black and Brown communities. Although rates of using and selling drugs are comparable across racial lines, Blacks are up to 10 times as likely to be stopped, searched, arrested, prosecuted, convicted, and/or incarcerated for drug violations as whites. Since this means that Black families are up to 10 times as likely to have a family member sent to prison, they are more than 10 times as likely to fall into hunger because of incarceration. </a:t>
              </a:r>
              <a:endParaRPr lang="en-US" dirty="0">
                <a:solidFill>
                  <a:prstClr val="black"/>
                </a:solidFill>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71770" y="2182037"/>
              <a:ext cx="1017270" cy="174397"/>
            </a:xfrm>
            <a:prstGeom prst="rect">
              <a:avLst/>
            </a:prstGeom>
            <a:solidFill>
              <a:srgbClr val="E5801C"/>
            </a:solidFill>
          </p:spPr>
          <p:txBody>
            <a:bodyPr vert="horz" wrap="square" lIns="0" tIns="0" rIns="0" bIns="0" rtlCol="0">
              <a:spAutoFit/>
            </a:bodyPr>
            <a:lstStyle/>
            <a:p>
              <a:pPr marL="171450">
                <a:lnSpc>
                  <a:spcPts val="1614"/>
                </a:lnSpc>
              </a:pPr>
              <a:r>
                <a:rPr sz="1400" b="1" spc="-200" dirty="0">
                  <a:solidFill>
                    <a:srgbClr val="FFFFFF"/>
                  </a:solidFill>
                  <a:latin typeface="Verdana"/>
                  <a:cs typeface="Verdana"/>
                </a:rPr>
                <a:t>ACTION</a:t>
              </a:r>
              <a:endParaRPr sz="14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652232" y="2287475"/>
              <a:ext cx="6195060" cy="2535304"/>
            </a:xfrm>
            <a:prstGeom prst="rect">
              <a:avLst/>
            </a:prstGeom>
          </p:spPr>
          <p:txBody>
            <a:bodyPr vert="horz" wrap="square" lIns="0" tIns="54610" rIns="0" bIns="0" rtlCol="0">
              <a:spAutoFit/>
            </a:bodyPr>
            <a:lstStyle/>
            <a:p>
              <a:pPr marL="12700">
                <a:spcBef>
                  <a:spcPts val="43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indent="-200025">
                <a:lnSpc>
                  <a:spcPts val="1700"/>
                </a:lnSpc>
                <a:spcBef>
                  <a:spcPts val="309"/>
                </a:spcBef>
                <a:buSzPct val="95652"/>
                <a:buFont typeface="Verdana"/>
                <a:buChar char="•"/>
                <a:tabLst>
                  <a:tab pos="212090" algn="l"/>
                  <a:tab pos="212725" algn="l"/>
                </a:tabLst>
              </a:pPr>
              <a:r>
                <a:rPr lang="en-US" dirty="0"/>
                <a:t>Subtract two money cards for the more than $180 billion in tax dollars that it costs to maintain mass incarceration today. Also add one lost opportunity card since these taxpayer dollars could instead be used to support programs that end hunger and poverty in the United States.</a:t>
              </a:r>
            </a:p>
            <a:p>
              <a:pPr marL="12065">
                <a:lnSpc>
                  <a:spcPts val="2000"/>
                </a:lnSpc>
                <a:spcBef>
                  <a:spcPts val="309"/>
                </a:spcBef>
                <a:buSzPct val="95652"/>
                <a:tabLst>
                  <a:tab pos="212090" algn="l"/>
                  <a:tab pos="212725" algn="l"/>
                </a:tabLst>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1454" marR="5080" indent="-199390">
                <a:lnSpc>
                  <a:spcPts val="1700"/>
                </a:lnSpc>
                <a:spcBef>
                  <a:spcPts val="409"/>
                </a:spcBef>
                <a:buSzPct val="95652"/>
                <a:buFont typeface="Verdana"/>
                <a:buChar char="•"/>
                <a:tabLst>
                  <a:tab pos="212090" algn="l"/>
                  <a:tab pos="212725" algn="l"/>
                </a:tabLst>
              </a:pPr>
              <a:r>
                <a:rPr lang="en-US" dirty="0"/>
                <a:t>Combined, debt and property depreciation increase hunger and poverty rates within the Black community. Subtract two money cards for being more likely to be incarcerated than whites and owing debts of about $13,000 per household in fees and court costs when a family member        is incarcerated. Subtract one land card for the estimated $11 billion             in lower property values in many African American communities            caused by the return of large numbers of people from jail or prison.</a:t>
              </a:r>
              <a:endParaRPr lang="en-US"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
        <p:nvSpPr>
          <p:cNvPr id="2" name="Rectangle 1"/>
          <p:cNvSpPr/>
          <p:nvPr/>
        </p:nvSpPr>
        <p:spPr>
          <a:xfrm>
            <a:off x="2255118" y="2734918"/>
            <a:ext cx="7380372" cy="32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154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55118" y="617672"/>
            <a:ext cx="7498480" cy="5393810"/>
            <a:chOff x="652232" y="475638"/>
            <a:chExt cx="6408908" cy="4347141"/>
          </a:xfrm>
        </p:grpSpPr>
        <p:sp>
          <p:nvSpPr>
            <p:cNvPr id="5" name="object 5">
              <a:extLst>
                <a:ext uri="{FF2B5EF4-FFF2-40B4-BE49-F238E27FC236}">
                  <a16:creationId xmlns:a16="http://schemas.microsoft.com/office/drawing/2014/main" id="{CA2BF1CF-C39F-462D-85E9-1E87BDB47E7A}"/>
                </a:ext>
              </a:extLst>
            </p:cNvPr>
            <p:cNvSpPr txBox="1"/>
            <p:nvPr/>
          </p:nvSpPr>
          <p:spPr>
            <a:xfrm>
              <a:off x="671770" y="475638"/>
              <a:ext cx="6389370" cy="1706394"/>
            </a:xfrm>
            <a:prstGeom prst="rect">
              <a:avLst/>
            </a:prstGeom>
          </p:spPr>
          <p:txBody>
            <a:bodyPr vert="horz" wrap="square" lIns="0" tIns="130810" rIns="0" bIns="0" rtlCol="0">
              <a:spAutoFit/>
            </a:bodyPr>
            <a:lstStyle/>
            <a:p>
              <a:pPr marL="12700" lvl="0">
                <a:spcBef>
                  <a:spcPts val="1030"/>
                </a:spcBef>
              </a:pPr>
              <a:r>
                <a:rPr lang="en-US" sz="2400" spc="-40" dirty="0">
                  <a:solidFill>
                    <a:srgbClr val="E5801C"/>
                  </a:solidFill>
                  <a:latin typeface="Trebuchet MS" panose="020B0603020202020204" pitchFamily="34" charset="0"/>
                  <a:cs typeface="Trebuchet MS"/>
                </a:rPr>
                <a:t>Policy </a:t>
              </a:r>
              <a:r>
                <a:rPr lang="en-US" sz="2400" spc="-5" dirty="0">
                  <a:solidFill>
                    <a:srgbClr val="E5801C"/>
                  </a:solidFill>
                  <a:latin typeface="Trebuchet MS" panose="020B0603020202020204" pitchFamily="34" charset="0"/>
                  <a:cs typeface="Trebuchet MS"/>
                </a:rPr>
                <a:t>#10 </a:t>
              </a:r>
              <a:r>
                <a:rPr lang="en-US" sz="2400" b="1" spc="-185" dirty="0">
                  <a:solidFill>
                    <a:srgbClr val="E5801C"/>
                  </a:solidFill>
                  <a:latin typeface="Trebuchet MS" panose="020B0603020202020204" pitchFamily="34" charset="0"/>
                  <a:cs typeface="Trebuchet MS"/>
                </a:rPr>
                <a:t>The War on Drugs</a:t>
              </a:r>
              <a:endParaRPr lang="en-US" sz="2400" dirty="0">
                <a:solidFill>
                  <a:prstClr val="black"/>
                </a:solidFill>
                <a:latin typeface="Trebuchet MS" panose="020B0603020202020204" pitchFamily="34" charset="0"/>
                <a:cs typeface="Verdana"/>
              </a:endParaRPr>
            </a:p>
            <a:p>
              <a:pPr marL="12700" marR="5080" lvl="0">
                <a:lnSpc>
                  <a:spcPts val="1700"/>
                </a:lnSpc>
                <a:spcBef>
                  <a:spcPts val="690"/>
                </a:spcBef>
              </a:pPr>
              <a:r>
                <a:rPr lang="en-US" dirty="0"/>
                <a:t>The War on Drugs, initiated in 1971 and continuing today, widened the racial wealth gap with policies targeting Black and Brown communities. Although rates of using and selling drugs are comparable across racial lines, Blacks are up to 10 times as likely to be stopped, searched, arrested, prosecuted, convicted, and/or incarcerated for drug violations as whites. Since this means that Black families are up to 10 times as likely to have a family member sent to prison, they are more than 10 times as likely to fall into hunger because of incarceration. </a:t>
              </a:r>
              <a:endParaRPr lang="en-US" dirty="0">
                <a:solidFill>
                  <a:prstClr val="black"/>
                </a:solidFill>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71770" y="2182037"/>
              <a:ext cx="1017270" cy="174397"/>
            </a:xfrm>
            <a:prstGeom prst="rect">
              <a:avLst/>
            </a:prstGeom>
            <a:solidFill>
              <a:srgbClr val="E5801C"/>
            </a:solidFill>
          </p:spPr>
          <p:txBody>
            <a:bodyPr vert="horz" wrap="square" lIns="0" tIns="0" rIns="0" bIns="0" rtlCol="0">
              <a:spAutoFit/>
            </a:bodyPr>
            <a:lstStyle/>
            <a:p>
              <a:pPr marL="171450">
                <a:lnSpc>
                  <a:spcPts val="1614"/>
                </a:lnSpc>
              </a:pPr>
              <a:r>
                <a:rPr sz="1400" b="1" spc="-200" dirty="0">
                  <a:solidFill>
                    <a:srgbClr val="FFFFFF"/>
                  </a:solidFill>
                  <a:latin typeface="Verdana"/>
                  <a:cs typeface="Verdana"/>
                </a:rPr>
                <a:t>ACTION</a:t>
              </a:r>
              <a:endParaRPr sz="14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652232" y="2287475"/>
              <a:ext cx="6195060" cy="2535304"/>
            </a:xfrm>
            <a:prstGeom prst="rect">
              <a:avLst/>
            </a:prstGeom>
          </p:spPr>
          <p:txBody>
            <a:bodyPr vert="horz" wrap="square" lIns="0" tIns="54610" rIns="0" bIns="0" rtlCol="0">
              <a:spAutoFit/>
            </a:bodyPr>
            <a:lstStyle/>
            <a:p>
              <a:pPr marL="12700">
                <a:spcBef>
                  <a:spcPts val="43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indent="-200025">
                <a:lnSpc>
                  <a:spcPts val="1700"/>
                </a:lnSpc>
                <a:spcBef>
                  <a:spcPts val="309"/>
                </a:spcBef>
                <a:buSzPct val="95652"/>
                <a:buFont typeface="Verdana"/>
                <a:buChar char="•"/>
                <a:tabLst>
                  <a:tab pos="212090" algn="l"/>
                  <a:tab pos="212725" algn="l"/>
                </a:tabLst>
              </a:pPr>
              <a:r>
                <a:rPr lang="en-US" dirty="0"/>
                <a:t>Subtract two money cards for the more than $180 billion in tax dollars that it costs to maintain mass incarceration today. Also add one lost opportunity card since these taxpayer dollars could instead be used to support programs that end hunger and poverty in the United States.</a:t>
              </a:r>
            </a:p>
            <a:p>
              <a:pPr marL="12065">
                <a:lnSpc>
                  <a:spcPts val="2000"/>
                </a:lnSpc>
                <a:spcBef>
                  <a:spcPts val="309"/>
                </a:spcBef>
                <a:buSzPct val="95652"/>
                <a:tabLst>
                  <a:tab pos="212090" algn="l"/>
                  <a:tab pos="212725" algn="l"/>
                </a:tabLst>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1454" marR="5080" indent="-199390">
                <a:lnSpc>
                  <a:spcPts val="1700"/>
                </a:lnSpc>
                <a:spcBef>
                  <a:spcPts val="409"/>
                </a:spcBef>
                <a:buSzPct val="95652"/>
                <a:buFont typeface="Verdana"/>
                <a:buChar char="•"/>
                <a:tabLst>
                  <a:tab pos="212090" algn="l"/>
                  <a:tab pos="212725" algn="l"/>
                </a:tabLst>
              </a:pPr>
              <a:r>
                <a:rPr lang="en-US" dirty="0"/>
                <a:t>Combined, debt and property depreciation increase hunger and poverty rates within the Black community. Subtract two money cards for being more likely to be incarcerated than whites and owing debts of about $13,000 per household in fees and court costs when a family member        is incarcerated. Subtract one land card for the estimated $11 billion             in lower property values in many African American communities            caused by the return of large numbers of people from jail or prison.</a:t>
              </a:r>
              <a:endParaRPr lang="en-US"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196520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664100-0622-BE48-BCE7-535C5E9099E8}"/>
              </a:ext>
            </a:extLst>
          </p:cNvPr>
          <p:cNvGrpSpPr/>
          <p:nvPr/>
        </p:nvGrpSpPr>
        <p:grpSpPr>
          <a:xfrm>
            <a:off x="3477046" y="163601"/>
            <a:ext cx="5157611" cy="3031570"/>
            <a:chOff x="376365" y="5333340"/>
            <a:chExt cx="6862635" cy="4191660"/>
          </a:xfrm>
        </p:grpSpPr>
        <p:sp>
          <p:nvSpPr>
            <p:cNvPr id="7" name="object 3">
              <a:extLst>
                <a:ext uri="{FF2B5EF4-FFF2-40B4-BE49-F238E27FC236}">
                  <a16:creationId xmlns:a16="http://schemas.microsoft.com/office/drawing/2014/main" id="{D46BD403-EC94-5B46-8DF2-54915249FB6D}"/>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8" name="object 4">
              <a:extLst>
                <a:ext uri="{FF2B5EF4-FFF2-40B4-BE49-F238E27FC236}">
                  <a16:creationId xmlns:a16="http://schemas.microsoft.com/office/drawing/2014/main" id="{149964D4-864A-DB48-AE4C-574DD3B9AE7A}"/>
                </a:ext>
              </a:extLst>
            </p:cNvPr>
            <p:cNvSpPr txBox="1"/>
            <p:nvPr/>
          </p:nvSpPr>
          <p:spPr>
            <a:xfrm>
              <a:off x="376365" y="5333340"/>
              <a:ext cx="2787607" cy="468471"/>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Black Participants</a:t>
              </a:r>
              <a:endParaRPr sz="1909" b="1" dirty="0">
                <a:effectLst>
                  <a:outerShdw blurRad="38100" dist="38100" dir="2700000" algn="tl">
                    <a:srgbClr val="000000">
                      <a:alpha val="43137"/>
                    </a:srgbClr>
                  </a:outerShdw>
                </a:effectLst>
                <a:latin typeface="Verdana"/>
                <a:cs typeface="Verdana"/>
              </a:endParaRPr>
            </a:p>
          </p:txBody>
        </p:sp>
        <p:grpSp>
          <p:nvGrpSpPr>
            <p:cNvPr id="11" name="object 15">
              <a:extLst>
                <a:ext uri="{FF2B5EF4-FFF2-40B4-BE49-F238E27FC236}">
                  <a16:creationId xmlns:a16="http://schemas.microsoft.com/office/drawing/2014/main" id="{2117EA2B-71B5-F149-BF6B-2C8435B8C3FB}"/>
                </a:ext>
              </a:extLst>
            </p:cNvPr>
            <p:cNvGrpSpPr/>
            <p:nvPr/>
          </p:nvGrpSpPr>
          <p:grpSpPr>
            <a:xfrm>
              <a:off x="1557223" y="5865164"/>
              <a:ext cx="5586730" cy="3578860"/>
              <a:chOff x="1557223" y="5865164"/>
              <a:chExt cx="5586730" cy="3578860"/>
            </a:xfrm>
          </p:grpSpPr>
          <p:sp>
            <p:nvSpPr>
              <p:cNvPr id="12" name="object 16">
                <a:extLst>
                  <a:ext uri="{FF2B5EF4-FFF2-40B4-BE49-F238E27FC236}">
                    <a16:creationId xmlns:a16="http://schemas.microsoft.com/office/drawing/2014/main" id="{0824D8E9-717D-D845-BEFF-C03FE7ABC6EC}"/>
                  </a:ext>
                </a:extLst>
              </p:cNvPr>
              <p:cNvSpPr/>
              <p:nvPr/>
            </p:nvSpPr>
            <p:spPr>
              <a:xfrm>
                <a:off x="1557223" y="6239560"/>
                <a:ext cx="641515" cy="244411"/>
              </a:xfrm>
              <a:prstGeom prst="rect">
                <a:avLst/>
              </a:prstGeom>
              <a:blipFill>
                <a:blip r:embed="rId3" cstate="print"/>
                <a:stretch>
                  <a:fillRect/>
                </a:stretch>
              </a:blipFill>
            </p:spPr>
            <p:txBody>
              <a:bodyPr wrap="square" lIns="0" tIns="0" rIns="0" bIns="0" rtlCol="0"/>
              <a:lstStyle/>
              <a:p>
                <a:endParaRPr sz="1227"/>
              </a:p>
            </p:txBody>
          </p:sp>
          <p:sp>
            <p:nvSpPr>
              <p:cNvPr id="13" name="object 17">
                <a:extLst>
                  <a:ext uri="{FF2B5EF4-FFF2-40B4-BE49-F238E27FC236}">
                    <a16:creationId xmlns:a16="http://schemas.microsoft.com/office/drawing/2014/main" id="{31C739DD-4370-7B48-9FD0-918B27EDCBA4}"/>
                  </a:ext>
                </a:extLst>
              </p:cNvPr>
              <p:cNvSpPr/>
              <p:nvPr/>
            </p:nvSpPr>
            <p:spPr>
              <a:xfrm>
                <a:off x="2026615" y="5865799"/>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endParaRPr sz="1227"/>
              </a:p>
            </p:txBody>
          </p:sp>
          <p:sp>
            <p:nvSpPr>
              <p:cNvPr id="14" name="object 18">
                <a:extLst>
                  <a:ext uri="{FF2B5EF4-FFF2-40B4-BE49-F238E27FC236}">
                    <a16:creationId xmlns:a16="http://schemas.microsoft.com/office/drawing/2014/main" id="{A9D547B0-2BC7-E740-A861-BCE011CAA817}"/>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endParaRPr sz="1227"/>
              </a:p>
            </p:txBody>
          </p:sp>
          <p:sp>
            <p:nvSpPr>
              <p:cNvPr id="15" name="object 19">
                <a:extLst>
                  <a:ext uri="{FF2B5EF4-FFF2-40B4-BE49-F238E27FC236}">
                    <a16:creationId xmlns:a16="http://schemas.microsoft.com/office/drawing/2014/main" id="{B00F5249-0605-8246-B585-CCC39A5EC6C1}"/>
                  </a:ext>
                </a:extLst>
              </p:cNvPr>
              <p:cNvSpPr/>
              <p:nvPr/>
            </p:nvSpPr>
            <p:spPr>
              <a:xfrm>
                <a:off x="6396367" y="8854969"/>
                <a:ext cx="325602" cy="295848"/>
              </a:xfrm>
              <a:prstGeom prst="rect">
                <a:avLst/>
              </a:prstGeom>
              <a:blipFill>
                <a:blip r:embed="rId4" cstate="print"/>
                <a:stretch>
                  <a:fillRect/>
                </a:stretch>
              </a:blipFill>
            </p:spPr>
            <p:txBody>
              <a:bodyPr wrap="square" lIns="0" tIns="0" rIns="0" bIns="0" rtlCol="0"/>
              <a:lstStyle/>
              <a:p>
                <a:endParaRPr sz="1227"/>
              </a:p>
            </p:txBody>
          </p:sp>
          <p:sp>
            <p:nvSpPr>
              <p:cNvPr id="16" name="object 20">
                <a:extLst>
                  <a:ext uri="{FF2B5EF4-FFF2-40B4-BE49-F238E27FC236}">
                    <a16:creationId xmlns:a16="http://schemas.microsoft.com/office/drawing/2014/main" id="{D629C9B8-BE1C-974B-87C6-C436B22CE3A4}"/>
                  </a:ext>
                </a:extLst>
              </p:cNvPr>
              <p:cNvSpPr/>
              <p:nvPr/>
            </p:nvSpPr>
            <p:spPr>
              <a:xfrm>
                <a:off x="6065215" y="9249012"/>
                <a:ext cx="1078534" cy="194483"/>
              </a:xfrm>
              <a:prstGeom prst="rect">
                <a:avLst/>
              </a:prstGeom>
              <a:blipFill>
                <a:blip r:embed="rId5" cstate="print"/>
                <a:stretch>
                  <a:fillRect/>
                </a:stretch>
              </a:blipFill>
            </p:spPr>
            <p:txBody>
              <a:bodyPr wrap="square" lIns="0" tIns="0" rIns="0" bIns="0" rtlCol="0"/>
              <a:lstStyle/>
              <a:p>
                <a:endParaRPr sz="1227"/>
              </a:p>
            </p:txBody>
          </p:sp>
        </p:grpSp>
      </p:grpSp>
      <p:sp>
        <p:nvSpPr>
          <p:cNvPr id="18" name="object 4">
            <a:extLst>
              <a:ext uri="{FF2B5EF4-FFF2-40B4-BE49-F238E27FC236}">
                <a16:creationId xmlns:a16="http://schemas.microsoft.com/office/drawing/2014/main" id="{34F5203A-9694-F544-A6E1-F963ADAFFAC3}"/>
              </a:ext>
            </a:extLst>
          </p:cNvPr>
          <p:cNvSpPr/>
          <p:nvPr/>
        </p:nvSpPr>
        <p:spPr>
          <a:xfrm>
            <a:off x="3595065" y="3325091"/>
            <a:ext cx="5039591" cy="3394773"/>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22" name="object 4">
            <a:extLst>
              <a:ext uri="{FF2B5EF4-FFF2-40B4-BE49-F238E27FC236}">
                <a16:creationId xmlns:a16="http://schemas.microsoft.com/office/drawing/2014/main" id="{149964D4-864A-DB48-AE4C-574DD3B9AE7A}"/>
              </a:ext>
            </a:extLst>
          </p:cNvPr>
          <p:cNvSpPr txBox="1"/>
          <p:nvPr/>
        </p:nvSpPr>
        <p:spPr>
          <a:xfrm>
            <a:off x="3512499" y="3352246"/>
            <a:ext cx="2024132" cy="338817"/>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White Participants</a:t>
            </a:r>
            <a:endParaRPr sz="1909" b="1" dirty="0">
              <a:effectLst>
                <a:outerShdw blurRad="38100" dist="38100" dir="2700000" algn="tl">
                  <a:srgbClr val="000000">
                    <a:alpha val="43137"/>
                  </a:srgbClr>
                </a:outerShdw>
              </a:effectLst>
              <a:latin typeface="Verdana"/>
              <a:cs typeface="Verdana"/>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4559" y="588651"/>
            <a:ext cx="1308716" cy="444212"/>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546" y="1298177"/>
            <a:ext cx="1308716" cy="444212"/>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546" y="811693"/>
            <a:ext cx="1308716" cy="444212"/>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239" y="1818184"/>
            <a:ext cx="1308716" cy="444212"/>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4343" y="5261842"/>
            <a:ext cx="1219726" cy="415090"/>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4384767"/>
            <a:ext cx="1221307" cy="403947"/>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3949214"/>
            <a:ext cx="1221307" cy="403947"/>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4343" y="5702716"/>
            <a:ext cx="1207335" cy="410873"/>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126" y="3946337"/>
            <a:ext cx="1221307" cy="403947"/>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4818025"/>
            <a:ext cx="1221307" cy="403947"/>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126" y="4377055"/>
            <a:ext cx="1221307" cy="403947"/>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6771" y="5261838"/>
            <a:ext cx="1219728" cy="415091"/>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6764" y="5702717"/>
            <a:ext cx="1219728" cy="415090"/>
          </a:xfrm>
          <a:prstGeom prst="rect">
            <a:avLst/>
          </a:prstGeom>
        </p:spPr>
      </p:pic>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1148" y="2669552"/>
            <a:ext cx="1305300" cy="444212"/>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546" y="300896"/>
            <a:ext cx="1308716" cy="444212"/>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6764" y="4818025"/>
            <a:ext cx="1221307" cy="403947"/>
          </a:xfrm>
          <a:prstGeom prst="rect">
            <a:avLst/>
          </a:prstGeom>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9747" y="830647"/>
            <a:ext cx="1308716" cy="444212"/>
          </a:xfrm>
          <a:prstGeom prst="rect">
            <a:avLst/>
          </a:prstGeom>
        </p:spPr>
      </p:pic>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3760352"/>
            <a:ext cx="1221307" cy="403947"/>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9747" y="300896"/>
            <a:ext cx="1308716" cy="444212"/>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4569842"/>
            <a:ext cx="1221307" cy="403947"/>
          </a:xfrm>
          <a:prstGeom prst="rect">
            <a:avLst/>
          </a:prstGeom>
        </p:spPr>
      </p:pic>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4165894"/>
            <a:ext cx="1221307" cy="403947"/>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5928" y="6158997"/>
            <a:ext cx="1219728" cy="415091"/>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9747" y="1322599"/>
            <a:ext cx="1308716" cy="444212"/>
          </a:xfrm>
          <a:prstGeom prst="rect">
            <a:avLst/>
          </a:prstGeom>
        </p:spPr>
      </p:pic>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126" y="3508514"/>
            <a:ext cx="1221307" cy="403947"/>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3521652"/>
            <a:ext cx="1221307" cy="403947"/>
          </a:xfrm>
          <a:prstGeom prst="rect">
            <a:avLst/>
          </a:prstGeom>
        </p:spPr>
      </p:pic>
      <p:pic>
        <p:nvPicPr>
          <p:cNvPr id="44" name="Pictur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7557" y="2722572"/>
            <a:ext cx="1221307" cy="403947"/>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4355" y="1820321"/>
            <a:ext cx="1308716" cy="444212"/>
          </a:xfrm>
          <a:prstGeom prst="rect">
            <a:avLst/>
          </a:prstGeom>
        </p:spPr>
      </p:pic>
      <p:pic>
        <p:nvPicPr>
          <p:cNvPr id="46" name="Picture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7956" y="6158998"/>
            <a:ext cx="1219726" cy="415090"/>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6372" y="6117808"/>
            <a:ext cx="1219726" cy="415090"/>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5342" y="3747239"/>
            <a:ext cx="1221307" cy="403947"/>
          </a:xfrm>
          <a:prstGeom prst="rect">
            <a:avLst/>
          </a:prstGeom>
        </p:spPr>
      </p:pic>
      <p:pic>
        <p:nvPicPr>
          <p:cNvPr id="50" name="Picture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4973787"/>
            <a:ext cx="1221307" cy="403947"/>
          </a:xfrm>
          <a:prstGeom prst="rect">
            <a:avLst/>
          </a:prstGeom>
        </p:spPr>
      </p:pic>
      <p:pic>
        <p:nvPicPr>
          <p:cNvPr id="51" name="Picture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1148" y="2214141"/>
            <a:ext cx="1305300" cy="444212"/>
          </a:xfrm>
          <a:prstGeom prst="rect">
            <a:avLst/>
          </a:prstGeom>
        </p:spPr>
      </p:pic>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7546" y="2272397"/>
            <a:ext cx="1221307" cy="403947"/>
          </a:xfrm>
          <a:prstGeom prst="rect">
            <a:avLst/>
          </a:prstGeom>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9393" y="5424169"/>
            <a:ext cx="1203695" cy="408565"/>
          </a:xfrm>
          <a:prstGeom prst="rect">
            <a:avLst/>
          </a:prstGeom>
        </p:spPr>
      </p:pic>
      <p:grpSp>
        <p:nvGrpSpPr>
          <p:cNvPr id="53" name="Group 52"/>
          <p:cNvGrpSpPr/>
          <p:nvPr/>
        </p:nvGrpSpPr>
        <p:grpSpPr>
          <a:xfrm>
            <a:off x="7124015" y="2277097"/>
            <a:ext cx="1587068" cy="637836"/>
            <a:chOff x="5064008" y="3729617"/>
            <a:chExt cx="2327699" cy="935493"/>
          </a:xfrm>
        </p:grpSpPr>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7049" y="3729617"/>
              <a:ext cx="1791250" cy="592455"/>
            </a:xfrm>
            <a:prstGeom prst="rect">
              <a:avLst/>
            </a:prstGeom>
          </p:spPr>
        </p:pic>
        <p:sp>
          <p:nvSpPr>
            <p:cNvPr id="55" name="TextBox 54"/>
            <p:cNvSpPr txBox="1"/>
            <p:nvPr/>
          </p:nvSpPr>
          <p:spPr>
            <a:xfrm>
              <a:off x="5064008" y="4295778"/>
              <a:ext cx="2327699" cy="369332"/>
            </a:xfrm>
            <a:prstGeom prst="rect">
              <a:avLst/>
            </a:prstGeom>
            <a:noFill/>
          </p:spPr>
          <p:txBody>
            <a:bodyPr wrap="square" rtlCol="0">
              <a:spAutoFit/>
            </a:bodyPr>
            <a:lstStyle/>
            <a:p>
              <a:r>
                <a:rPr lang="en-US" sz="1227" dirty="0"/>
                <a:t>(Only one participant)</a:t>
              </a:r>
            </a:p>
          </p:txBody>
        </p:sp>
      </p:grpSp>
    </p:spTree>
    <p:extLst>
      <p:ext uri="{BB962C8B-B14F-4D97-AF65-F5344CB8AC3E}">
        <p14:creationId xmlns:p14="http://schemas.microsoft.com/office/powerpoint/2010/main" val="341687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2"/>
                                        </p:tgtEl>
                                      </p:cBhvr>
                                    </p:animEffect>
                                    <p:set>
                                      <p:cBhvr>
                                        <p:cTn id="17" dur="1" fill="hold">
                                          <p:stCondLst>
                                            <p:cond delay="499"/>
                                          </p:stCondLst>
                                        </p:cTn>
                                        <p:tgtEl>
                                          <p:spTgt spid="5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4"/>
                                        </p:tgtEl>
                                      </p:cBhvr>
                                    </p:animEffect>
                                    <p:set>
                                      <p:cBhvr>
                                        <p:cTn id="22" dur="1" fill="hold">
                                          <p:stCondLst>
                                            <p:cond delay="499"/>
                                          </p:stCondLst>
                                        </p:cTn>
                                        <p:tgtEl>
                                          <p:spTgt spid="4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1"/>
                                        </p:tgtEl>
                                      </p:cBhvr>
                                    </p:animEffect>
                                    <p:set>
                                      <p:cBhvr>
                                        <p:cTn id="27" dur="1" fill="hold">
                                          <p:stCondLst>
                                            <p:cond delay="499"/>
                                          </p:stCondLst>
                                        </p:cTn>
                                        <p:tgtEl>
                                          <p:spTgt spid="5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4AF0EA-A1A2-4755-BBAB-C2F94B3DA2CF}"/>
              </a:ext>
            </a:extLst>
          </p:cNvPr>
          <p:cNvGrpSpPr/>
          <p:nvPr/>
        </p:nvGrpSpPr>
        <p:grpSpPr>
          <a:xfrm>
            <a:off x="2148839" y="777240"/>
            <a:ext cx="8583931" cy="5292090"/>
            <a:chOff x="518023" y="5319360"/>
            <a:chExt cx="7205709" cy="4205640"/>
          </a:xfrm>
        </p:grpSpPr>
        <p:sp>
          <p:nvSpPr>
            <p:cNvPr id="5" name="object 3">
              <a:extLst>
                <a:ext uri="{FF2B5EF4-FFF2-40B4-BE49-F238E27FC236}">
                  <a16:creationId xmlns:a16="http://schemas.microsoft.com/office/drawing/2014/main" id="{A3396348-920B-435B-B744-4561808E241E}"/>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4">
              <a:extLst>
                <a:ext uri="{FF2B5EF4-FFF2-40B4-BE49-F238E27FC236}">
                  <a16:creationId xmlns:a16="http://schemas.microsoft.com/office/drawing/2014/main" id="{923FA8EB-CF28-448E-BEA6-AD2A283A8F14}"/>
                </a:ext>
              </a:extLst>
            </p:cNvPr>
            <p:cNvSpPr txBox="1"/>
            <p:nvPr/>
          </p:nvSpPr>
          <p:spPr>
            <a:xfrm>
              <a:off x="1062912" y="6694786"/>
              <a:ext cx="5647055" cy="1917491"/>
            </a:xfrm>
            <a:prstGeom prst="rect">
              <a:avLst/>
            </a:prstGeom>
          </p:spPr>
          <p:txBody>
            <a:bodyPr vert="horz" wrap="square" lIns="0" tIns="65405" rIns="0" bIns="0" rtlCol="0">
              <a:spAutoFit/>
            </a:bodyPr>
            <a:lstStyle/>
            <a:p>
              <a:pPr marL="0" marR="0" lvl="0" indent="0" algn="ctr" defTabSz="914400" eaLnBrk="1" fontAlgn="auto" latinLnBrk="0" hangingPunct="1">
                <a:lnSpc>
                  <a:spcPct val="100000"/>
                </a:lnSpc>
                <a:spcBef>
                  <a:spcPts val="515"/>
                </a:spcBef>
                <a:spcAft>
                  <a:spcPts val="0"/>
                </a:spcAft>
                <a:buClrTx/>
                <a:buSzTx/>
                <a:buFontTx/>
                <a:buNone/>
                <a:tabLst/>
                <a:defRPr/>
              </a:pPr>
              <a:r>
                <a:rPr kumimoji="0" sz="5000" b="1" i="0" u="none" strike="noStrike" kern="0" cap="none" spc="-470" normalizeH="0" baseline="0" noProof="0" dirty="0">
                  <a:ln>
                    <a:noFill/>
                  </a:ln>
                  <a:solidFill>
                    <a:srgbClr val="E5801C"/>
                  </a:solidFill>
                  <a:effectLst/>
                  <a:uLnTx/>
                  <a:uFillTx/>
                  <a:latin typeface="Verdana"/>
                  <a:cs typeface="Verdana"/>
                </a:rPr>
                <a:t>Policy</a:t>
              </a:r>
              <a:r>
                <a:rPr kumimoji="0" sz="5000" b="1" i="0" u="none" strike="noStrike" kern="0" cap="none" spc="-180"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a:t>
              </a:r>
              <a:r>
                <a:rPr kumimoji="0" lang="en-US" sz="5000" b="1" i="0" u="none" strike="noStrike" kern="0" cap="none" spc="-1515"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1</a:t>
              </a:r>
              <a:r>
                <a:rPr kumimoji="0" lang="en-US" sz="5000" b="1" i="0" u="none" strike="noStrike" kern="0" cap="none" spc="-1515" normalizeH="0" baseline="0" noProof="0" dirty="0">
                  <a:ln>
                    <a:noFill/>
                  </a:ln>
                  <a:solidFill>
                    <a:srgbClr val="E5801C"/>
                  </a:solidFill>
                  <a:effectLst/>
                  <a:uLnTx/>
                  <a:uFillTx/>
                  <a:latin typeface="Verdana"/>
                  <a:cs typeface="Verdana"/>
                </a:rPr>
                <a:t>   1</a:t>
              </a:r>
            </a:p>
            <a:p>
              <a:pPr lvl="0" algn="ctr">
                <a:spcBef>
                  <a:spcPts val="515"/>
                </a:spcBef>
              </a:pPr>
              <a:r>
                <a:rPr kumimoji="0" lang="en-US" sz="3000" b="0" i="0" u="none" strike="noStrike" kern="0" cap="none" spc="-270" normalizeH="0" baseline="0" noProof="0" dirty="0">
                  <a:ln>
                    <a:noFill/>
                  </a:ln>
                  <a:solidFill>
                    <a:srgbClr val="3C2B32"/>
                  </a:solidFill>
                  <a:effectLst/>
                  <a:uLnTx/>
                  <a:uFillTx/>
                  <a:latin typeface="Verdana"/>
                  <a:ea typeface="+mj-ea"/>
                  <a:cs typeface="Verdana"/>
                </a:rPr>
                <a:t>Life After Incarceration</a:t>
              </a:r>
            </a:p>
            <a:p>
              <a:pPr lvl="0" algn="ctr">
                <a:spcBef>
                  <a:spcPts val="515"/>
                </a:spcBef>
              </a:pPr>
              <a:r>
                <a:rPr lang="en-US" sz="3000" kern="0" spc="-270" dirty="0">
                  <a:solidFill>
                    <a:srgbClr val="3C2B32"/>
                  </a:solidFill>
                  <a:latin typeface="Verdana"/>
                  <a:ea typeface="+mj-ea"/>
                  <a:cs typeface="Verdana"/>
                </a:rPr>
                <a:t>Consequences of the War on Drugs</a:t>
              </a:r>
            </a:p>
            <a:p>
              <a:pPr lvl="0" algn="ctr">
                <a:spcBef>
                  <a:spcPts val="515"/>
                </a:spcBef>
              </a:pPr>
              <a:r>
                <a:rPr kumimoji="0" lang="en-US" sz="3000" b="0" i="0" u="none" strike="noStrike" kern="0" cap="none" spc="-270" normalizeH="0" baseline="0" noProof="0" dirty="0">
                  <a:ln>
                    <a:noFill/>
                  </a:ln>
                  <a:solidFill>
                    <a:srgbClr val="3C2B32"/>
                  </a:solidFill>
                  <a:effectLst/>
                  <a:uLnTx/>
                  <a:uFillTx/>
                  <a:latin typeface="Verdana"/>
                  <a:ea typeface="+mj-ea"/>
                  <a:cs typeface="Verdana"/>
                </a:rPr>
                <a:t>(Present Day)</a:t>
              </a:r>
              <a:endParaRPr kumimoji="0" lang="en-US" sz="5000" b="0" i="0" u="none" strike="noStrike" kern="0" cap="none" spc="0" normalizeH="0" baseline="0" noProof="0" dirty="0">
                <a:ln>
                  <a:noFill/>
                </a:ln>
                <a:solidFill>
                  <a:prstClr val="black"/>
                </a:solidFill>
                <a:effectLst/>
                <a:uLnTx/>
                <a:uFillTx/>
                <a:latin typeface="Verdana"/>
                <a:cs typeface="Verdana"/>
              </a:endParaRPr>
            </a:p>
          </p:txBody>
        </p:sp>
        <p:sp>
          <p:nvSpPr>
            <p:cNvPr id="7" name="object 5">
              <a:extLst>
                <a:ext uri="{FF2B5EF4-FFF2-40B4-BE49-F238E27FC236}">
                  <a16:creationId xmlns:a16="http://schemas.microsoft.com/office/drawing/2014/main" id="{A27AB25E-96B3-47E0-AFE9-E152845F52C4}"/>
                </a:ext>
              </a:extLst>
            </p:cNvPr>
            <p:cNvSpPr/>
            <p:nvPr/>
          </p:nvSpPr>
          <p:spPr>
            <a:xfrm>
              <a:off x="5267261" y="7857591"/>
              <a:ext cx="1924050" cy="1629410"/>
            </a:xfrm>
            <a:custGeom>
              <a:avLst/>
              <a:gdLst/>
              <a:ahLst/>
              <a:cxnLst/>
              <a:rect l="l" t="t" r="r" b="b"/>
              <a:pathLst>
                <a:path w="1924050" h="1629409">
                  <a:moveTo>
                    <a:pt x="1923478" y="0"/>
                  </a:moveTo>
                  <a:lnTo>
                    <a:pt x="0" y="1629308"/>
                  </a:lnTo>
                  <a:lnTo>
                    <a:pt x="1923478" y="1629308"/>
                  </a:lnTo>
                  <a:lnTo>
                    <a:pt x="1923478" y="0"/>
                  </a:lnTo>
                  <a:close/>
                </a:path>
              </a:pathLst>
            </a:custGeom>
            <a:solidFill>
              <a:srgbClr val="E5801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 name="object 14">
              <a:extLst>
                <a:ext uri="{FF2B5EF4-FFF2-40B4-BE49-F238E27FC236}">
                  <a16:creationId xmlns:a16="http://schemas.microsoft.com/office/drawing/2014/main" id="{ACAD6BAC-2BB7-43EB-A3EA-F35ABFAA2EE2}"/>
                </a:ext>
              </a:extLst>
            </p:cNvPr>
            <p:cNvSpPr/>
            <p:nvPr/>
          </p:nvSpPr>
          <p:spPr>
            <a:xfrm>
              <a:off x="518023" y="5367088"/>
              <a:ext cx="2244648" cy="1899462"/>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9" name="object 15">
              <a:extLst>
                <a:ext uri="{FF2B5EF4-FFF2-40B4-BE49-F238E27FC236}">
                  <a16:creationId xmlns:a16="http://schemas.microsoft.com/office/drawing/2014/main" id="{C9C54F1F-2D80-4A46-A750-7A561FE9E8A5}"/>
                </a:ext>
              </a:extLst>
            </p:cNvPr>
            <p:cNvGrpSpPr/>
            <p:nvPr/>
          </p:nvGrpSpPr>
          <p:grpSpPr>
            <a:xfrm>
              <a:off x="1618046" y="5319360"/>
              <a:ext cx="6105686" cy="4124135"/>
              <a:chOff x="1618046" y="5319360"/>
              <a:chExt cx="6105686" cy="4124135"/>
            </a:xfrm>
          </p:grpSpPr>
          <p:sp>
            <p:nvSpPr>
              <p:cNvPr id="10" name="object 16">
                <a:extLst>
                  <a:ext uri="{FF2B5EF4-FFF2-40B4-BE49-F238E27FC236}">
                    <a16:creationId xmlns:a16="http://schemas.microsoft.com/office/drawing/2014/main" id="{E2890FEE-B065-4BDC-A554-DD570E0BF3EE}"/>
                  </a:ext>
                </a:extLst>
              </p:cNvPr>
              <p:cNvSpPr/>
              <p:nvPr/>
            </p:nvSpPr>
            <p:spPr>
              <a:xfrm>
                <a:off x="1618046" y="6348849"/>
                <a:ext cx="641515" cy="244411"/>
              </a:xfrm>
              <a:prstGeom prst="rect">
                <a:avLst/>
              </a:prstGeom>
              <a:blipFill>
                <a:blip r:embed="rId4" cstate="print"/>
                <a:stretch>
                  <a:fillRect/>
                </a:stretch>
              </a:blip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 name="object 17">
                <a:extLst>
                  <a:ext uri="{FF2B5EF4-FFF2-40B4-BE49-F238E27FC236}">
                    <a16:creationId xmlns:a16="http://schemas.microsoft.com/office/drawing/2014/main" id="{C2D1648B-6131-4D43-BA92-6E5189920181}"/>
                  </a:ext>
                </a:extLst>
              </p:cNvPr>
              <p:cNvSpPr/>
              <p:nvPr/>
            </p:nvSpPr>
            <p:spPr>
              <a:xfrm>
                <a:off x="7683184" y="5319360"/>
                <a:ext cx="40548" cy="42761"/>
              </a:xfrm>
              <a:custGeom>
                <a:avLst/>
                <a:gdLst/>
                <a:ahLst/>
                <a:cxnLst/>
                <a:rect l="l" t="t" r="r" b="b"/>
                <a:pathLst>
                  <a:path w="64769" h="55245">
                    <a:moveTo>
                      <a:pt x="0" y="54749"/>
                    </a:moveTo>
                    <a:lnTo>
                      <a:pt x="64693" y="54749"/>
                    </a:lnTo>
                    <a:lnTo>
                      <a:pt x="64693" y="0"/>
                    </a:lnTo>
                    <a:lnTo>
                      <a:pt x="0" y="54749"/>
                    </a:lnTo>
                    <a:close/>
                  </a:path>
                </a:pathLst>
              </a:custGeom>
              <a:solidFill>
                <a:schemeClr val="bg1"/>
              </a:solidFill>
              <a:ln w="3175">
                <a:solidFill>
                  <a:schemeClr val="bg1"/>
                </a:solidFill>
              </a:ln>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sp>
            <p:nvSpPr>
              <p:cNvPr id="12" name="object 18">
                <a:extLst>
                  <a:ext uri="{FF2B5EF4-FFF2-40B4-BE49-F238E27FC236}">
                    <a16:creationId xmlns:a16="http://schemas.microsoft.com/office/drawing/2014/main" id="{BB39BAEC-7D59-41E4-8F42-FEA2F6273C53}"/>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object 19">
                <a:extLst>
                  <a:ext uri="{FF2B5EF4-FFF2-40B4-BE49-F238E27FC236}">
                    <a16:creationId xmlns:a16="http://schemas.microsoft.com/office/drawing/2014/main" id="{18B6CFCD-E062-45D1-80C2-A76DF361F6ED}"/>
                  </a:ext>
                </a:extLst>
              </p:cNvPr>
              <p:cNvSpPr/>
              <p:nvPr/>
            </p:nvSpPr>
            <p:spPr>
              <a:xfrm>
                <a:off x="6396367" y="8854969"/>
                <a:ext cx="325602" cy="295848"/>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20">
                <a:extLst>
                  <a:ext uri="{FF2B5EF4-FFF2-40B4-BE49-F238E27FC236}">
                    <a16:creationId xmlns:a16="http://schemas.microsoft.com/office/drawing/2014/main" id="{EB44CF9C-5DA5-4230-8B34-E106D0CC82B4}"/>
                  </a:ext>
                </a:extLst>
              </p:cNvPr>
              <p:cNvSpPr/>
              <p:nvPr/>
            </p:nvSpPr>
            <p:spPr>
              <a:xfrm>
                <a:off x="6065215" y="9249012"/>
                <a:ext cx="1078534" cy="194483"/>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33017760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7978" y="754832"/>
            <a:ext cx="7475621" cy="5204526"/>
            <a:chOff x="671770" y="567758"/>
            <a:chExt cx="6389370" cy="4194585"/>
          </a:xfrm>
        </p:grpSpPr>
        <p:sp>
          <p:nvSpPr>
            <p:cNvPr id="5" name="object 5">
              <a:extLst>
                <a:ext uri="{FF2B5EF4-FFF2-40B4-BE49-F238E27FC236}">
                  <a16:creationId xmlns:a16="http://schemas.microsoft.com/office/drawing/2014/main" id="{CA2BF1CF-C39F-462D-85E9-1E87BDB47E7A}"/>
                </a:ext>
              </a:extLst>
            </p:cNvPr>
            <p:cNvSpPr txBox="1"/>
            <p:nvPr/>
          </p:nvSpPr>
          <p:spPr>
            <a:xfrm>
              <a:off x="671770" y="567758"/>
              <a:ext cx="6389370" cy="2648992"/>
            </a:xfrm>
            <a:prstGeom prst="rect">
              <a:avLst/>
            </a:prstGeom>
          </p:spPr>
          <p:txBody>
            <a:bodyPr vert="horz" wrap="square" lIns="0" tIns="130810" rIns="0" bIns="0" rtlCol="0">
              <a:spAutoFit/>
            </a:bodyPr>
            <a:lstStyle/>
            <a:p>
              <a:pPr marL="12700" marR="417195" lvl="0">
                <a:lnSpc>
                  <a:spcPts val="2010"/>
                </a:lnSpc>
                <a:spcBef>
                  <a:spcPts val="235"/>
                </a:spcBef>
              </a:pPr>
              <a:r>
                <a:rPr lang="en-US" sz="2400" spc="-40" dirty="0">
                  <a:solidFill>
                    <a:srgbClr val="E5801C"/>
                  </a:solidFill>
                  <a:latin typeface="Trebuchet MS" panose="020B0603020202020204" pitchFamily="34" charset="0"/>
                  <a:cs typeface="Trebuchet MS"/>
                </a:rPr>
                <a:t>Policy </a:t>
              </a:r>
              <a:r>
                <a:rPr lang="en-US" sz="2400" spc="-220" dirty="0">
                  <a:solidFill>
                    <a:srgbClr val="E5801C"/>
                  </a:solidFill>
                  <a:latin typeface="Trebuchet MS" panose="020B0603020202020204" pitchFamily="34" charset="0"/>
                  <a:cs typeface="Trebuchet MS"/>
                </a:rPr>
                <a:t>#11 </a:t>
              </a:r>
              <a:r>
                <a:rPr lang="en-US" sz="2400" b="1" spc="-165" dirty="0">
                  <a:solidFill>
                    <a:srgbClr val="E5801C"/>
                  </a:solidFill>
                  <a:latin typeface="Trebuchet MS" panose="020B0603020202020204" pitchFamily="34" charset="0"/>
                  <a:cs typeface="Verdana"/>
                </a:rPr>
                <a:t>Life </a:t>
              </a:r>
              <a:r>
                <a:rPr lang="en-US" sz="2400" b="1" spc="-195" dirty="0">
                  <a:solidFill>
                    <a:srgbClr val="E5801C"/>
                  </a:solidFill>
                  <a:latin typeface="Trebuchet MS" panose="020B0603020202020204" pitchFamily="34" charset="0"/>
                  <a:cs typeface="Verdana"/>
                </a:rPr>
                <a:t>After </a:t>
              </a:r>
              <a:r>
                <a:rPr lang="en-US" sz="2400" b="1" spc="-170" dirty="0">
                  <a:solidFill>
                    <a:srgbClr val="E5801C"/>
                  </a:solidFill>
                  <a:latin typeface="Trebuchet MS" panose="020B0603020202020204" pitchFamily="34" charset="0"/>
                  <a:cs typeface="Verdana"/>
                </a:rPr>
                <a:t>Incarceration—Consequences </a:t>
              </a:r>
              <a:r>
                <a:rPr lang="en-US" sz="2400" b="1" spc="-195" dirty="0">
                  <a:solidFill>
                    <a:srgbClr val="E5801C"/>
                  </a:solidFill>
                  <a:latin typeface="Trebuchet MS" panose="020B0603020202020204" pitchFamily="34" charset="0"/>
                  <a:cs typeface="Verdana"/>
                </a:rPr>
                <a:t>of </a:t>
              </a:r>
              <a:r>
                <a:rPr lang="en-US" sz="2400" b="1" spc="-210" dirty="0">
                  <a:solidFill>
                    <a:srgbClr val="E5801C"/>
                  </a:solidFill>
                  <a:latin typeface="Trebuchet MS" panose="020B0603020202020204" pitchFamily="34" charset="0"/>
                  <a:cs typeface="Verdana"/>
                </a:rPr>
                <a:t>the  </a:t>
              </a:r>
              <a:r>
                <a:rPr lang="en-US" sz="2400" b="1" spc="-300" dirty="0">
                  <a:solidFill>
                    <a:srgbClr val="E5801C"/>
                  </a:solidFill>
                  <a:latin typeface="Trebuchet MS" panose="020B0603020202020204" pitchFamily="34" charset="0"/>
                  <a:cs typeface="Verdana"/>
                </a:rPr>
                <a:t>War </a:t>
              </a:r>
              <a:r>
                <a:rPr lang="en-US" sz="2400" b="1" spc="-215" dirty="0">
                  <a:solidFill>
                    <a:srgbClr val="E5801C"/>
                  </a:solidFill>
                  <a:latin typeface="Trebuchet MS" panose="020B0603020202020204" pitchFamily="34" charset="0"/>
                  <a:cs typeface="Verdana"/>
                </a:rPr>
                <a:t>on</a:t>
              </a:r>
              <a:r>
                <a:rPr lang="en-US" sz="2400" b="1" spc="-135" dirty="0">
                  <a:solidFill>
                    <a:srgbClr val="E5801C"/>
                  </a:solidFill>
                  <a:latin typeface="Trebuchet MS" panose="020B0603020202020204" pitchFamily="34" charset="0"/>
                  <a:cs typeface="Verdana"/>
                </a:rPr>
                <a:t> </a:t>
              </a:r>
              <a:r>
                <a:rPr lang="en-US" sz="2400" b="1" spc="-210" dirty="0">
                  <a:solidFill>
                    <a:srgbClr val="E5801C"/>
                  </a:solidFill>
                  <a:latin typeface="Trebuchet MS" panose="020B0603020202020204" pitchFamily="34" charset="0"/>
                  <a:cs typeface="Verdana"/>
                </a:rPr>
                <a:t>Drugs</a:t>
              </a:r>
              <a:endParaRPr lang="en-US" sz="2400" dirty="0">
                <a:solidFill>
                  <a:prstClr val="black"/>
                </a:solidFill>
                <a:latin typeface="Trebuchet MS" panose="020B0603020202020204" pitchFamily="34" charset="0"/>
                <a:cs typeface="Verdana"/>
              </a:endParaRPr>
            </a:p>
            <a:p>
              <a:pPr marL="12700" marR="140970" lvl="0">
                <a:lnSpc>
                  <a:spcPts val="2000"/>
                </a:lnSpc>
                <a:spcBef>
                  <a:spcPts val="640"/>
                </a:spcBef>
              </a:pPr>
              <a:r>
                <a:rPr lang="en-US" sz="2000" spc="-40" dirty="0">
                  <a:solidFill>
                    <a:srgbClr val="3C2B32"/>
                  </a:solidFill>
                  <a:cs typeface="Verdana"/>
                </a:rPr>
                <a:t>When </a:t>
              </a:r>
              <a:r>
                <a:rPr lang="en-US" sz="2000" spc="5" dirty="0">
                  <a:solidFill>
                    <a:srgbClr val="3C2B32"/>
                  </a:solidFill>
                  <a:cs typeface="Verdana"/>
                </a:rPr>
                <a:t>people </a:t>
              </a:r>
              <a:r>
                <a:rPr lang="en-US" sz="2000" spc="-40" dirty="0">
                  <a:solidFill>
                    <a:srgbClr val="3C2B32"/>
                  </a:solidFill>
                  <a:cs typeface="Verdana"/>
                </a:rPr>
                <a:t>are </a:t>
              </a:r>
              <a:r>
                <a:rPr lang="en-US" sz="2000" spc="-15" dirty="0">
                  <a:solidFill>
                    <a:srgbClr val="3C2B32"/>
                  </a:solidFill>
                  <a:cs typeface="Verdana"/>
                </a:rPr>
                <a:t>released </a:t>
              </a:r>
              <a:r>
                <a:rPr lang="en-US" sz="2000" spc="-55" dirty="0">
                  <a:solidFill>
                    <a:srgbClr val="3C2B32"/>
                  </a:solidFill>
                  <a:cs typeface="Verdana"/>
                </a:rPr>
                <a:t>from jail </a:t>
              </a:r>
              <a:r>
                <a:rPr lang="en-US" sz="2000" spc="-40" dirty="0">
                  <a:solidFill>
                    <a:srgbClr val="3C2B32"/>
                  </a:solidFill>
                  <a:cs typeface="Verdana"/>
                </a:rPr>
                <a:t>or </a:t>
              </a:r>
              <a:r>
                <a:rPr lang="en-US" sz="2000" spc="-45" dirty="0">
                  <a:solidFill>
                    <a:srgbClr val="3C2B32"/>
                  </a:solidFill>
                  <a:cs typeface="Verdana"/>
                </a:rPr>
                <a:t>prison, </a:t>
              </a:r>
              <a:r>
                <a:rPr lang="en-US" sz="2000" spc="-50" dirty="0">
                  <a:solidFill>
                    <a:srgbClr val="3C2B32"/>
                  </a:solidFill>
                  <a:cs typeface="Verdana"/>
                </a:rPr>
                <a:t>they </a:t>
              </a:r>
              <a:r>
                <a:rPr lang="en-US" sz="2000" spc="-40" dirty="0">
                  <a:solidFill>
                    <a:srgbClr val="3C2B32"/>
                  </a:solidFill>
                  <a:cs typeface="Verdana"/>
                </a:rPr>
                <a:t>are </a:t>
              </a:r>
              <a:r>
                <a:rPr lang="en-US" sz="2000" spc="-15" dirty="0">
                  <a:solidFill>
                    <a:srgbClr val="3C2B32"/>
                  </a:solidFill>
                  <a:cs typeface="Verdana"/>
                </a:rPr>
                <a:t>hoping </a:t>
              </a:r>
              <a:r>
                <a:rPr lang="en-US" sz="2000" spc="-45" dirty="0">
                  <a:solidFill>
                    <a:srgbClr val="3C2B32"/>
                  </a:solidFill>
                  <a:cs typeface="Verdana"/>
                </a:rPr>
                <a:t>for </a:t>
              </a:r>
              <a:r>
                <a:rPr lang="en-US" sz="2000" spc="-20" dirty="0">
                  <a:solidFill>
                    <a:srgbClr val="3C2B32"/>
                  </a:solidFill>
                  <a:cs typeface="Verdana"/>
                </a:rPr>
                <a:t>a </a:t>
              </a:r>
              <a:r>
                <a:rPr lang="en-US" sz="2000" spc="5" dirty="0">
                  <a:solidFill>
                    <a:srgbClr val="3C2B32"/>
                  </a:solidFill>
                  <a:cs typeface="Verdana"/>
                </a:rPr>
                <a:t>second </a:t>
              </a:r>
              <a:r>
                <a:rPr lang="en-US" sz="2000" spc="-25" dirty="0">
                  <a:solidFill>
                    <a:srgbClr val="3C2B32"/>
                  </a:solidFill>
                  <a:cs typeface="Verdana"/>
                </a:rPr>
                <a:t>chance. </a:t>
              </a:r>
              <a:r>
                <a:rPr lang="en-US" sz="2000" spc="-60" dirty="0">
                  <a:solidFill>
                    <a:srgbClr val="3C2B32"/>
                  </a:solidFill>
                  <a:cs typeface="Verdana"/>
                </a:rPr>
                <a:t>But  </a:t>
              </a:r>
              <a:r>
                <a:rPr lang="en-US" sz="2000" spc="-50" dirty="0">
                  <a:solidFill>
                    <a:srgbClr val="3C2B32"/>
                  </a:solidFill>
                  <a:cs typeface="Verdana"/>
                </a:rPr>
                <a:t>they </a:t>
              </a:r>
              <a:r>
                <a:rPr lang="en-US" sz="2000" dirty="0">
                  <a:solidFill>
                    <a:srgbClr val="3C2B32"/>
                  </a:solidFill>
                  <a:cs typeface="Verdana"/>
                </a:rPr>
                <a:t>face </a:t>
              </a:r>
              <a:r>
                <a:rPr lang="en-US" sz="2000" spc="-45" dirty="0">
                  <a:solidFill>
                    <a:srgbClr val="3C2B32"/>
                  </a:solidFill>
                  <a:cs typeface="Verdana"/>
                </a:rPr>
                <a:t>more </a:t>
              </a:r>
              <a:r>
                <a:rPr lang="en-US" sz="2000" spc="-50" dirty="0">
                  <a:solidFill>
                    <a:srgbClr val="3C2B32"/>
                  </a:solidFill>
                  <a:cs typeface="Verdana"/>
                </a:rPr>
                <a:t>than </a:t>
              </a:r>
              <a:r>
                <a:rPr lang="en-US" sz="2000" spc="-65" dirty="0">
                  <a:solidFill>
                    <a:srgbClr val="3C2B32"/>
                  </a:solidFill>
                  <a:cs typeface="Verdana"/>
                </a:rPr>
                <a:t>48,000 </a:t>
              </a:r>
              <a:r>
                <a:rPr lang="en-US" sz="2000" spc="-20" dirty="0">
                  <a:solidFill>
                    <a:srgbClr val="3C2B32"/>
                  </a:solidFill>
                  <a:cs typeface="Verdana"/>
                </a:rPr>
                <a:t>separate </a:t>
              </a:r>
              <a:r>
                <a:rPr lang="en-US" sz="2000" spc="-45" dirty="0">
                  <a:solidFill>
                    <a:srgbClr val="3C2B32"/>
                  </a:solidFill>
                  <a:cs typeface="Verdana"/>
                </a:rPr>
                <a:t>restrictions, known </a:t>
              </a:r>
              <a:r>
                <a:rPr lang="en-US" sz="2000" spc="-10" dirty="0">
                  <a:solidFill>
                    <a:srgbClr val="3C2B32"/>
                  </a:solidFill>
                  <a:cs typeface="Verdana"/>
                </a:rPr>
                <a:t>as </a:t>
              </a:r>
              <a:r>
                <a:rPr lang="en-US" sz="2000" spc="-30" dirty="0">
                  <a:solidFill>
                    <a:srgbClr val="3C2B32"/>
                  </a:solidFill>
                  <a:cs typeface="Verdana"/>
                </a:rPr>
                <a:t>collateral </a:t>
              </a:r>
              <a:r>
                <a:rPr lang="en-US" sz="2000" spc="-15" dirty="0">
                  <a:solidFill>
                    <a:srgbClr val="3C2B32"/>
                  </a:solidFill>
                  <a:cs typeface="Verdana"/>
                </a:rPr>
                <a:t>consequences.</a:t>
              </a:r>
              <a:r>
                <a:rPr lang="en-US" sz="2000" spc="-170" dirty="0">
                  <a:solidFill>
                    <a:srgbClr val="3C2B32"/>
                  </a:solidFill>
                  <a:cs typeface="Verdana"/>
                </a:rPr>
                <a:t> </a:t>
              </a:r>
              <a:r>
                <a:rPr lang="en-US" sz="2000" spc="-35" dirty="0">
                  <a:solidFill>
                    <a:srgbClr val="3C2B32"/>
                  </a:solidFill>
                  <a:cs typeface="Verdana"/>
                </a:rPr>
                <a:t>Some  </a:t>
              </a:r>
              <a:r>
                <a:rPr lang="en-US" sz="2000" spc="-30" dirty="0">
                  <a:solidFill>
                    <a:srgbClr val="3C2B32"/>
                  </a:solidFill>
                  <a:cs typeface="Verdana"/>
                </a:rPr>
                <a:t>examples </a:t>
              </a:r>
              <a:r>
                <a:rPr lang="en-US" sz="2000" spc="-20" dirty="0">
                  <a:solidFill>
                    <a:srgbClr val="3C2B32"/>
                  </a:solidFill>
                  <a:cs typeface="Verdana"/>
                </a:rPr>
                <a:t>of </a:t>
              </a:r>
              <a:r>
                <a:rPr lang="en-US" sz="2000" spc="-25" dirty="0">
                  <a:solidFill>
                    <a:srgbClr val="3C2B32"/>
                  </a:solidFill>
                  <a:cs typeface="Verdana"/>
                </a:rPr>
                <a:t>lifelong penalties </a:t>
              </a:r>
              <a:r>
                <a:rPr lang="en-US" sz="2000" spc="-15" dirty="0">
                  <a:solidFill>
                    <a:srgbClr val="3C2B32"/>
                  </a:solidFill>
                  <a:cs typeface="Verdana"/>
                </a:rPr>
                <a:t>include </a:t>
              </a:r>
              <a:r>
                <a:rPr lang="en-US" sz="2000" spc="-10" dirty="0">
                  <a:solidFill>
                    <a:srgbClr val="3C2B32"/>
                  </a:solidFill>
                  <a:cs typeface="Verdana"/>
                </a:rPr>
                <a:t>being </a:t>
              </a:r>
              <a:r>
                <a:rPr lang="en-US" sz="2000" spc="-5" dirty="0">
                  <a:solidFill>
                    <a:srgbClr val="3C2B32"/>
                  </a:solidFill>
                  <a:cs typeface="Verdana"/>
                </a:rPr>
                <a:t>denied </a:t>
              </a:r>
              <a:r>
                <a:rPr lang="en-US" sz="2000" spc="-40" dirty="0">
                  <a:solidFill>
                    <a:srgbClr val="3C2B32"/>
                  </a:solidFill>
                  <a:cs typeface="Verdana"/>
                </a:rPr>
                <a:t>the </a:t>
              </a:r>
              <a:r>
                <a:rPr lang="en-US" sz="2000" spc="-50" dirty="0">
                  <a:solidFill>
                    <a:srgbClr val="3C2B32"/>
                  </a:solidFill>
                  <a:cs typeface="Verdana"/>
                </a:rPr>
                <a:t>right </a:t>
              </a:r>
              <a:r>
                <a:rPr lang="en-US" sz="2000" spc="-40" dirty="0">
                  <a:solidFill>
                    <a:srgbClr val="3C2B32"/>
                  </a:solidFill>
                  <a:cs typeface="Verdana"/>
                </a:rPr>
                <a:t>to </a:t>
              </a:r>
              <a:r>
                <a:rPr lang="en-US" sz="2000" spc="-45" dirty="0">
                  <a:solidFill>
                    <a:srgbClr val="3C2B32"/>
                  </a:solidFill>
                  <a:cs typeface="Verdana"/>
                </a:rPr>
                <a:t>vote in </a:t>
              </a:r>
              <a:r>
                <a:rPr lang="en-US" sz="2000" spc="-20" dirty="0">
                  <a:solidFill>
                    <a:srgbClr val="3C2B32"/>
                  </a:solidFill>
                  <a:cs typeface="Verdana"/>
                </a:rPr>
                <a:t>some</a:t>
              </a:r>
              <a:r>
                <a:rPr lang="en-US" sz="2000" spc="-280" dirty="0">
                  <a:solidFill>
                    <a:srgbClr val="3C2B32"/>
                  </a:solidFill>
                  <a:cs typeface="Verdana"/>
                </a:rPr>
                <a:t> </a:t>
              </a:r>
              <a:r>
                <a:rPr lang="en-US" sz="2000" spc="-50" dirty="0">
                  <a:solidFill>
                    <a:srgbClr val="3C2B32"/>
                  </a:solidFill>
                  <a:cs typeface="Verdana"/>
                </a:rPr>
                <a:t>states, </a:t>
              </a:r>
              <a:r>
                <a:rPr lang="en-US" sz="2000" spc="-10" dirty="0">
                  <a:solidFill>
                    <a:srgbClr val="3C2B32"/>
                  </a:solidFill>
                  <a:cs typeface="Verdana"/>
                </a:rPr>
                <a:t>being</a:t>
              </a:r>
              <a:endParaRPr lang="en-US" sz="2000" dirty="0">
                <a:solidFill>
                  <a:prstClr val="black"/>
                </a:solidFill>
                <a:cs typeface="Verdana"/>
              </a:endParaRPr>
            </a:p>
            <a:p>
              <a:pPr marL="12700" lvl="0">
                <a:lnSpc>
                  <a:spcPts val="2000"/>
                </a:lnSpc>
              </a:pPr>
              <a:r>
                <a:rPr lang="en-US" sz="2000" spc="-25" dirty="0">
                  <a:solidFill>
                    <a:srgbClr val="3C2B32"/>
                  </a:solidFill>
                  <a:cs typeface="Verdana"/>
                </a:rPr>
                <a:t>prohibited </a:t>
              </a:r>
              <a:r>
                <a:rPr lang="en-US" sz="2000" spc="-55" dirty="0">
                  <a:solidFill>
                    <a:srgbClr val="3C2B32"/>
                  </a:solidFill>
                  <a:cs typeface="Verdana"/>
                </a:rPr>
                <a:t>from </a:t>
              </a:r>
              <a:r>
                <a:rPr lang="en-US" sz="2000" spc="-20" dirty="0">
                  <a:solidFill>
                    <a:srgbClr val="3C2B32"/>
                  </a:solidFill>
                  <a:cs typeface="Verdana"/>
                </a:rPr>
                <a:t>applying </a:t>
              </a:r>
              <a:r>
                <a:rPr lang="en-US" sz="2000" spc="-40" dirty="0">
                  <a:solidFill>
                    <a:srgbClr val="3C2B32"/>
                  </a:solidFill>
                  <a:cs typeface="Verdana"/>
                </a:rPr>
                <a:t>to </a:t>
              </a:r>
              <a:r>
                <a:rPr lang="en-US" sz="2000" spc="-35" dirty="0">
                  <a:solidFill>
                    <a:srgbClr val="3C2B32"/>
                  </a:solidFill>
                  <a:cs typeface="Verdana"/>
                </a:rPr>
                <a:t>higher-paying </a:t>
              </a:r>
              <a:r>
                <a:rPr lang="en-US" sz="2000" spc="-60" dirty="0">
                  <a:solidFill>
                    <a:srgbClr val="3C2B32"/>
                  </a:solidFill>
                  <a:cs typeface="Verdana"/>
                </a:rPr>
                <a:t>jobs, </a:t>
              </a:r>
              <a:r>
                <a:rPr lang="en-US" sz="2000" spc="-10" dirty="0">
                  <a:solidFill>
                    <a:srgbClr val="3C2B32"/>
                  </a:solidFill>
                  <a:cs typeface="Verdana"/>
                </a:rPr>
                <a:t>being </a:t>
              </a:r>
              <a:r>
                <a:rPr lang="en-US" sz="2000" spc="-20" dirty="0">
                  <a:solidFill>
                    <a:srgbClr val="3C2B32"/>
                  </a:solidFill>
                  <a:cs typeface="Verdana"/>
                </a:rPr>
                <a:t>ineligible </a:t>
              </a:r>
              <a:r>
                <a:rPr lang="en-US" sz="2000" spc="-40" dirty="0">
                  <a:solidFill>
                    <a:srgbClr val="3C2B32"/>
                  </a:solidFill>
                  <a:cs typeface="Verdana"/>
                </a:rPr>
                <a:t>to </a:t>
              </a:r>
              <a:r>
                <a:rPr lang="en-US" sz="2000" spc="-20" dirty="0">
                  <a:solidFill>
                    <a:srgbClr val="3C2B32"/>
                  </a:solidFill>
                  <a:cs typeface="Verdana"/>
                </a:rPr>
                <a:t>participate </a:t>
              </a:r>
              <a:r>
                <a:rPr lang="en-US" sz="2000" spc="-45" dirty="0">
                  <a:solidFill>
                    <a:srgbClr val="3C2B32"/>
                  </a:solidFill>
                  <a:cs typeface="Verdana"/>
                </a:rPr>
                <a:t>in </a:t>
              </a:r>
              <a:r>
                <a:rPr lang="en-US" sz="2000" spc="-5" dirty="0">
                  <a:solidFill>
                    <a:srgbClr val="3C2B32"/>
                  </a:solidFill>
                  <a:cs typeface="Verdana"/>
                </a:rPr>
                <a:t>social</a:t>
              </a:r>
              <a:r>
                <a:rPr lang="en-US" sz="2000" spc="-220" dirty="0">
                  <a:solidFill>
                    <a:srgbClr val="3C2B32"/>
                  </a:solidFill>
                  <a:cs typeface="Verdana"/>
                </a:rPr>
                <a:t> </a:t>
              </a:r>
              <a:r>
                <a:rPr lang="en-US" sz="2000" spc="-40" dirty="0">
                  <a:solidFill>
                    <a:srgbClr val="3C2B32"/>
                  </a:solidFill>
                  <a:cs typeface="Verdana"/>
                </a:rPr>
                <a:t>safety</a:t>
              </a:r>
              <a:r>
                <a:rPr lang="en-US" sz="2000" dirty="0">
                  <a:solidFill>
                    <a:prstClr val="black"/>
                  </a:solidFill>
                  <a:cs typeface="Verdana"/>
                </a:rPr>
                <a:t> </a:t>
              </a:r>
              <a:r>
                <a:rPr lang="en-US" sz="2000" spc="-40" dirty="0">
                  <a:solidFill>
                    <a:srgbClr val="3C2B32"/>
                  </a:solidFill>
                  <a:cs typeface="Verdana"/>
                </a:rPr>
                <a:t>net </a:t>
              </a:r>
              <a:r>
                <a:rPr lang="en-US" sz="2000" spc="-35" dirty="0">
                  <a:solidFill>
                    <a:srgbClr val="3C2B32"/>
                  </a:solidFill>
                  <a:cs typeface="Verdana"/>
                </a:rPr>
                <a:t>programs </a:t>
              </a:r>
              <a:r>
                <a:rPr lang="en-US" sz="2000" spc="-10" dirty="0">
                  <a:solidFill>
                    <a:srgbClr val="3C2B32"/>
                  </a:solidFill>
                  <a:cs typeface="Verdana"/>
                </a:rPr>
                <a:t>such as </a:t>
              </a:r>
              <a:r>
                <a:rPr lang="en-US" sz="2000" spc="-25" dirty="0">
                  <a:solidFill>
                    <a:srgbClr val="3C2B32"/>
                  </a:solidFill>
                  <a:cs typeface="Verdana"/>
                </a:rPr>
                <a:t>SNAP </a:t>
              </a:r>
              <a:r>
                <a:rPr lang="en-US" sz="2000" spc="-70" dirty="0">
                  <a:solidFill>
                    <a:srgbClr val="3C2B32"/>
                  </a:solidFill>
                  <a:cs typeface="Verdana"/>
                </a:rPr>
                <a:t>(the </a:t>
              </a:r>
              <a:r>
                <a:rPr lang="en-US" sz="2000" spc="-35" dirty="0">
                  <a:solidFill>
                    <a:srgbClr val="3C2B32"/>
                  </a:solidFill>
                  <a:cs typeface="Verdana"/>
                </a:rPr>
                <a:t>Supplemental </a:t>
              </a:r>
              <a:r>
                <a:rPr lang="en-US" sz="2000" spc="-50" dirty="0">
                  <a:solidFill>
                    <a:srgbClr val="3C2B32"/>
                  </a:solidFill>
                  <a:cs typeface="Verdana"/>
                </a:rPr>
                <a:t>Nutrition </a:t>
              </a:r>
              <a:r>
                <a:rPr lang="en-US" sz="2000" spc="-20" dirty="0">
                  <a:solidFill>
                    <a:srgbClr val="3C2B32"/>
                  </a:solidFill>
                  <a:cs typeface="Verdana"/>
                </a:rPr>
                <a:t>Assistance </a:t>
              </a:r>
              <a:r>
                <a:rPr lang="en-US" sz="2000" spc="-55" dirty="0">
                  <a:solidFill>
                    <a:srgbClr val="3C2B32"/>
                  </a:solidFill>
                  <a:cs typeface="Verdana"/>
                </a:rPr>
                <a:t>Program, </a:t>
              </a:r>
              <a:r>
                <a:rPr lang="en-US" sz="2000" spc="-50" dirty="0">
                  <a:solidFill>
                    <a:srgbClr val="3C2B32"/>
                  </a:solidFill>
                  <a:cs typeface="Verdana"/>
                </a:rPr>
                <a:t>formerly </a:t>
              </a:r>
              <a:r>
                <a:rPr lang="en-US" sz="2000" spc="-10" dirty="0">
                  <a:solidFill>
                    <a:srgbClr val="3C2B32"/>
                  </a:solidFill>
                  <a:cs typeface="Verdana"/>
                </a:rPr>
                <a:t>food  </a:t>
              </a:r>
              <a:r>
                <a:rPr lang="en-US" sz="2000" spc="-65" dirty="0">
                  <a:solidFill>
                    <a:srgbClr val="3C2B32"/>
                  </a:solidFill>
                  <a:cs typeface="Verdana"/>
                </a:rPr>
                <a:t>stamps), </a:t>
              </a:r>
              <a:r>
                <a:rPr lang="en-US" sz="2000" spc="-15" dirty="0">
                  <a:solidFill>
                    <a:srgbClr val="3C2B32"/>
                  </a:solidFill>
                  <a:cs typeface="Verdana"/>
                </a:rPr>
                <a:t>and </a:t>
              </a:r>
              <a:r>
                <a:rPr lang="en-US" sz="2000" spc="-40" dirty="0">
                  <a:solidFill>
                    <a:srgbClr val="3C2B32"/>
                  </a:solidFill>
                  <a:cs typeface="Verdana"/>
                </a:rPr>
                <a:t>other </a:t>
              </a:r>
              <a:r>
                <a:rPr lang="en-US" sz="2000" spc="-45" dirty="0">
                  <a:solidFill>
                    <a:srgbClr val="3C2B32"/>
                  </a:solidFill>
                  <a:cs typeface="Verdana"/>
                </a:rPr>
                <a:t>restrictions, </a:t>
              </a:r>
              <a:r>
                <a:rPr lang="en-US" sz="2000" spc="-10" dirty="0">
                  <a:solidFill>
                    <a:srgbClr val="3C2B32"/>
                  </a:solidFill>
                  <a:cs typeface="Verdana"/>
                </a:rPr>
                <a:t>such as being banned </a:t>
              </a:r>
              <a:r>
                <a:rPr lang="en-US" sz="2000" spc="-55" dirty="0">
                  <a:solidFill>
                    <a:srgbClr val="3C2B32"/>
                  </a:solidFill>
                  <a:cs typeface="Verdana"/>
                </a:rPr>
                <a:t>from </a:t>
              </a:r>
              <a:r>
                <a:rPr lang="en-US" sz="2000" spc="-30" dirty="0">
                  <a:solidFill>
                    <a:srgbClr val="3C2B32"/>
                  </a:solidFill>
                  <a:cs typeface="Verdana"/>
                </a:rPr>
                <a:t>getting </a:t>
              </a:r>
              <a:r>
                <a:rPr lang="en-US" sz="2000" spc="-20" dirty="0">
                  <a:solidFill>
                    <a:srgbClr val="3C2B32"/>
                  </a:solidFill>
                  <a:cs typeface="Verdana"/>
                </a:rPr>
                <a:t>a </a:t>
              </a:r>
              <a:r>
                <a:rPr lang="en-US" sz="2000" spc="-30" dirty="0">
                  <a:solidFill>
                    <a:srgbClr val="3C2B32"/>
                  </a:solidFill>
                  <a:cs typeface="Verdana"/>
                </a:rPr>
                <a:t>barber’s license. </a:t>
              </a:r>
              <a:r>
                <a:rPr lang="en-US" sz="2000" spc="-20" dirty="0">
                  <a:solidFill>
                    <a:srgbClr val="3C2B32"/>
                  </a:solidFill>
                  <a:cs typeface="Verdana"/>
                </a:rPr>
                <a:t>Since  </a:t>
              </a:r>
              <a:r>
                <a:rPr lang="en-US" sz="2000" spc="-5" dirty="0">
                  <a:solidFill>
                    <a:srgbClr val="3C2B32"/>
                  </a:solidFill>
                  <a:cs typeface="Verdana"/>
                </a:rPr>
                <a:t>Blacks </a:t>
              </a:r>
              <a:r>
                <a:rPr lang="en-US" sz="2000" spc="-40" dirty="0">
                  <a:solidFill>
                    <a:srgbClr val="3C2B32"/>
                  </a:solidFill>
                  <a:cs typeface="Verdana"/>
                </a:rPr>
                <a:t>are </a:t>
              </a:r>
              <a:r>
                <a:rPr lang="en-US" sz="2000" spc="-20" dirty="0">
                  <a:solidFill>
                    <a:srgbClr val="3C2B32"/>
                  </a:solidFill>
                  <a:cs typeface="Verdana"/>
                </a:rPr>
                <a:t>up </a:t>
              </a:r>
              <a:r>
                <a:rPr lang="en-US" sz="2000" spc="-40" dirty="0">
                  <a:solidFill>
                    <a:srgbClr val="3C2B32"/>
                  </a:solidFill>
                  <a:cs typeface="Verdana"/>
                </a:rPr>
                <a:t>to </a:t>
              </a:r>
              <a:r>
                <a:rPr lang="en-US" sz="2000" spc="-170" dirty="0">
                  <a:solidFill>
                    <a:srgbClr val="3C2B32"/>
                  </a:solidFill>
                  <a:cs typeface="Verdana"/>
                </a:rPr>
                <a:t>10  </a:t>
              </a:r>
              <a:r>
                <a:rPr lang="en-US" sz="2000" spc="-40" dirty="0">
                  <a:solidFill>
                    <a:srgbClr val="3C2B32"/>
                  </a:solidFill>
                  <a:cs typeface="Verdana"/>
                </a:rPr>
                <a:t>times </a:t>
              </a:r>
              <a:r>
                <a:rPr lang="en-US" sz="2000" spc="-10" dirty="0">
                  <a:solidFill>
                    <a:srgbClr val="3C2B32"/>
                  </a:solidFill>
                  <a:cs typeface="Verdana"/>
                </a:rPr>
                <a:t>as </a:t>
              </a:r>
              <a:r>
                <a:rPr lang="en-US" sz="2000" spc="-45" dirty="0">
                  <a:solidFill>
                    <a:srgbClr val="3C2B32"/>
                  </a:solidFill>
                  <a:cs typeface="Verdana"/>
                </a:rPr>
                <a:t>likely </a:t>
              </a:r>
              <a:r>
                <a:rPr lang="en-US" sz="2000" spc="-10" dirty="0">
                  <a:solidFill>
                    <a:srgbClr val="3C2B32"/>
                  </a:solidFill>
                  <a:cs typeface="Verdana"/>
                </a:rPr>
                <a:t>as </a:t>
              </a:r>
              <a:r>
                <a:rPr lang="en-US" sz="2000" spc="-40" dirty="0">
                  <a:solidFill>
                    <a:srgbClr val="3C2B32"/>
                  </a:solidFill>
                  <a:cs typeface="Verdana"/>
                </a:rPr>
                <a:t>whites to </a:t>
              </a:r>
              <a:r>
                <a:rPr lang="en-US" sz="2000" spc="15" dirty="0">
                  <a:solidFill>
                    <a:srgbClr val="3C2B32"/>
                  </a:solidFill>
                  <a:cs typeface="Verdana"/>
                </a:rPr>
                <a:t>be</a:t>
              </a:r>
              <a:r>
                <a:rPr lang="en-US" sz="2000" spc="-275" dirty="0">
                  <a:solidFill>
                    <a:srgbClr val="3C2B32"/>
                  </a:solidFill>
                  <a:cs typeface="Verdana"/>
                </a:rPr>
                <a:t> </a:t>
              </a:r>
              <a:r>
                <a:rPr lang="en-US" sz="2000" spc="-25" dirty="0">
                  <a:solidFill>
                    <a:srgbClr val="3C2B32"/>
                  </a:solidFill>
                  <a:cs typeface="Verdana"/>
                </a:rPr>
                <a:t>stopped, </a:t>
              </a:r>
              <a:r>
                <a:rPr lang="en-US" sz="2000" spc="-45" dirty="0">
                  <a:solidFill>
                    <a:srgbClr val="3C2B32"/>
                  </a:solidFill>
                  <a:cs typeface="Verdana"/>
                </a:rPr>
                <a:t>arrested, </a:t>
              </a:r>
              <a:r>
                <a:rPr lang="en-US" sz="2000" spc="-15" dirty="0">
                  <a:solidFill>
                    <a:srgbClr val="3C2B32"/>
                  </a:solidFill>
                  <a:cs typeface="Verdana"/>
                </a:rPr>
                <a:t>and </a:t>
              </a:r>
              <a:r>
                <a:rPr lang="en-US" sz="2000" spc="-25" dirty="0">
                  <a:solidFill>
                    <a:srgbClr val="3C2B32"/>
                  </a:solidFill>
                  <a:cs typeface="Verdana"/>
                </a:rPr>
                <a:t>sentenced, </a:t>
              </a:r>
              <a:r>
                <a:rPr lang="en-US" sz="2000" spc="-50" dirty="0">
                  <a:solidFill>
                    <a:srgbClr val="3C2B32"/>
                  </a:solidFill>
                  <a:cs typeface="Verdana"/>
                </a:rPr>
                <a:t>they </a:t>
              </a:r>
              <a:r>
                <a:rPr lang="en-US" sz="2000" spc="-40" dirty="0">
                  <a:solidFill>
                    <a:srgbClr val="3C2B32"/>
                  </a:solidFill>
                  <a:cs typeface="Verdana"/>
                </a:rPr>
                <a:t>are  </a:t>
              </a:r>
              <a:r>
                <a:rPr lang="en-US" sz="2000" spc="-15" dirty="0">
                  <a:solidFill>
                    <a:srgbClr val="3C2B32"/>
                  </a:solidFill>
                  <a:cs typeface="Verdana"/>
                </a:rPr>
                <a:t>also </a:t>
              </a:r>
              <a:r>
                <a:rPr lang="en-US" sz="2000" spc="-20" dirty="0">
                  <a:solidFill>
                    <a:srgbClr val="3C2B32"/>
                  </a:solidFill>
                  <a:cs typeface="Verdana"/>
                </a:rPr>
                <a:t>up </a:t>
              </a:r>
              <a:r>
                <a:rPr lang="en-US" sz="2000" spc="-40" dirty="0">
                  <a:solidFill>
                    <a:srgbClr val="3C2B32"/>
                  </a:solidFill>
                  <a:cs typeface="Verdana"/>
                </a:rPr>
                <a:t>to </a:t>
              </a:r>
              <a:r>
                <a:rPr lang="en-US" sz="2000" spc="-170" dirty="0">
                  <a:solidFill>
                    <a:srgbClr val="3C2B32"/>
                  </a:solidFill>
                  <a:cs typeface="Verdana"/>
                </a:rPr>
                <a:t>10  </a:t>
              </a:r>
              <a:r>
                <a:rPr lang="en-US" sz="2000" spc="-40" dirty="0">
                  <a:solidFill>
                    <a:srgbClr val="3C2B32"/>
                  </a:solidFill>
                  <a:cs typeface="Verdana"/>
                </a:rPr>
                <a:t>times </a:t>
              </a:r>
              <a:r>
                <a:rPr lang="en-US" sz="2000" spc="-10" dirty="0">
                  <a:solidFill>
                    <a:srgbClr val="3C2B32"/>
                  </a:solidFill>
                  <a:cs typeface="Verdana"/>
                </a:rPr>
                <a:t>as </a:t>
              </a:r>
              <a:r>
                <a:rPr lang="en-US" sz="2000" spc="-45" dirty="0">
                  <a:solidFill>
                    <a:srgbClr val="3C2B32"/>
                  </a:solidFill>
                  <a:cs typeface="Verdana"/>
                </a:rPr>
                <a:t>likely </a:t>
              </a:r>
              <a:r>
                <a:rPr lang="en-US" sz="2000" spc="-40" dirty="0">
                  <a:solidFill>
                    <a:srgbClr val="3C2B32"/>
                  </a:solidFill>
                  <a:cs typeface="Verdana"/>
                </a:rPr>
                <a:t>to </a:t>
              </a:r>
              <a:r>
                <a:rPr lang="en-US" sz="2000" dirty="0">
                  <a:solidFill>
                    <a:srgbClr val="3C2B32"/>
                  </a:solidFill>
                  <a:cs typeface="Verdana"/>
                </a:rPr>
                <a:t>face </a:t>
              </a:r>
              <a:r>
                <a:rPr lang="en-US" sz="2000" spc="-25" dirty="0">
                  <a:solidFill>
                    <a:srgbClr val="3C2B32"/>
                  </a:solidFill>
                  <a:cs typeface="Verdana"/>
                </a:rPr>
                <a:t>these</a:t>
              </a:r>
              <a:r>
                <a:rPr lang="en-US" sz="2000" spc="-170" dirty="0">
                  <a:solidFill>
                    <a:srgbClr val="3C2B32"/>
                  </a:solidFill>
                  <a:cs typeface="Verdana"/>
                </a:rPr>
                <a:t> </a:t>
              </a:r>
              <a:r>
                <a:rPr lang="en-US" sz="2000" spc="-45" dirty="0">
                  <a:solidFill>
                    <a:srgbClr val="3C2B32"/>
                  </a:solidFill>
                  <a:cs typeface="Verdana"/>
                </a:rPr>
                <a:t>restrictions.</a:t>
              </a:r>
              <a:endParaRPr lang="en-US" sz="2000" dirty="0">
                <a:solidFill>
                  <a:prstClr val="black"/>
                </a:solidFill>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71770" y="3275647"/>
              <a:ext cx="1017270" cy="165368"/>
            </a:xfrm>
            <a:prstGeom prst="rect">
              <a:avLst/>
            </a:prstGeom>
            <a:solidFill>
              <a:srgbClr val="E5801C"/>
            </a:solidFill>
          </p:spPr>
          <p:txBody>
            <a:bodyPr vert="horz" wrap="square" lIns="0" tIns="0" rIns="0" bIns="0" rtlCol="0">
              <a:spAutoFit/>
            </a:bodyPr>
            <a:lstStyle/>
            <a:p>
              <a:pPr marL="171450">
                <a:lnSpc>
                  <a:spcPts val="1614"/>
                </a:lnSpc>
              </a:pPr>
              <a:r>
                <a:rPr sz="1600" b="1" spc="-200" dirty="0">
                  <a:solidFill>
                    <a:srgbClr val="FFFFFF"/>
                  </a:solidFill>
                  <a:latin typeface="Verdana"/>
                  <a:cs typeface="Verdana"/>
                </a:rPr>
                <a:t>ACTION</a:t>
              </a:r>
              <a:endParaRPr sz="16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739616" y="3394955"/>
              <a:ext cx="6195060" cy="1367388"/>
            </a:xfrm>
            <a:prstGeom prst="rect">
              <a:avLst/>
            </a:prstGeom>
          </p:spPr>
          <p:txBody>
            <a:bodyPr vert="horz" wrap="square" lIns="0" tIns="54610" rIns="0" bIns="0" rtlCol="0">
              <a:spAutoFit/>
            </a:bodyPr>
            <a:lstStyle/>
            <a:p>
              <a:pPr marL="12700">
                <a:spcBef>
                  <a:spcPts val="430"/>
                </a:spcBef>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5080" indent="-199390">
                <a:lnSpc>
                  <a:spcPts val="2000"/>
                </a:lnSpc>
                <a:spcBef>
                  <a:spcPts val="409"/>
                </a:spcBef>
                <a:buSzPct val="95652"/>
                <a:buFont typeface="Verdana"/>
                <a:buChar char="•"/>
                <a:tabLst>
                  <a:tab pos="212090" algn="l"/>
                  <a:tab pos="212725" algn="l"/>
                </a:tabLst>
              </a:pPr>
              <a:r>
                <a:rPr lang="en-US" sz="2000" i="1" spc="-70" dirty="0">
                  <a:solidFill>
                    <a:srgbClr val="3C2B32"/>
                  </a:solidFill>
                  <a:cs typeface="Verdana"/>
                </a:rPr>
                <a:t>There </a:t>
              </a:r>
              <a:r>
                <a:rPr lang="en-US" sz="2000" i="1" spc="-65" dirty="0">
                  <a:solidFill>
                    <a:srgbClr val="3C2B32"/>
                  </a:solidFill>
                  <a:cs typeface="Verdana"/>
                </a:rPr>
                <a:t>are </a:t>
              </a:r>
              <a:r>
                <a:rPr lang="en-US" sz="2000" i="1" spc="-75" dirty="0">
                  <a:solidFill>
                    <a:srgbClr val="3C2B32"/>
                  </a:solidFill>
                  <a:cs typeface="Verdana"/>
                </a:rPr>
                <a:t>five </a:t>
              </a:r>
              <a:r>
                <a:rPr lang="en-US" sz="2000" i="1" spc="-70" dirty="0">
                  <a:solidFill>
                    <a:srgbClr val="3C2B32"/>
                  </a:solidFill>
                  <a:cs typeface="Verdana"/>
                </a:rPr>
                <a:t>times </a:t>
              </a:r>
              <a:r>
                <a:rPr lang="en-US" sz="2000" i="1" spc="-40" dirty="0">
                  <a:solidFill>
                    <a:srgbClr val="3C2B32"/>
                  </a:solidFill>
                  <a:cs typeface="Verdana"/>
                </a:rPr>
                <a:t>as </a:t>
              </a:r>
              <a:r>
                <a:rPr lang="en-US" sz="2000" i="1" spc="-95" dirty="0">
                  <a:solidFill>
                    <a:srgbClr val="3C2B32"/>
                  </a:solidFill>
                  <a:cs typeface="Verdana"/>
                </a:rPr>
                <a:t>many </a:t>
              </a:r>
              <a:r>
                <a:rPr lang="en-US" sz="2000" i="1" spc="-30" dirty="0">
                  <a:solidFill>
                    <a:srgbClr val="3C2B32"/>
                  </a:solidFill>
                  <a:cs typeface="Verdana"/>
                </a:rPr>
                <a:t>Blacks </a:t>
              </a:r>
              <a:r>
                <a:rPr lang="en-US" sz="2000" i="1" spc="-40" dirty="0">
                  <a:solidFill>
                    <a:srgbClr val="3C2B32"/>
                  </a:solidFill>
                  <a:cs typeface="Verdana"/>
                </a:rPr>
                <a:t>as </a:t>
              </a:r>
              <a:r>
                <a:rPr lang="en-US" sz="2000" i="1" spc="-70" dirty="0">
                  <a:solidFill>
                    <a:srgbClr val="3C2B32"/>
                  </a:solidFill>
                  <a:cs typeface="Verdana"/>
                </a:rPr>
                <a:t>whites </a:t>
              </a:r>
              <a:r>
                <a:rPr lang="en-US" sz="2000" i="1" spc="-75" dirty="0">
                  <a:solidFill>
                    <a:srgbClr val="3C2B32"/>
                  </a:solidFill>
                  <a:cs typeface="Verdana"/>
                </a:rPr>
                <a:t>returning </a:t>
              </a:r>
              <a:r>
                <a:rPr lang="en-US" sz="2000" i="1" spc="-65" dirty="0">
                  <a:solidFill>
                    <a:srgbClr val="3C2B32"/>
                  </a:solidFill>
                  <a:cs typeface="Verdana"/>
                </a:rPr>
                <a:t>home </a:t>
              </a:r>
              <a:r>
                <a:rPr lang="en-US" sz="2000" i="1" spc="-90" dirty="0">
                  <a:solidFill>
                    <a:srgbClr val="3C2B32"/>
                  </a:solidFill>
                  <a:cs typeface="Verdana"/>
                </a:rPr>
                <a:t>with </a:t>
              </a:r>
              <a:r>
                <a:rPr lang="en-US" sz="2000" i="1" spc="-60" dirty="0">
                  <a:solidFill>
                    <a:srgbClr val="3C2B32"/>
                  </a:solidFill>
                  <a:cs typeface="Verdana"/>
                </a:rPr>
                <a:t>criminal records. </a:t>
              </a:r>
              <a:r>
                <a:rPr lang="en-US" sz="2000" i="1" spc="-20" dirty="0">
                  <a:solidFill>
                    <a:srgbClr val="3C2B32"/>
                  </a:solidFill>
                  <a:cs typeface="Verdana"/>
                </a:rPr>
                <a:t>Add </a:t>
              </a:r>
              <a:r>
                <a:rPr lang="en-US" sz="2000" i="1" spc="-85" dirty="0">
                  <a:solidFill>
                    <a:srgbClr val="3C2B32"/>
                  </a:solidFill>
                  <a:cs typeface="Verdana"/>
                </a:rPr>
                <a:t>two </a:t>
              </a:r>
              <a:r>
                <a:rPr lang="en-US" sz="2000" i="1" spc="-55" dirty="0">
                  <a:solidFill>
                    <a:srgbClr val="3C2B32"/>
                  </a:solidFill>
                  <a:cs typeface="Verdana"/>
                </a:rPr>
                <a:t>lost </a:t>
              </a:r>
              <a:r>
                <a:rPr lang="en-US" sz="2000" i="1" spc="-60" dirty="0">
                  <a:solidFill>
                    <a:srgbClr val="3C2B32"/>
                  </a:solidFill>
                  <a:cs typeface="Verdana"/>
                </a:rPr>
                <a:t>opportunity </a:t>
              </a:r>
              <a:r>
                <a:rPr lang="en-US" sz="2000" i="1" spc="-30" dirty="0">
                  <a:solidFill>
                    <a:srgbClr val="3C2B32"/>
                  </a:solidFill>
                  <a:cs typeface="Verdana"/>
                </a:rPr>
                <a:t>cards </a:t>
              </a:r>
              <a:r>
                <a:rPr lang="en-US" sz="2000" i="1" spc="-65" dirty="0">
                  <a:solidFill>
                    <a:srgbClr val="3C2B32"/>
                  </a:solidFill>
                  <a:cs typeface="Verdana"/>
                </a:rPr>
                <a:t>to </a:t>
              </a:r>
              <a:r>
                <a:rPr lang="en-US" sz="2000" i="1" spc="-60" dirty="0">
                  <a:solidFill>
                    <a:srgbClr val="3C2B32"/>
                  </a:solidFill>
                  <a:cs typeface="Verdana"/>
                </a:rPr>
                <a:t>represent </a:t>
              </a:r>
              <a:r>
                <a:rPr lang="en-US" sz="2000" i="1" spc="-80" dirty="0">
                  <a:solidFill>
                    <a:srgbClr val="3C2B32"/>
                  </a:solidFill>
                  <a:cs typeface="Verdana"/>
                </a:rPr>
                <a:t>how        </a:t>
              </a:r>
              <a:r>
                <a:rPr lang="en-US" sz="2000" i="1" spc="-25" dirty="0">
                  <a:solidFill>
                    <a:srgbClr val="3C2B32"/>
                  </a:solidFill>
                  <a:cs typeface="Verdana"/>
                </a:rPr>
                <a:t>Black </a:t>
              </a:r>
              <a:r>
                <a:rPr lang="en-US" sz="2000" i="1" spc="-60" dirty="0">
                  <a:solidFill>
                    <a:srgbClr val="3C2B32"/>
                  </a:solidFill>
                  <a:cs typeface="Verdana"/>
                </a:rPr>
                <a:t>communities </a:t>
              </a:r>
              <a:r>
                <a:rPr lang="en-US" sz="2000" i="1" spc="-65" dirty="0">
                  <a:solidFill>
                    <a:srgbClr val="3C2B32"/>
                  </a:solidFill>
                  <a:cs typeface="Verdana"/>
                </a:rPr>
                <a:t>are </a:t>
              </a:r>
              <a:r>
                <a:rPr lang="en-US" sz="2000" i="1" spc="-75" dirty="0">
                  <a:solidFill>
                    <a:srgbClr val="3C2B32"/>
                  </a:solidFill>
                  <a:cs typeface="Verdana"/>
                </a:rPr>
                <a:t>more </a:t>
              </a:r>
              <a:r>
                <a:rPr lang="en-US" sz="2000" i="1" spc="-65" dirty="0">
                  <a:solidFill>
                    <a:srgbClr val="3C2B32"/>
                  </a:solidFill>
                  <a:cs typeface="Verdana"/>
                </a:rPr>
                <a:t>likely to </a:t>
              </a:r>
              <a:r>
                <a:rPr lang="en-US" sz="2000" i="1" spc="-60" dirty="0">
                  <a:solidFill>
                    <a:srgbClr val="3C2B32"/>
                  </a:solidFill>
                  <a:cs typeface="Verdana"/>
                </a:rPr>
                <a:t>fall  </a:t>
              </a:r>
              <a:r>
                <a:rPr lang="en-US" sz="2000" i="1" spc="-70" dirty="0">
                  <a:solidFill>
                    <a:srgbClr val="3C2B32"/>
                  </a:solidFill>
                  <a:cs typeface="Verdana"/>
                </a:rPr>
                <a:t>into </a:t>
              </a:r>
              <a:r>
                <a:rPr lang="en-US" sz="2000" i="1" spc="-65" dirty="0">
                  <a:solidFill>
                    <a:srgbClr val="3C2B32"/>
                  </a:solidFill>
                  <a:cs typeface="Verdana"/>
                </a:rPr>
                <a:t>hunger </a:t>
              </a:r>
              <a:r>
                <a:rPr lang="en-US" sz="2000" i="1" spc="-25" dirty="0">
                  <a:solidFill>
                    <a:srgbClr val="3C2B32"/>
                  </a:solidFill>
                  <a:cs typeface="Verdana"/>
                </a:rPr>
                <a:t>because </a:t>
              </a:r>
              <a:r>
                <a:rPr lang="en-US" sz="2000" i="1" spc="-30" dirty="0">
                  <a:solidFill>
                    <a:srgbClr val="3C2B32"/>
                  </a:solidFill>
                  <a:cs typeface="Verdana"/>
                </a:rPr>
                <a:t>so          </a:t>
              </a:r>
              <a:r>
                <a:rPr lang="en-US" sz="2000" i="1" spc="-95" dirty="0">
                  <a:solidFill>
                    <a:srgbClr val="3C2B32"/>
                  </a:solidFill>
                  <a:cs typeface="Verdana"/>
                </a:rPr>
                <a:t>many </a:t>
              </a:r>
              <a:r>
                <a:rPr lang="en-US" sz="2000" i="1" spc="-65" dirty="0">
                  <a:solidFill>
                    <a:srgbClr val="3C2B32"/>
                  </a:solidFill>
                  <a:cs typeface="Verdana"/>
                </a:rPr>
                <a:t>returnees are </a:t>
              </a:r>
              <a:r>
                <a:rPr lang="en-US" sz="2000" i="1" spc="-50" dirty="0">
                  <a:solidFill>
                    <a:srgbClr val="3C2B32"/>
                  </a:solidFill>
                  <a:cs typeface="Verdana"/>
                </a:rPr>
                <a:t>unable </a:t>
              </a:r>
              <a:r>
                <a:rPr lang="en-US" sz="2000" i="1" spc="-65" dirty="0">
                  <a:solidFill>
                    <a:srgbClr val="3C2B32"/>
                  </a:solidFill>
                  <a:cs typeface="Verdana"/>
                </a:rPr>
                <a:t>to reintegrate </a:t>
              </a:r>
              <a:r>
                <a:rPr lang="en-US" sz="2000" i="1" spc="-70" dirty="0">
                  <a:solidFill>
                    <a:srgbClr val="3C2B32"/>
                  </a:solidFill>
                  <a:cs typeface="Verdana"/>
                </a:rPr>
                <a:t>into society, </a:t>
              </a:r>
              <a:r>
                <a:rPr lang="en-US" sz="2000" i="1" spc="-45" dirty="0">
                  <a:solidFill>
                    <a:srgbClr val="3C2B32"/>
                  </a:solidFill>
                  <a:cs typeface="Verdana"/>
                </a:rPr>
                <a:t>get </a:t>
              </a:r>
              <a:r>
                <a:rPr lang="en-US" sz="2000" i="1" spc="-50" dirty="0">
                  <a:solidFill>
                    <a:srgbClr val="3C2B32"/>
                  </a:solidFill>
                  <a:cs typeface="Verdana"/>
                </a:rPr>
                <a:t>a </a:t>
              </a:r>
              <a:r>
                <a:rPr lang="en-US" sz="2000" i="1" spc="-100" dirty="0">
                  <a:solidFill>
                    <a:srgbClr val="3C2B32"/>
                  </a:solidFill>
                  <a:cs typeface="Verdana"/>
                </a:rPr>
                <a:t>job,             </a:t>
              </a:r>
              <a:r>
                <a:rPr lang="en-US" sz="2000" i="1" spc="-80" dirty="0">
                  <a:solidFill>
                    <a:srgbClr val="3C2B32"/>
                  </a:solidFill>
                  <a:cs typeface="Verdana"/>
                </a:rPr>
                <a:t>and/or </a:t>
              </a:r>
              <a:r>
                <a:rPr lang="en-US" sz="2000" i="1" spc="-10" dirty="0">
                  <a:solidFill>
                    <a:srgbClr val="3C2B32"/>
                  </a:solidFill>
                  <a:cs typeface="Verdana"/>
                </a:rPr>
                <a:t>access </a:t>
              </a:r>
              <a:r>
                <a:rPr lang="en-US" sz="2000" i="1" spc="-55" dirty="0">
                  <a:solidFill>
                    <a:srgbClr val="3C2B32"/>
                  </a:solidFill>
                  <a:cs typeface="Verdana"/>
                </a:rPr>
                <a:t>SNAP</a:t>
              </a:r>
              <a:r>
                <a:rPr lang="en-US" sz="2000" i="1" spc="-125" dirty="0">
                  <a:solidFill>
                    <a:srgbClr val="3C2B32"/>
                  </a:solidFill>
                  <a:cs typeface="Verdana"/>
                </a:rPr>
                <a:t> </a:t>
              </a:r>
              <a:r>
                <a:rPr lang="en-US" sz="2000" i="1" spc="-65" dirty="0">
                  <a:solidFill>
                    <a:srgbClr val="3C2B32"/>
                  </a:solidFill>
                  <a:cs typeface="Verdana"/>
                </a:rPr>
                <a:t>benefits.</a:t>
              </a:r>
              <a:endParaRPr lang="en-US" sz="200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
        <p:nvSpPr>
          <p:cNvPr id="3" name="Rectangle 2"/>
          <p:cNvSpPr/>
          <p:nvPr/>
        </p:nvSpPr>
        <p:spPr>
          <a:xfrm>
            <a:off x="2277978" y="4041629"/>
            <a:ext cx="6962995" cy="187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5676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7978" y="754832"/>
            <a:ext cx="7475621" cy="5204526"/>
            <a:chOff x="671770" y="567758"/>
            <a:chExt cx="6389370" cy="4194585"/>
          </a:xfrm>
        </p:grpSpPr>
        <p:sp>
          <p:nvSpPr>
            <p:cNvPr id="5" name="object 5">
              <a:extLst>
                <a:ext uri="{FF2B5EF4-FFF2-40B4-BE49-F238E27FC236}">
                  <a16:creationId xmlns:a16="http://schemas.microsoft.com/office/drawing/2014/main" id="{CA2BF1CF-C39F-462D-85E9-1E87BDB47E7A}"/>
                </a:ext>
              </a:extLst>
            </p:cNvPr>
            <p:cNvSpPr txBox="1"/>
            <p:nvPr/>
          </p:nvSpPr>
          <p:spPr>
            <a:xfrm>
              <a:off x="671770" y="567758"/>
              <a:ext cx="6389370" cy="2648992"/>
            </a:xfrm>
            <a:prstGeom prst="rect">
              <a:avLst/>
            </a:prstGeom>
          </p:spPr>
          <p:txBody>
            <a:bodyPr vert="horz" wrap="square" lIns="0" tIns="130810" rIns="0" bIns="0" rtlCol="0">
              <a:spAutoFit/>
            </a:bodyPr>
            <a:lstStyle/>
            <a:p>
              <a:pPr marL="12700" marR="417195" lvl="0">
                <a:lnSpc>
                  <a:spcPts val="2010"/>
                </a:lnSpc>
                <a:spcBef>
                  <a:spcPts val="235"/>
                </a:spcBef>
              </a:pPr>
              <a:r>
                <a:rPr lang="en-US" sz="2400" spc="-40" dirty="0">
                  <a:solidFill>
                    <a:srgbClr val="E5801C"/>
                  </a:solidFill>
                  <a:latin typeface="Trebuchet MS" panose="020B0603020202020204" pitchFamily="34" charset="0"/>
                  <a:cs typeface="Trebuchet MS"/>
                </a:rPr>
                <a:t>Policy </a:t>
              </a:r>
              <a:r>
                <a:rPr lang="en-US" sz="2400" spc="-220" dirty="0">
                  <a:solidFill>
                    <a:srgbClr val="E5801C"/>
                  </a:solidFill>
                  <a:latin typeface="Trebuchet MS" panose="020B0603020202020204" pitchFamily="34" charset="0"/>
                  <a:cs typeface="Trebuchet MS"/>
                </a:rPr>
                <a:t>#11 </a:t>
              </a:r>
              <a:r>
                <a:rPr lang="en-US" sz="2400" b="1" spc="-165" dirty="0">
                  <a:solidFill>
                    <a:srgbClr val="E5801C"/>
                  </a:solidFill>
                  <a:latin typeface="Trebuchet MS" panose="020B0603020202020204" pitchFamily="34" charset="0"/>
                  <a:cs typeface="Verdana"/>
                </a:rPr>
                <a:t>Life </a:t>
              </a:r>
              <a:r>
                <a:rPr lang="en-US" sz="2400" b="1" spc="-195" dirty="0">
                  <a:solidFill>
                    <a:srgbClr val="E5801C"/>
                  </a:solidFill>
                  <a:latin typeface="Trebuchet MS" panose="020B0603020202020204" pitchFamily="34" charset="0"/>
                  <a:cs typeface="Verdana"/>
                </a:rPr>
                <a:t>After </a:t>
              </a:r>
              <a:r>
                <a:rPr lang="en-US" sz="2400" b="1" spc="-170" dirty="0">
                  <a:solidFill>
                    <a:srgbClr val="E5801C"/>
                  </a:solidFill>
                  <a:latin typeface="Trebuchet MS" panose="020B0603020202020204" pitchFamily="34" charset="0"/>
                  <a:cs typeface="Verdana"/>
                </a:rPr>
                <a:t>Incarceration—Consequences </a:t>
              </a:r>
              <a:r>
                <a:rPr lang="en-US" sz="2400" b="1" spc="-195" dirty="0">
                  <a:solidFill>
                    <a:srgbClr val="E5801C"/>
                  </a:solidFill>
                  <a:latin typeface="Trebuchet MS" panose="020B0603020202020204" pitchFamily="34" charset="0"/>
                  <a:cs typeface="Verdana"/>
                </a:rPr>
                <a:t>of </a:t>
              </a:r>
              <a:r>
                <a:rPr lang="en-US" sz="2400" b="1" spc="-210" dirty="0">
                  <a:solidFill>
                    <a:srgbClr val="E5801C"/>
                  </a:solidFill>
                  <a:latin typeface="Trebuchet MS" panose="020B0603020202020204" pitchFamily="34" charset="0"/>
                  <a:cs typeface="Verdana"/>
                </a:rPr>
                <a:t>the  </a:t>
              </a:r>
              <a:r>
                <a:rPr lang="en-US" sz="2400" b="1" spc="-300" dirty="0">
                  <a:solidFill>
                    <a:srgbClr val="E5801C"/>
                  </a:solidFill>
                  <a:latin typeface="Trebuchet MS" panose="020B0603020202020204" pitchFamily="34" charset="0"/>
                  <a:cs typeface="Verdana"/>
                </a:rPr>
                <a:t>War </a:t>
              </a:r>
              <a:r>
                <a:rPr lang="en-US" sz="2400" b="1" spc="-215" dirty="0">
                  <a:solidFill>
                    <a:srgbClr val="E5801C"/>
                  </a:solidFill>
                  <a:latin typeface="Trebuchet MS" panose="020B0603020202020204" pitchFamily="34" charset="0"/>
                  <a:cs typeface="Verdana"/>
                </a:rPr>
                <a:t>on</a:t>
              </a:r>
              <a:r>
                <a:rPr lang="en-US" sz="2400" b="1" spc="-135" dirty="0">
                  <a:solidFill>
                    <a:srgbClr val="E5801C"/>
                  </a:solidFill>
                  <a:latin typeface="Trebuchet MS" panose="020B0603020202020204" pitchFamily="34" charset="0"/>
                  <a:cs typeface="Verdana"/>
                </a:rPr>
                <a:t> </a:t>
              </a:r>
              <a:r>
                <a:rPr lang="en-US" sz="2400" b="1" spc="-210" dirty="0">
                  <a:solidFill>
                    <a:srgbClr val="E5801C"/>
                  </a:solidFill>
                  <a:latin typeface="Trebuchet MS" panose="020B0603020202020204" pitchFamily="34" charset="0"/>
                  <a:cs typeface="Verdana"/>
                </a:rPr>
                <a:t>Drugs</a:t>
              </a:r>
              <a:endParaRPr lang="en-US" sz="2400" dirty="0">
                <a:solidFill>
                  <a:prstClr val="black"/>
                </a:solidFill>
                <a:latin typeface="Trebuchet MS" panose="020B0603020202020204" pitchFamily="34" charset="0"/>
                <a:cs typeface="Verdana"/>
              </a:endParaRPr>
            </a:p>
            <a:p>
              <a:pPr marL="12700" marR="140970" lvl="0">
                <a:lnSpc>
                  <a:spcPts val="2000"/>
                </a:lnSpc>
                <a:spcBef>
                  <a:spcPts val="640"/>
                </a:spcBef>
              </a:pPr>
              <a:r>
                <a:rPr lang="en-US" sz="2000" spc="-40" dirty="0">
                  <a:solidFill>
                    <a:srgbClr val="3C2B32"/>
                  </a:solidFill>
                  <a:cs typeface="Verdana"/>
                </a:rPr>
                <a:t>When </a:t>
              </a:r>
              <a:r>
                <a:rPr lang="en-US" sz="2000" spc="5" dirty="0">
                  <a:solidFill>
                    <a:srgbClr val="3C2B32"/>
                  </a:solidFill>
                  <a:cs typeface="Verdana"/>
                </a:rPr>
                <a:t>people </a:t>
              </a:r>
              <a:r>
                <a:rPr lang="en-US" sz="2000" spc="-40" dirty="0">
                  <a:solidFill>
                    <a:srgbClr val="3C2B32"/>
                  </a:solidFill>
                  <a:cs typeface="Verdana"/>
                </a:rPr>
                <a:t>are </a:t>
              </a:r>
              <a:r>
                <a:rPr lang="en-US" sz="2000" spc="-15" dirty="0">
                  <a:solidFill>
                    <a:srgbClr val="3C2B32"/>
                  </a:solidFill>
                  <a:cs typeface="Verdana"/>
                </a:rPr>
                <a:t>released </a:t>
              </a:r>
              <a:r>
                <a:rPr lang="en-US" sz="2000" spc="-55" dirty="0">
                  <a:solidFill>
                    <a:srgbClr val="3C2B32"/>
                  </a:solidFill>
                  <a:cs typeface="Verdana"/>
                </a:rPr>
                <a:t>from jail </a:t>
              </a:r>
              <a:r>
                <a:rPr lang="en-US" sz="2000" spc="-40" dirty="0">
                  <a:solidFill>
                    <a:srgbClr val="3C2B32"/>
                  </a:solidFill>
                  <a:cs typeface="Verdana"/>
                </a:rPr>
                <a:t>or </a:t>
              </a:r>
              <a:r>
                <a:rPr lang="en-US" sz="2000" spc="-45" dirty="0">
                  <a:solidFill>
                    <a:srgbClr val="3C2B32"/>
                  </a:solidFill>
                  <a:cs typeface="Verdana"/>
                </a:rPr>
                <a:t>prison, </a:t>
              </a:r>
              <a:r>
                <a:rPr lang="en-US" sz="2000" spc="-50" dirty="0">
                  <a:solidFill>
                    <a:srgbClr val="3C2B32"/>
                  </a:solidFill>
                  <a:cs typeface="Verdana"/>
                </a:rPr>
                <a:t>they </a:t>
              </a:r>
              <a:r>
                <a:rPr lang="en-US" sz="2000" spc="-40" dirty="0">
                  <a:solidFill>
                    <a:srgbClr val="3C2B32"/>
                  </a:solidFill>
                  <a:cs typeface="Verdana"/>
                </a:rPr>
                <a:t>are </a:t>
              </a:r>
              <a:r>
                <a:rPr lang="en-US" sz="2000" spc="-15" dirty="0">
                  <a:solidFill>
                    <a:srgbClr val="3C2B32"/>
                  </a:solidFill>
                  <a:cs typeface="Verdana"/>
                </a:rPr>
                <a:t>hoping </a:t>
              </a:r>
              <a:r>
                <a:rPr lang="en-US" sz="2000" spc="-45" dirty="0">
                  <a:solidFill>
                    <a:srgbClr val="3C2B32"/>
                  </a:solidFill>
                  <a:cs typeface="Verdana"/>
                </a:rPr>
                <a:t>for </a:t>
              </a:r>
              <a:r>
                <a:rPr lang="en-US" sz="2000" spc="-20" dirty="0">
                  <a:solidFill>
                    <a:srgbClr val="3C2B32"/>
                  </a:solidFill>
                  <a:cs typeface="Verdana"/>
                </a:rPr>
                <a:t>a </a:t>
              </a:r>
              <a:r>
                <a:rPr lang="en-US" sz="2000" spc="5" dirty="0">
                  <a:solidFill>
                    <a:srgbClr val="3C2B32"/>
                  </a:solidFill>
                  <a:cs typeface="Verdana"/>
                </a:rPr>
                <a:t>second </a:t>
              </a:r>
              <a:r>
                <a:rPr lang="en-US" sz="2000" spc="-25" dirty="0">
                  <a:solidFill>
                    <a:srgbClr val="3C2B32"/>
                  </a:solidFill>
                  <a:cs typeface="Verdana"/>
                </a:rPr>
                <a:t>chance. </a:t>
              </a:r>
              <a:r>
                <a:rPr lang="en-US" sz="2000" spc="-60" dirty="0">
                  <a:solidFill>
                    <a:srgbClr val="3C2B32"/>
                  </a:solidFill>
                  <a:cs typeface="Verdana"/>
                </a:rPr>
                <a:t>But  </a:t>
              </a:r>
              <a:r>
                <a:rPr lang="en-US" sz="2000" spc="-50" dirty="0">
                  <a:solidFill>
                    <a:srgbClr val="3C2B32"/>
                  </a:solidFill>
                  <a:cs typeface="Verdana"/>
                </a:rPr>
                <a:t>they </a:t>
              </a:r>
              <a:r>
                <a:rPr lang="en-US" sz="2000" dirty="0">
                  <a:solidFill>
                    <a:srgbClr val="3C2B32"/>
                  </a:solidFill>
                  <a:cs typeface="Verdana"/>
                </a:rPr>
                <a:t>face </a:t>
              </a:r>
              <a:r>
                <a:rPr lang="en-US" sz="2000" spc="-45" dirty="0">
                  <a:solidFill>
                    <a:srgbClr val="3C2B32"/>
                  </a:solidFill>
                  <a:cs typeface="Verdana"/>
                </a:rPr>
                <a:t>more </a:t>
              </a:r>
              <a:r>
                <a:rPr lang="en-US" sz="2000" spc="-50" dirty="0">
                  <a:solidFill>
                    <a:srgbClr val="3C2B32"/>
                  </a:solidFill>
                  <a:cs typeface="Verdana"/>
                </a:rPr>
                <a:t>than </a:t>
              </a:r>
              <a:r>
                <a:rPr lang="en-US" sz="2000" spc="-65" dirty="0">
                  <a:solidFill>
                    <a:srgbClr val="3C2B32"/>
                  </a:solidFill>
                  <a:cs typeface="Verdana"/>
                </a:rPr>
                <a:t>48,000 </a:t>
              </a:r>
              <a:r>
                <a:rPr lang="en-US" sz="2000" spc="-20" dirty="0">
                  <a:solidFill>
                    <a:srgbClr val="3C2B32"/>
                  </a:solidFill>
                  <a:cs typeface="Verdana"/>
                </a:rPr>
                <a:t>separate </a:t>
              </a:r>
              <a:r>
                <a:rPr lang="en-US" sz="2000" spc="-45" dirty="0">
                  <a:solidFill>
                    <a:srgbClr val="3C2B32"/>
                  </a:solidFill>
                  <a:cs typeface="Verdana"/>
                </a:rPr>
                <a:t>restrictions, known </a:t>
              </a:r>
              <a:r>
                <a:rPr lang="en-US" sz="2000" spc="-10" dirty="0">
                  <a:solidFill>
                    <a:srgbClr val="3C2B32"/>
                  </a:solidFill>
                  <a:cs typeface="Verdana"/>
                </a:rPr>
                <a:t>as </a:t>
              </a:r>
              <a:r>
                <a:rPr lang="en-US" sz="2000" spc="-30" dirty="0">
                  <a:solidFill>
                    <a:srgbClr val="3C2B32"/>
                  </a:solidFill>
                  <a:cs typeface="Verdana"/>
                </a:rPr>
                <a:t>collateral </a:t>
              </a:r>
              <a:r>
                <a:rPr lang="en-US" sz="2000" spc="-15" dirty="0">
                  <a:solidFill>
                    <a:srgbClr val="3C2B32"/>
                  </a:solidFill>
                  <a:cs typeface="Verdana"/>
                </a:rPr>
                <a:t>consequences.</a:t>
              </a:r>
              <a:r>
                <a:rPr lang="en-US" sz="2000" spc="-170" dirty="0">
                  <a:solidFill>
                    <a:srgbClr val="3C2B32"/>
                  </a:solidFill>
                  <a:cs typeface="Verdana"/>
                </a:rPr>
                <a:t> </a:t>
              </a:r>
              <a:r>
                <a:rPr lang="en-US" sz="2000" spc="-35" dirty="0">
                  <a:solidFill>
                    <a:srgbClr val="3C2B32"/>
                  </a:solidFill>
                  <a:cs typeface="Verdana"/>
                </a:rPr>
                <a:t>Some  </a:t>
              </a:r>
              <a:r>
                <a:rPr lang="en-US" sz="2000" spc="-30" dirty="0">
                  <a:solidFill>
                    <a:srgbClr val="3C2B32"/>
                  </a:solidFill>
                  <a:cs typeface="Verdana"/>
                </a:rPr>
                <a:t>examples </a:t>
              </a:r>
              <a:r>
                <a:rPr lang="en-US" sz="2000" spc="-20" dirty="0">
                  <a:solidFill>
                    <a:srgbClr val="3C2B32"/>
                  </a:solidFill>
                  <a:cs typeface="Verdana"/>
                </a:rPr>
                <a:t>of </a:t>
              </a:r>
              <a:r>
                <a:rPr lang="en-US" sz="2000" spc="-25" dirty="0">
                  <a:solidFill>
                    <a:srgbClr val="3C2B32"/>
                  </a:solidFill>
                  <a:cs typeface="Verdana"/>
                </a:rPr>
                <a:t>lifelong penalties </a:t>
              </a:r>
              <a:r>
                <a:rPr lang="en-US" sz="2000" spc="-15" dirty="0">
                  <a:solidFill>
                    <a:srgbClr val="3C2B32"/>
                  </a:solidFill>
                  <a:cs typeface="Verdana"/>
                </a:rPr>
                <a:t>include </a:t>
              </a:r>
              <a:r>
                <a:rPr lang="en-US" sz="2000" spc="-10" dirty="0">
                  <a:solidFill>
                    <a:srgbClr val="3C2B32"/>
                  </a:solidFill>
                  <a:cs typeface="Verdana"/>
                </a:rPr>
                <a:t>being </a:t>
              </a:r>
              <a:r>
                <a:rPr lang="en-US" sz="2000" spc="-5" dirty="0">
                  <a:solidFill>
                    <a:srgbClr val="3C2B32"/>
                  </a:solidFill>
                  <a:cs typeface="Verdana"/>
                </a:rPr>
                <a:t>denied </a:t>
              </a:r>
              <a:r>
                <a:rPr lang="en-US" sz="2000" spc="-40" dirty="0">
                  <a:solidFill>
                    <a:srgbClr val="3C2B32"/>
                  </a:solidFill>
                  <a:cs typeface="Verdana"/>
                </a:rPr>
                <a:t>the </a:t>
              </a:r>
              <a:r>
                <a:rPr lang="en-US" sz="2000" spc="-50" dirty="0">
                  <a:solidFill>
                    <a:srgbClr val="3C2B32"/>
                  </a:solidFill>
                  <a:cs typeface="Verdana"/>
                </a:rPr>
                <a:t>right </a:t>
              </a:r>
              <a:r>
                <a:rPr lang="en-US" sz="2000" spc="-40" dirty="0">
                  <a:solidFill>
                    <a:srgbClr val="3C2B32"/>
                  </a:solidFill>
                  <a:cs typeface="Verdana"/>
                </a:rPr>
                <a:t>to </a:t>
              </a:r>
              <a:r>
                <a:rPr lang="en-US" sz="2000" spc="-45" dirty="0">
                  <a:solidFill>
                    <a:srgbClr val="3C2B32"/>
                  </a:solidFill>
                  <a:cs typeface="Verdana"/>
                </a:rPr>
                <a:t>vote in </a:t>
              </a:r>
              <a:r>
                <a:rPr lang="en-US" sz="2000" spc="-20" dirty="0">
                  <a:solidFill>
                    <a:srgbClr val="3C2B32"/>
                  </a:solidFill>
                  <a:cs typeface="Verdana"/>
                </a:rPr>
                <a:t>some</a:t>
              </a:r>
              <a:r>
                <a:rPr lang="en-US" sz="2000" spc="-280" dirty="0">
                  <a:solidFill>
                    <a:srgbClr val="3C2B32"/>
                  </a:solidFill>
                  <a:cs typeface="Verdana"/>
                </a:rPr>
                <a:t> </a:t>
              </a:r>
              <a:r>
                <a:rPr lang="en-US" sz="2000" spc="-50" dirty="0">
                  <a:solidFill>
                    <a:srgbClr val="3C2B32"/>
                  </a:solidFill>
                  <a:cs typeface="Verdana"/>
                </a:rPr>
                <a:t>states, </a:t>
              </a:r>
              <a:r>
                <a:rPr lang="en-US" sz="2000" spc="-10" dirty="0">
                  <a:solidFill>
                    <a:srgbClr val="3C2B32"/>
                  </a:solidFill>
                  <a:cs typeface="Verdana"/>
                </a:rPr>
                <a:t>being</a:t>
              </a:r>
              <a:endParaRPr lang="en-US" sz="2000" dirty="0">
                <a:solidFill>
                  <a:prstClr val="black"/>
                </a:solidFill>
                <a:cs typeface="Verdana"/>
              </a:endParaRPr>
            </a:p>
            <a:p>
              <a:pPr marL="12700" lvl="0">
                <a:lnSpc>
                  <a:spcPts val="2000"/>
                </a:lnSpc>
              </a:pPr>
              <a:r>
                <a:rPr lang="en-US" sz="2000" spc="-25" dirty="0">
                  <a:solidFill>
                    <a:srgbClr val="3C2B32"/>
                  </a:solidFill>
                  <a:cs typeface="Verdana"/>
                </a:rPr>
                <a:t>prohibited </a:t>
              </a:r>
              <a:r>
                <a:rPr lang="en-US" sz="2000" spc="-55" dirty="0">
                  <a:solidFill>
                    <a:srgbClr val="3C2B32"/>
                  </a:solidFill>
                  <a:cs typeface="Verdana"/>
                </a:rPr>
                <a:t>from </a:t>
              </a:r>
              <a:r>
                <a:rPr lang="en-US" sz="2000" spc="-20" dirty="0">
                  <a:solidFill>
                    <a:srgbClr val="3C2B32"/>
                  </a:solidFill>
                  <a:cs typeface="Verdana"/>
                </a:rPr>
                <a:t>applying </a:t>
              </a:r>
              <a:r>
                <a:rPr lang="en-US" sz="2000" spc="-40" dirty="0">
                  <a:solidFill>
                    <a:srgbClr val="3C2B32"/>
                  </a:solidFill>
                  <a:cs typeface="Verdana"/>
                </a:rPr>
                <a:t>to </a:t>
              </a:r>
              <a:r>
                <a:rPr lang="en-US" sz="2000" spc="-35" dirty="0">
                  <a:solidFill>
                    <a:srgbClr val="3C2B32"/>
                  </a:solidFill>
                  <a:cs typeface="Verdana"/>
                </a:rPr>
                <a:t>higher-paying </a:t>
              </a:r>
              <a:r>
                <a:rPr lang="en-US" sz="2000" spc="-60" dirty="0">
                  <a:solidFill>
                    <a:srgbClr val="3C2B32"/>
                  </a:solidFill>
                  <a:cs typeface="Verdana"/>
                </a:rPr>
                <a:t>jobs, </a:t>
              </a:r>
              <a:r>
                <a:rPr lang="en-US" sz="2000" spc="-10" dirty="0">
                  <a:solidFill>
                    <a:srgbClr val="3C2B32"/>
                  </a:solidFill>
                  <a:cs typeface="Verdana"/>
                </a:rPr>
                <a:t>being </a:t>
              </a:r>
              <a:r>
                <a:rPr lang="en-US" sz="2000" spc="-20" dirty="0">
                  <a:solidFill>
                    <a:srgbClr val="3C2B32"/>
                  </a:solidFill>
                  <a:cs typeface="Verdana"/>
                </a:rPr>
                <a:t>ineligible </a:t>
              </a:r>
              <a:r>
                <a:rPr lang="en-US" sz="2000" spc="-40" dirty="0">
                  <a:solidFill>
                    <a:srgbClr val="3C2B32"/>
                  </a:solidFill>
                  <a:cs typeface="Verdana"/>
                </a:rPr>
                <a:t>to </a:t>
              </a:r>
              <a:r>
                <a:rPr lang="en-US" sz="2000" spc="-20" dirty="0">
                  <a:solidFill>
                    <a:srgbClr val="3C2B32"/>
                  </a:solidFill>
                  <a:cs typeface="Verdana"/>
                </a:rPr>
                <a:t>participate </a:t>
              </a:r>
              <a:r>
                <a:rPr lang="en-US" sz="2000" spc="-45" dirty="0">
                  <a:solidFill>
                    <a:srgbClr val="3C2B32"/>
                  </a:solidFill>
                  <a:cs typeface="Verdana"/>
                </a:rPr>
                <a:t>in </a:t>
              </a:r>
              <a:r>
                <a:rPr lang="en-US" sz="2000" spc="-5" dirty="0">
                  <a:solidFill>
                    <a:srgbClr val="3C2B32"/>
                  </a:solidFill>
                  <a:cs typeface="Verdana"/>
                </a:rPr>
                <a:t>social</a:t>
              </a:r>
              <a:r>
                <a:rPr lang="en-US" sz="2000" spc="-220" dirty="0">
                  <a:solidFill>
                    <a:srgbClr val="3C2B32"/>
                  </a:solidFill>
                  <a:cs typeface="Verdana"/>
                </a:rPr>
                <a:t> </a:t>
              </a:r>
              <a:r>
                <a:rPr lang="en-US" sz="2000" spc="-40" dirty="0">
                  <a:solidFill>
                    <a:srgbClr val="3C2B32"/>
                  </a:solidFill>
                  <a:cs typeface="Verdana"/>
                </a:rPr>
                <a:t>safety</a:t>
              </a:r>
              <a:r>
                <a:rPr lang="en-US" sz="2000" dirty="0">
                  <a:solidFill>
                    <a:prstClr val="black"/>
                  </a:solidFill>
                  <a:cs typeface="Verdana"/>
                </a:rPr>
                <a:t> </a:t>
              </a:r>
              <a:r>
                <a:rPr lang="en-US" sz="2000" spc="-40" dirty="0">
                  <a:solidFill>
                    <a:srgbClr val="3C2B32"/>
                  </a:solidFill>
                  <a:cs typeface="Verdana"/>
                </a:rPr>
                <a:t>net </a:t>
              </a:r>
              <a:r>
                <a:rPr lang="en-US" sz="2000" spc="-35" dirty="0">
                  <a:solidFill>
                    <a:srgbClr val="3C2B32"/>
                  </a:solidFill>
                  <a:cs typeface="Verdana"/>
                </a:rPr>
                <a:t>programs </a:t>
              </a:r>
              <a:r>
                <a:rPr lang="en-US" sz="2000" spc="-10" dirty="0">
                  <a:solidFill>
                    <a:srgbClr val="3C2B32"/>
                  </a:solidFill>
                  <a:cs typeface="Verdana"/>
                </a:rPr>
                <a:t>such as </a:t>
              </a:r>
              <a:r>
                <a:rPr lang="en-US" sz="2000" spc="-25" dirty="0">
                  <a:solidFill>
                    <a:srgbClr val="3C2B32"/>
                  </a:solidFill>
                  <a:cs typeface="Verdana"/>
                </a:rPr>
                <a:t>SNAP </a:t>
              </a:r>
              <a:r>
                <a:rPr lang="en-US" sz="2000" spc="-70" dirty="0">
                  <a:solidFill>
                    <a:srgbClr val="3C2B32"/>
                  </a:solidFill>
                  <a:cs typeface="Verdana"/>
                </a:rPr>
                <a:t>(the </a:t>
              </a:r>
              <a:r>
                <a:rPr lang="en-US" sz="2000" spc="-35" dirty="0">
                  <a:solidFill>
                    <a:srgbClr val="3C2B32"/>
                  </a:solidFill>
                  <a:cs typeface="Verdana"/>
                </a:rPr>
                <a:t>Supplemental </a:t>
              </a:r>
              <a:r>
                <a:rPr lang="en-US" sz="2000" spc="-50" dirty="0">
                  <a:solidFill>
                    <a:srgbClr val="3C2B32"/>
                  </a:solidFill>
                  <a:cs typeface="Verdana"/>
                </a:rPr>
                <a:t>Nutrition </a:t>
              </a:r>
              <a:r>
                <a:rPr lang="en-US" sz="2000" spc="-20" dirty="0">
                  <a:solidFill>
                    <a:srgbClr val="3C2B32"/>
                  </a:solidFill>
                  <a:cs typeface="Verdana"/>
                </a:rPr>
                <a:t>Assistance </a:t>
              </a:r>
              <a:r>
                <a:rPr lang="en-US" sz="2000" spc="-55" dirty="0">
                  <a:solidFill>
                    <a:srgbClr val="3C2B32"/>
                  </a:solidFill>
                  <a:cs typeface="Verdana"/>
                </a:rPr>
                <a:t>Program, </a:t>
              </a:r>
              <a:r>
                <a:rPr lang="en-US" sz="2000" spc="-50" dirty="0">
                  <a:solidFill>
                    <a:srgbClr val="3C2B32"/>
                  </a:solidFill>
                  <a:cs typeface="Verdana"/>
                </a:rPr>
                <a:t>formerly </a:t>
              </a:r>
              <a:r>
                <a:rPr lang="en-US" sz="2000" spc="-10" dirty="0">
                  <a:solidFill>
                    <a:srgbClr val="3C2B32"/>
                  </a:solidFill>
                  <a:cs typeface="Verdana"/>
                </a:rPr>
                <a:t>food  </a:t>
              </a:r>
              <a:r>
                <a:rPr lang="en-US" sz="2000" spc="-65" dirty="0">
                  <a:solidFill>
                    <a:srgbClr val="3C2B32"/>
                  </a:solidFill>
                  <a:cs typeface="Verdana"/>
                </a:rPr>
                <a:t>stamps), </a:t>
              </a:r>
              <a:r>
                <a:rPr lang="en-US" sz="2000" spc="-15" dirty="0">
                  <a:solidFill>
                    <a:srgbClr val="3C2B32"/>
                  </a:solidFill>
                  <a:cs typeface="Verdana"/>
                </a:rPr>
                <a:t>and </a:t>
              </a:r>
              <a:r>
                <a:rPr lang="en-US" sz="2000" spc="-40" dirty="0">
                  <a:solidFill>
                    <a:srgbClr val="3C2B32"/>
                  </a:solidFill>
                  <a:cs typeface="Verdana"/>
                </a:rPr>
                <a:t>other </a:t>
              </a:r>
              <a:r>
                <a:rPr lang="en-US" sz="2000" spc="-45" dirty="0">
                  <a:solidFill>
                    <a:srgbClr val="3C2B32"/>
                  </a:solidFill>
                  <a:cs typeface="Verdana"/>
                </a:rPr>
                <a:t>restrictions, </a:t>
              </a:r>
              <a:r>
                <a:rPr lang="en-US" sz="2000" spc="-10" dirty="0">
                  <a:solidFill>
                    <a:srgbClr val="3C2B32"/>
                  </a:solidFill>
                  <a:cs typeface="Verdana"/>
                </a:rPr>
                <a:t>such as being banned </a:t>
              </a:r>
              <a:r>
                <a:rPr lang="en-US" sz="2000" spc="-55" dirty="0">
                  <a:solidFill>
                    <a:srgbClr val="3C2B32"/>
                  </a:solidFill>
                  <a:cs typeface="Verdana"/>
                </a:rPr>
                <a:t>from </a:t>
              </a:r>
              <a:r>
                <a:rPr lang="en-US" sz="2000" spc="-30" dirty="0">
                  <a:solidFill>
                    <a:srgbClr val="3C2B32"/>
                  </a:solidFill>
                  <a:cs typeface="Verdana"/>
                </a:rPr>
                <a:t>getting </a:t>
              </a:r>
              <a:r>
                <a:rPr lang="en-US" sz="2000" spc="-20" dirty="0">
                  <a:solidFill>
                    <a:srgbClr val="3C2B32"/>
                  </a:solidFill>
                  <a:cs typeface="Verdana"/>
                </a:rPr>
                <a:t>a </a:t>
              </a:r>
              <a:r>
                <a:rPr lang="en-US" sz="2000" spc="-30" dirty="0">
                  <a:solidFill>
                    <a:srgbClr val="3C2B32"/>
                  </a:solidFill>
                  <a:cs typeface="Verdana"/>
                </a:rPr>
                <a:t>barber’s license. </a:t>
              </a:r>
              <a:r>
                <a:rPr lang="en-US" sz="2000" spc="-20" dirty="0">
                  <a:solidFill>
                    <a:srgbClr val="3C2B32"/>
                  </a:solidFill>
                  <a:cs typeface="Verdana"/>
                </a:rPr>
                <a:t>Since  </a:t>
              </a:r>
              <a:r>
                <a:rPr lang="en-US" sz="2000" spc="-5" dirty="0">
                  <a:solidFill>
                    <a:srgbClr val="3C2B32"/>
                  </a:solidFill>
                  <a:cs typeface="Verdana"/>
                </a:rPr>
                <a:t>Blacks </a:t>
              </a:r>
              <a:r>
                <a:rPr lang="en-US" sz="2000" spc="-40" dirty="0">
                  <a:solidFill>
                    <a:srgbClr val="3C2B32"/>
                  </a:solidFill>
                  <a:cs typeface="Verdana"/>
                </a:rPr>
                <a:t>are </a:t>
              </a:r>
              <a:r>
                <a:rPr lang="en-US" sz="2000" spc="-20" dirty="0">
                  <a:solidFill>
                    <a:srgbClr val="3C2B32"/>
                  </a:solidFill>
                  <a:cs typeface="Verdana"/>
                </a:rPr>
                <a:t>up </a:t>
              </a:r>
              <a:r>
                <a:rPr lang="en-US" sz="2000" spc="-40" dirty="0">
                  <a:solidFill>
                    <a:srgbClr val="3C2B32"/>
                  </a:solidFill>
                  <a:cs typeface="Verdana"/>
                </a:rPr>
                <a:t>to </a:t>
              </a:r>
              <a:r>
                <a:rPr lang="en-US" sz="2000" spc="-170" dirty="0">
                  <a:solidFill>
                    <a:srgbClr val="3C2B32"/>
                  </a:solidFill>
                  <a:cs typeface="Verdana"/>
                </a:rPr>
                <a:t>10  </a:t>
              </a:r>
              <a:r>
                <a:rPr lang="en-US" sz="2000" spc="-40" dirty="0">
                  <a:solidFill>
                    <a:srgbClr val="3C2B32"/>
                  </a:solidFill>
                  <a:cs typeface="Verdana"/>
                </a:rPr>
                <a:t>times </a:t>
              </a:r>
              <a:r>
                <a:rPr lang="en-US" sz="2000" spc="-10" dirty="0">
                  <a:solidFill>
                    <a:srgbClr val="3C2B32"/>
                  </a:solidFill>
                  <a:cs typeface="Verdana"/>
                </a:rPr>
                <a:t>as </a:t>
              </a:r>
              <a:r>
                <a:rPr lang="en-US" sz="2000" spc="-45" dirty="0">
                  <a:solidFill>
                    <a:srgbClr val="3C2B32"/>
                  </a:solidFill>
                  <a:cs typeface="Verdana"/>
                </a:rPr>
                <a:t>likely </a:t>
              </a:r>
              <a:r>
                <a:rPr lang="en-US" sz="2000" spc="-10" dirty="0">
                  <a:solidFill>
                    <a:srgbClr val="3C2B32"/>
                  </a:solidFill>
                  <a:cs typeface="Verdana"/>
                </a:rPr>
                <a:t>as </a:t>
              </a:r>
              <a:r>
                <a:rPr lang="en-US" sz="2000" spc="-40" dirty="0">
                  <a:solidFill>
                    <a:srgbClr val="3C2B32"/>
                  </a:solidFill>
                  <a:cs typeface="Verdana"/>
                </a:rPr>
                <a:t>whites to </a:t>
              </a:r>
              <a:r>
                <a:rPr lang="en-US" sz="2000" spc="15" dirty="0">
                  <a:solidFill>
                    <a:srgbClr val="3C2B32"/>
                  </a:solidFill>
                  <a:cs typeface="Verdana"/>
                </a:rPr>
                <a:t>be</a:t>
              </a:r>
              <a:r>
                <a:rPr lang="en-US" sz="2000" spc="-275" dirty="0">
                  <a:solidFill>
                    <a:srgbClr val="3C2B32"/>
                  </a:solidFill>
                  <a:cs typeface="Verdana"/>
                </a:rPr>
                <a:t> </a:t>
              </a:r>
              <a:r>
                <a:rPr lang="en-US" sz="2000" spc="-25" dirty="0">
                  <a:solidFill>
                    <a:srgbClr val="3C2B32"/>
                  </a:solidFill>
                  <a:cs typeface="Verdana"/>
                </a:rPr>
                <a:t>stopped, </a:t>
              </a:r>
              <a:r>
                <a:rPr lang="en-US" sz="2000" spc="-45" dirty="0">
                  <a:solidFill>
                    <a:srgbClr val="3C2B32"/>
                  </a:solidFill>
                  <a:cs typeface="Verdana"/>
                </a:rPr>
                <a:t>arrested, </a:t>
              </a:r>
              <a:r>
                <a:rPr lang="en-US" sz="2000" spc="-15" dirty="0">
                  <a:solidFill>
                    <a:srgbClr val="3C2B32"/>
                  </a:solidFill>
                  <a:cs typeface="Verdana"/>
                </a:rPr>
                <a:t>and </a:t>
              </a:r>
              <a:r>
                <a:rPr lang="en-US" sz="2000" spc="-25" dirty="0">
                  <a:solidFill>
                    <a:srgbClr val="3C2B32"/>
                  </a:solidFill>
                  <a:cs typeface="Verdana"/>
                </a:rPr>
                <a:t>sentenced, </a:t>
              </a:r>
              <a:r>
                <a:rPr lang="en-US" sz="2000" spc="-50" dirty="0">
                  <a:solidFill>
                    <a:srgbClr val="3C2B32"/>
                  </a:solidFill>
                  <a:cs typeface="Verdana"/>
                </a:rPr>
                <a:t>they </a:t>
              </a:r>
              <a:r>
                <a:rPr lang="en-US" sz="2000" spc="-40" dirty="0">
                  <a:solidFill>
                    <a:srgbClr val="3C2B32"/>
                  </a:solidFill>
                  <a:cs typeface="Verdana"/>
                </a:rPr>
                <a:t>are  </a:t>
              </a:r>
              <a:r>
                <a:rPr lang="en-US" sz="2000" spc="-15" dirty="0">
                  <a:solidFill>
                    <a:srgbClr val="3C2B32"/>
                  </a:solidFill>
                  <a:cs typeface="Verdana"/>
                </a:rPr>
                <a:t>also </a:t>
              </a:r>
              <a:r>
                <a:rPr lang="en-US" sz="2000" spc="-20" dirty="0">
                  <a:solidFill>
                    <a:srgbClr val="3C2B32"/>
                  </a:solidFill>
                  <a:cs typeface="Verdana"/>
                </a:rPr>
                <a:t>up </a:t>
              </a:r>
              <a:r>
                <a:rPr lang="en-US" sz="2000" spc="-40" dirty="0">
                  <a:solidFill>
                    <a:srgbClr val="3C2B32"/>
                  </a:solidFill>
                  <a:cs typeface="Verdana"/>
                </a:rPr>
                <a:t>to </a:t>
              </a:r>
              <a:r>
                <a:rPr lang="en-US" sz="2000" spc="-170" dirty="0">
                  <a:solidFill>
                    <a:srgbClr val="3C2B32"/>
                  </a:solidFill>
                  <a:cs typeface="Verdana"/>
                </a:rPr>
                <a:t>10  </a:t>
              </a:r>
              <a:r>
                <a:rPr lang="en-US" sz="2000" spc="-40" dirty="0">
                  <a:solidFill>
                    <a:srgbClr val="3C2B32"/>
                  </a:solidFill>
                  <a:cs typeface="Verdana"/>
                </a:rPr>
                <a:t>times </a:t>
              </a:r>
              <a:r>
                <a:rPr lang="en-US" sz="2000" spc="-10" dirty="0">
                  <a:solidFill>
                    <a:srgbClr val="3C2B32"/>
                  </a:solidFill>
                  <a:cs typeface="Verdana"/>
                </a:rPr>
                <a:t>as </a:t>
              </a:r>
              <a:r>
                <a:rPr lang="en-US" sz="2000" spc="-45" dirty="0">
                  <a:solidFill>
                    <a:srgbClr val="3C2B32"/>
                  </a:solidFill>
                  <a:cs typeface="Verdana"/>
                </a:rPr>
                <a:t>likely </a:t>
              </a:r>
              <a:r>
                <a:rPr lang="en-US" sz="2000" spc="-40" dirty="0">
                  <a:solidFill>
                    <a:srgbClr val="3C2B32"/>
                  </a:solidFill>
                  <a:cs typeface="Verdana"/>
                </a:rPr>
                <a:t>to </a:t>
              </a:r>
              <a:r>
                <a:rPr lang="en-US" sz="2000" dirty="0">
                  <a:solidFill>
                    <a:srgbClr val="3C2B32"/>
                  </a:solidFill>
                  <a:cs typeface="Verdana"/>
                </a:rPr>
                <a:t>face </a:t>
              </a:r>
              <a:r>
                <a:rPr lang="en-US" sz="2000" spc="-25" dirty="0">
                  <a:solidFill>
                    <a:srgbClr val="3C2B32"/>
                  </a:solidFill>
                  <a:cs typeface="Verdana"/>
                </a:rPr>
                <a:t>these</a:t>
              </a:r>
              <a:r>
                <a:rPr lang="en-US" sz="2000" spc="-170" dirty="0">
                  <a:solidFill>
                    <a:srgbClr val="3C2B32"/>
                  </a:solidFill>
                  <a:cs typeface="Verdana"/>
                </a:rPr>
                <a:t> </a:t>
              </a:r>
              <a:r>
                <a:rPr lang="en-US" sz="2000" spc="-45" dirty="0">
                  <a:solidFill>
                    <a:srgbClr val="3C2B32"/>
                  </a:solidFill>
                  <a:cs typeface="Verdana"/>
                </a:rPr>
                <a:t>restrictions.</a:t>
              </a:r>
              <a:endParaRPr lang="en-US" sz="2000" dirty="0">
                <a:solidFill>
                  <a:prstClr val="black"/>
                </a:solidFill>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71770" y="3275647"/>
              <a:ext cx="1017270" cy="165368"/>
            </a:xfrm>
            <a:prstGeom prst="rect">
              <a:avLst/>
            </a:prstGeom>
            <a:solidFill>
              <a:srgbClr val="E5801C"/>
            </a:solidFill>
          </p:spPr>
          <p:txBody>
            <a:bodyPr vert="horz" wrap="square" lIns="0" tIns="0" rIns="0" bIns="0" rtlCol="0">
              <a:spAutoFit/>
            </a:bodyPr>
            <a:lstStyle/>
            <a:p>
              <a:pPr marL="171450">
                <a:lnSpc>
                  <a:spcPts val="1614"/>
                </a:lnSpc>
              </a:pPr>
              <a:r>
                <a:rPr sz="1600" b="1" spc="-200" dirty="0">
                  <a:solidFill>
                    <a:srgbClr val="FFFFFF"/>
                  </a:solidFill>
                  <a:latin typeface="Verdana"/>
                  <a:cs typeface="Verdana"/>
                </a:rPr>
                <a:t>ACTION</a:t>
              </a:r>
              <a:endParaRPr sz="16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739616" y="3394955"/>
              <a:ext cx="6195060" cy="1367388"/>
            </a:xfrm>
            <a:prstGeom prst="rect">
              <a:avLst/>
            </a:prstGeom>
          </p:spPr>
          <p:txBody>
            <a:bodyPr vert="horz" wrap="square" lIns="0" tIns="54610" rIns="0" bIns="0" rtlCol="0">
              <a:spAutoFit/>
            </a:bodyPr>
            <a:lstStyle/>
            <a:p>
              <a:pPr marL="12700">
                <a:spcBef>
                  <a:spcPts val="430"/>
                </a:spcBef>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marR="5080" indent="-199390">
                <a:lnSpc>
                  <a:spcPts val="2000"/>
                </a:lnSpc>
                <a:spcBef>
                  <a:spcPts val="409"/>
                </a:spcBef>
                <a:buSzPct val="95652"/>
                <a:buFont typeface="Verdana"/>
                <a:buChar char="•"/>
                <a:tabLst>
                  <a:tab pos="212090" algn="l"/>
                  <a:tab pos="212725" algn="l"/>
                </a:tabLst>
              </a:pPr>
              <a:r>
                <a:rPr lang="en-US" sz="2000" i="1" spc="-70" dirty="0">
                  <a:solidFill>
                    <a:srgbClr val="3C2B32"/>
                  </a:solidFill>
                  <a:cs typeface="Verdana"/>
                </a:rPr>
                <a:t>There </a:t>
              </a:r>
              <a:r>
                <a:rPr lang="en-US" sz="2000" i="1" spc="-65" dirty="0">
                  <a:solidFill>
                    <a:srgbClr val="3C2B32"/>
                  </a:solidFill>
                  <a:cs typeface="Verdana"/>
                </a:rPr>
                <a:t>are </a:t>
              </a:r>
              <a:r>
                <a:rPr lang="en-US" sz="2000" i="1" spc="-75" dirty="0">
                  <a:solidFill>
                    <a:srgbClr val="3C2B32"/>
                  </a:solidFill>
                  <a:cs typeface="Verdana"/>
                </a:rPr>
                <a:t>five </a:t>
              </a:r>
              <a:r>
                <a:rPr lang="en-US" sz="2000" i="1" spc="-70" dirty="0">
                  <a:solidFill>
                    <a:srgbClr val="3C2B32"/>
                  </a:solidFill>
                  <a:cs typeface="Verdana"/>
                </a:rPr>
                <a:t>times </a:t>
              </a:r>
              <a:r>
                <a:rPr lang="en-US" sz="2000" i="1" spc="-40" dirty="0">
                  <a:solidFill>
                    <a:srgbClr val="3C2B32"/>
                  </a:solidFill>
                  <a:cs typeface="Verdana"/>
                </a:rPr>
                <a:t>as </a:t>
              </a:r>
              <a:r>
                <a:rPr lang="en-US" sz="2000" i="1" spc="-95" dirty="0">
                  <a:solidFill>
                    <a:srgbClr val="3C2B32"/>
                  </a:solidFill>
                  <a:cs typeface="Verdana"/>
                </a:rPr>
                <a:t>many </a:t>
              </a:r>
              <a:r>
                <a:rPr lang="en-US" sz="2000" i="1" spc="-30" dirty="0">
                  <a:solidFill>
                    <a:srgbClr val="3C2B32"/>
                  </a:solidFill>
                  <a:cs typeface="Verdana"/>
                </a:rPr>
                <a:t>Blacks </a:t>
              </a:r>
              <a:r>
                <a:rPr lang="en-US" sz="2000" i="1" spc="-40" dirty="0">
                  <a:solidFill>
                    <a:srgbClr val="3C2B32"/>
                  </a:solidFill>
                  <a:cs typeface="Verdana"/>
                </a:rPr>
                <a:t>as </a:t>
              </a:r>
              <a:r>
                <a:rPr lang="en-US" sz="2000" i="1" spc="-70" dirty="0">
                  <a:solidFill>
                    <a:srgbClr val="3C2B32"/>
                  </a:solidFill>
                  <a:cs typeface="Verdana"/>
                </a:rPr>
                <a:t>whites </a:t>
              </a:r>
              <a:r>
                <a:rPr lang="en-US" sz="2000" i="1" spc="-75" dirty="0">
                  <a:solidFill>
                    <a:srgbClr val="3C2B32"/>
                  </a:solidFill>
                  <a:cs typeface="Verdana"/>
                </a:rPr>
                <a:t>returning </a:t>
              </a:r>
              <a:r>
                <a:rPr lang="en-US" sz="2000" i="1" spc="-65" dirty="0">
                  <a:solidFill>
                    <a:srgbClr val="3C2B32"/>
                  </a:solidFill>
                  <a:cs typeface="Verdana"/>
                </a:rPr>
                <a:t>home </a:t>
              </a:r>
              <a:r>
                <a:rPr lang="en-US" sz="2000" i="1" spc="-90" dirty="0">
                  <a:solidFill>
                    <a:srgbClr val="3C2B32"/>
                  </a:solidFill>
                  <a:cs typeface="Verdana"/>
                </a:rPr>
                <a:t>with </a:t>
              </a:r>
              <a:r>
                <a:rPr lang="en-US" sz="2000" i="1" spc="-60" dirty="0">
                  <a:solidFill>
                    <a:srgbClr val="3C2B32"/>
                  </a:solidFill>
                  <a:cs typeface="Verdana"/>
                </a:rPr>
                <a:t>criminal records. </a:t>
              </a:r>
              <a:r>
                <a:rPr lang="en-US" sz="2000" i="1" spc="-20" dirty="0">
                  <a:solidFill>
                    <a:srgbClr val="3C2B32"/>
                  </a:solidFill>
                  <a:cs typeface="Verdana"/>
                </a:rPr>
                <a:t>Add </a:t>
              </a:r>
              <a:r>
                <a:rPr lang="en-US" sz="2000" i="1" spc="-85" dirty="0">
                  <a:solidFill>
                    <a:srgbClr val="3C2B32"/>
                  </a:solidFill>
                  <a:cs typeface="Verdana"/>
                </a:rPr>
                <a:t>two </a:t>
              </a:r>
              <a:r>
                <a:rPr lang="en-US" sz="2000" i="1" spc="-55" dirty="0">
                  <a:solidFill>
                    <a:srgbClr val="3C2B32"/>
                  </a:solidFill>
                  <a:cs typeface="Verdana"/>
                </a:rPr>
                <a:t>lost </a:t>
              </a:r>
              <a:r>
                <a:rPr lang="en-US" sz="2000" i="1" spc="-60" dirty="0">
                  <a:solidFill>
                    <a:srgbClr val="3C2B32"/>
                  </a:solidFill>
                  <a:cs typeface="Verdana"/>
                </a:rPr>
                <a:t>opportunity </a:t>
              </a:r>
              <a:r>
                <a:rPr lang="en-US" sz="2000" i="1" spc="-30" dirty="0">
                  <a:solidFill>
                    <a:srgbClr val="3C2B32"/>
                  </a:solidFill>
                  <a:cs typeface="Verdana"/>
                </a:rPr>
                <a:t>cards </a:t>
              </a:r>
              <a:r>
                <a:rPr lang="en-US" sz="2000" i="1" spc="-65" dirty="0">
                  <a:solidFill>
                    <a:srgbClr val="3C2B32"/>
                  </a:solidFill>
                  <a:cs typeface="Verdana"/>
                </a:rPr>
                <a:t>to </a:t>
              </a:r>
              <a:r>
                <a:rPr lang="en-US" sz="2000" i="1" spc="-60" dirty="0">
                  <a:solidFill>
                    <a:srgbClr val="3C2B32"/>
                  </a:solidFill>
                  <a:cs typeface="Verdana"/>
                </a:rPr>
                <a:t>represent </a:t>
              </a:r>
              <a:r>
                <a:rPr lang="en-US" sz="2000" i="1" spc="-80" dirty="0">
                  <a:solidFill>
                    <a:srgbClr val="3C2B32"/>
                  </a:solidFill>
                  <a:cs typeface="Verdana"/>
                </a:rPr>
                <a:t>how        </a:t>
              </a:r>
              <a:r>
                <a:rPr lang="en-US" sz="2000" i="1" spc="-25" dirty="0">
                  <a:solidFill>
                    <a:srgbClr val="3C2B32"/>
                  </a:solidFill>
                  <a:cs typeface="Verdana"/>
                </a:rPr>
                <a:t>Black </a:t>
              </a:r>
              <a:r>
                <a:rPr lang="en-US" sz="2000" i="1" spc="-60" dirty="0">
                  <a:solidFill>
                    <a:srgbClr val="3C2B32"/>
                  </a:solidFill>
                  <a:cs typeface="Verdana"/>
                </a:rPr>
                <a:t>communities </a:t>
              </a:r>
              <a:r>
                <a:rPr lang="en-US" sz="2000" i="1" spc="-65" dirty="0">
                  <a:solidFill>
                    <a:srgbClr val="3C2B32"/>
                  </a:solidFill>
                  <a:cs typeface="Verdana"/>
                </a:rPr>
                <a:t>are </a:t>
              </a:r>
              <a:r>
                <a:rPr lang="en-US" sz="2000" i="1" spc="-75" dirty="0">
                  <a:solidFill>
                    <a:srgbClr val="3C2B32"/>
                  </a:solidFill>
                  <a:cs typeface="Verdana"/>
                </a:rPr>
                <a:t>more </a:t>
              </a:r>
              <a:r>
                <a:rPr lang="en-US" sz="2000" i="1" spc="-65" dirty="0">
                  <a:solidFill>
                    <a:srgbClr val="3C2B32"/>
                  </a:solidFill>
                  <a:cs typeface="Verdana"/>
                </a:rPr>
                <a:t>likely to </a:t>
              </a:r>
              <a:r>
                <a:rPr lang="en-US" sz="2000" i="1" spc="-60" dirty="0">
                  <a:solidFill>
                    <a:srgbClr val="3C2B32"/>
                  </a:solidFill>
                  <a:cs typeface="Verdana"/>
                </a:rPr>
                <a:t>fall  </a:t>
              </a:r>
              <a:r>
                <a:rPr lang="en-US" sz="2000" i="1" spc="-70" dirty="0">
                  <a:solidFill>
                    <a:srgbClr val="3C2B32"/>
                  </a:solidFill>
                  <a:cs typeface="Verdana"/>
                </a:rPr>
                <a:t>into </a:t>
              </a:r>
              <a:r>
                <a:rPr lang="en-US" sz="2000" i="1" spc="-65" dirty="0">
                  <a:solidFill>
                    <a:srgbClr val="3C2B32"/>
                  </a:solidFill>
                  <a:cs typeface="Verdana"/>
                </a:rPr>
                <a:t>hunger </a:t>
              </a:r>
              <a:r>
                <a:rPr lang="en-US" sz="2000" i="1" spc="-25" dirty="0">
                  <a:solidFill>
                    <a:srgbClr val="3C2B32"/>
                  </a:solidFill>
                  <a:cs typeface="Verdana"/>
                </a:rPr>
                <a:t>because </a:t>
              </a:r>
              <a:r>
                <a:rPr lang="en-US" sz="2000" i="1" spc="-30" dirty="0">
                  <a:solidFill>
                    <a:srgbClr val="3C2B32"/>
                  </a:solidFill>
                  <a:cs typeface="Verdana"/>
                </a:rPr>
                <a:t>so          </a:t>
              </a:r>
              <a:r>
                <a:rPr lang="en-US" sz="2000" i="1" spc="-95" dirty="0">
                  <a:solidFill>
                    <a:srgbClr val="3C2B32"/>
                  </a:solidFill>
                  <a:cs typeface="Verdana"/>
                </a:rPr>
                <a:t>many </a:t>
              </a:r>
              <a:r>
                <a:rPr lang="en-US" sz="2000" i="1" spc="-65" dirty="0">
                  <a:solidFill>
                    <a:srgbClr val="3C2B32"/>
                  </a:solidFill>
                  <a:cs typeface="Verdana"/>
                </a:rPr>
                <a:t>returnees are </a:t>
              </a:r>
              <a:r>
                <a:rPr lang="en-US" sz="2000" i="1" spc="-50" dirty="0">
                  <a:solidFill>
                    <a:srgbClr val="3C2B32"/>
                  </a:solidFill>
                  <a:cs typeface="Verdana"/>
                </a:rPr>
                <a:t>unable </a:t>
              </a:r>
              <a:r>
                <a:rPr lang="en-US" sz="2000" i="1" spc="-65" dirty="0">
                  <a:solidFill>
                    <a:srgbClr val="3C2B32"/>
                  </a:solidFill>
                  <a:cs typeface="Verdana"/>
                </a:rPr>
                <a:t>to reintegrate </a:t>
              </a:r>
              <a:r>
                <a:rPr lang="en-US" sz="2000" i="1" spc="-70" dirty="0">
                  <a:solidFill>
                    <a:srgbClr val="3C2B32"/>
                  </a:solidFill>
                  <a:cs typeface="Verdana"/>
                </a:rPr>
                <a:t>into society, </a:t>
              </a:r>
              <a:r>
                <a:rPr lang="en-US" sz="2000" i="1" spc="-45" dirty="0">
                  <a:solidFill>
                    <a:srgbClr val="3C2B32"/>
                  </a:solidFill>
                  <a:cs typeface="Verdana"/>
                </a:rPr>
                <a:t>get </a:t>
              </a:r>
              <a:r>
                <a:rPr lang="en-US" sz="2000" i="1" spc="-50" dirty="0">
                  <a:solidFill>
                    <a:srgbClr val="3C2B32"/>
                  </a:solidFill>
                  <a:cs typeface="Verdana"/>
                </a:rPr>
                <a:t>a </a:t>
              </a:r>
              <a:r>
                <a:rPr lang="en-US" sz="2000" i="1" spc="-100" dirty="0">
                  <a:solidFill>
                    <a:srgbClr val="3C2B32"/>
                  </a:solidFill>
                  <a:cs typeface="Verdana"/>
                </a:rPr>
                <a:t>job,             </a:t>
              </a:r>
              <a:r>
                <a:rPr lang="en-US" sz="2000" i="1" spc="-80" dirty="0">
                  <a:solidFill>
                    <a:srgbClr val="3C2B32"/>
                  </a:solidFill>
                  <a:cs typeface="Verdana"/>
                </a:rPr>
                <a:t>and/or </a:t>
              </a:r>
              <a:r>
                <a:rPr lang="en-US" sz="2000" i="1" spc="-10" dirty="0">
                  <a:solidFill>
                    <a:srgbClr val="3C2B32"/>
                  </a:solidFill>
                  <a:cs typeface="Verdana"/>
                </a:rPr>
                <a:t>access </a:t>
              </a:r>
              <a:r>
                <a:rPr lang="en-US" sz="2000" i="1" spc="-55" dirty="0">
                  <a:solidFill>
                    <a:srgbClr val="3C2B32"/>
                  </a:solidFill>
                  <a:cs typeface="Verdana"/>
                </a:rPr>
                <a:t>SNAP</a:t>
              </a:r>
              <a:r>
                <a:rPr lang="en-US" sz="2000" i="1" spc="-125" dirty="0">
                  <a:solidFill>
                    <a:srgbClr val="3C2B32"/>
                  </a:solidFill>
                  <a:cs typeface="Verdana"/>
                </a:rPr>
                <a:t> </a:t>
              </a:r>
              <a:r>
                <a:rPr lang="en-US" sz="2000" i="1" spc="-65" dirty="0">
                  <a:solidFill>
                    <a:srgbClr val="3C2B32"/>
                  </a:solidFill>
                  <a:cs typeface="Verdana"/>
                </a:rPr>
                <a:t>benefits.</a:t>
              </a:r>
              <a:endParaRPr lang="en-US" sz="200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1542873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664100-0622-BE48-BCE7-535C5E9099E8}"/>
              </a:ext>
            </a:extLst>
          </p:cNvPr>
          <p:cNvGrpSpPr/>
          <p:nvPr/>
        </p:nvGrpSpPr>
        <p:grpSpPr>
          <a:xfrm>
            <a:off x="3477046" y="163601"/>
            <a:ext cx="5157611" cy="3031570"/>
            <a:chOff x="376365" y="5333340"/>
            <a:chExt cx="6862635" cy="4191660"/>
          </a:xfrm>
        </p:grpSpPr>
        <p:sp>
          <p:nvSpPr>
            <p:cNvPr id="7" name="object 3">
              <a:extLst>
                <a:ext uri="{FF2B5EF4-FFF2-40B4-BE49-F238E27FC236}">
                  <a16:creationId xmlns:a16="http://schemas.microsoft.com/office/drawing/2014/main" id="{D46BD403-EC94-5B46-8DF2-54915249FB6D}"/>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8" name="object 4">
              <a:extLst>
                <a:ext uri="{FF2B5EF4-FFF2-40B4-BE49-F238E27FC236}">
                  <a16:creationId xmlns:a16="http://schemas.microsoft.com/office/drawing/2014/main" id="{149964D4-864A-DB48-AE4C-574DD3B9AE7A}"/>
                </a:ext>
              </a:extLst>
            </p:cNvPr>
            <p:cNvSpPr txBox="1"/>
            <p:nvPr/>
          </p:nvSpPr>
          <p:spPr>
            <a:xfrm>
              <a:off x="376365" y="5333340"/>
              <a:ext cx="2787607" cy="468471"/>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Black Participants</a:t>
              </a:r>
              <a:endParaRPr sz="1909" b="1" dirty="0">
                <a:effectLst>
                  <a:outerShdw blurRad="38100" dist="38100" dir="2700000" algn="tl">
                    <a:srgbClr val="000000">
                      <a:alpha val="43137"/>
                    </a:srgbClr>
                  </a:outerShdw>
                </a:effectLst>
                <a:latin typeface="Verdana"/>
                <a:cs typeface="Verdana"/>
              </a:endParaRPr>
            </a:p>
          </p:txBody>
        </p:sp>
        <p:grpSp>
          <p:nvGrpSpPr>
            <p:cNvPr id="11" name="object 15">
              <a:extLst>
                <a:ext uri="{FF2B5EF4-FFF2-40B4-BE49-F238E27FC236}">
                  <a16:creationId xmlns:a16="http://schemas.microsoft.com/office/drawing/2014/main" id="{2117EA2B-71B5-F149-BF6B-2C8435B8C3FB}"/>
                </a:ext>
              </a:extLst>
            </p:cNvPr>
            <p:cNvGrpSpPr/>
            <p:nvPr/>
          </p:nvGrpSpPr>
          <p:grpSpPr>
            <a:xfrm>
              <a:off x="1557223" y="5865164"/>
              <a:ext cx="5586730" cy="3578860"/>
              <a:chOff x="1557223" y="5865164"/>
              <a:chExt cx="5586730" cy="3578860"/>
            </a:xfrm>
          </p:grpSpPr>
          <p:sp>
            <p:nvSpPr>
              <p:cNvPr id="12" name="object 16">
                <a:extLst>
                  <a:ext uri="{FF2B5EF4-FFF2-40B4-BE49-F238E27FC236}">
                    <a16:creationId xmlns:a16="http://schemas.microsoft.com/office/drawing/2014/main" id="{0824D8E9-717D-D845-BEFF-C03FE7ABC6EC}"/>
                  </a:ext>
                </a:extLst>
              </p:cNvPr>
              <p:cNvSpPr/>
              <p:nvPr/>
            </p:nvSpPr>
            <p:spPr>
              <a:xfrm>
                <a:off x="1557223" y="6239560"/>
                <a:ext cx="641515" cy="244411"/>
              </a:xfrm>
              <a:prstGeom prst="rect">
                <a:avLst/>
              </a:prstGeom>
              <a:blipFill>
                <a:blip r:embed="rId3" cstate="print"/>
                <a:stretch>
                  <a:fillRect/>
                </a:stretch>
              </a:blipFill>
            </p:spPr>
            <p:txBody>
              <a:bodyPr wrap="square" lIns="0" tIns="0" rIns="0" bIns="0" rtlCol="0"/>
              <a:lstStyle/>
              <a:p>
                <a:endParaRPr sz="1227"/>
              </a:p>
            </p:txBody>
          </p:sp>
          <p:sp>
            <p:nvSpPr>
              <p:cNvPr id="13" name="object 17">
                <a:extLst>
                  <a:ext uri="{FF2B5EF4-FFF2-40B4-BE49-F238E27FC236}">
                    <a16:creationId xmlns:a16="http://schemas.microsoft.com/office/drawing/2014/main" id="{31C739DD-4370-7B48-9FD0-918B27EDCBA4}"/>
                  </a:ext>
                </a:extLst>
              </p:cNvPr>
              <p:cNvSpPr/>
              <p:nvPr/>
            </p:nvSpPr>
            <p:spPr>
              <a:xfrm>
                <a:off x="2026615" y="5865799"/>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endParaRPr sz="1227"/>
              </a:p>
            </p:txBody>
          </p:sp>
          <p:sp>
            <p:nvSpPr>
              <p:cNvPr id="14" name="object 18">
                <a:extLst>
                  <a:ext uri="{FF2B5EF4-FFF2-40B4-BE49-F238E27FC236}">
                    <a16:creationId xmlns:a16="http://schemas.microsoft.com/office/drawing/2014/main" id="{A9D547B0-2BC7-E740-A861-BCE011CAA817}"/>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endParaRPr sz="1227"/>
              </a:p>
            </p:txBody>
          </p:sp>
          <p:sp>
            <p:nvSpPr>
              <p:cNvPr id="15" name="object 19">
                <a:extLst>
                  <a:ext uri="{FF2B5EF4-FFF2-40B4-BE49-F238E27FC236}">
                    <a16:creationId xmlns:a16="http://schemas.microsoft.com/office/drawing/2014/main" id="{B00F5249-0605-8246-B585-CCC39A5EC6C1}"/>
                  </a:ext>
                </a:extLst>
              </p:cNvPr>
              <p:cNvSpPr/>
              <p:nvPr/>
            </p:nvSpPr>
            <p:spPr>
              <a:xfrm>
                <a:off x="6396367" y="8854969"/>
                <a:ext cx="325602" cy="295848"/>
              </a:xfrm>
              <a:prstGeom prst="rect">
                <a:avLst/>
              </a:prstGeom>
              <a:blipFill>
                <a:blip r:embed="rId4" cstate="print"/>
                <a:stretch>
                  <a:fillRect/>
                </a:stretch>
              </a:blipFill>
            </p:spPr>
            <p:txBody>
              <a:bodyPr wrap="square" lIns="0" tIns="0" rIns="0" bIns="0" rtlCol="0"/>
              <a:lstStyle/>
              <a:p>
                <a:endParaRPr sz="1227"/>
              </a:p>
            </p:txBody>
          </p:sp>
          <p:sp>
            <p:nvSpPr>
              <p:cNvPr id="16" name="object 20">
                <a:extLst>
                  <a:ext uri="{FF2B5EF4-FFF2-40B4-BE49-F238E27FC236}">
                    <a16:creationId xmlns:a16="http://schemas.microsoft.com/office/drawing/2014/main" id="{D629C9B8-BE1C-974B-87C6-C436B22CE3A4}"/>
                  </a:ext>
                </a:extLst>
              </p:cNvPr>
              <p:cNvSpPr/>
              <p:nvPr/>
            </p:nvSpPr>
            <p:spPr>
              <a:xfrm>
                <a:off x="6065215" y="9249012"/>
                <a:ext cx="1078534" cy="194483"/>
              </a:xfrm>
              <a:prstGeom prst="rect">
                <a:avLst/>
              </a:prstGeom>
              <a:blipFill>
                <a:blip r:embed="rId5" cstate="print"/>
                <a:stretch>
                  <a:fillRect/>
                </a:stretch>
              </a:blipFill>
            </p:spPr>
            <p:txBody>
              <a:bodyPr wrap="square" lIns="0" tIns="0" rIns="0" bIns="0" rtlCol="0"/>
              <a:lstStyle/>
              <a:p>
                <a:endParaRPr sz="1227"/>
              </a:p>
            </p:txBody>
          </p:sp>
        </p:grpSp>
      </p:grpSp>
      <p:sp>
        <p:nvSpPr>
          <p:cNvPr id="18" name="object 4">
            <a:extLst>
              <a:ext uri="{FF2B5EF4-FFF2-40B4-BE49-F238E27FC236}">
                <a16:creationId xmlns:a16="http://schemas.microsoft.com/office/drawing/2014/main" id="{34F5203A-9694-F544-A6E1-F963ADAFFAC3}"/>
              </a:ext>
            </a:extLst>
          </p:cNvPr>
          <p:cNvSpPr/>
          <p:nvPr/>
        </p:nvSpPr>
        <p:spPr>
          <a:xfrm>
            <a:off x="3595065" y="3325091"/>
            <a:ext cx="5039591" cy="3394773"/>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22" name="object 4">
            <a:extLst>
              <a:ext uri="{FF2B5EF4-FFF2-40B4-BE49-F238E27FC236}">
                <a16:creationId xmlns:a16="http://schemas.microsoft.com/office/drawing/2014/main" id="{149964D4-864A-DB48-AE4C-574DD3B9AE7A}"/>
              </a:ext>
            </a:extLst>
          </p:cNvPr>
          <p:cNvSpPr txBox="1"/>
          <p:nvPr/>
        </p:nvSpPr>
        <p:spPr>
          <a:xfrm>
            <a:off x="3512499" y="3352246"/>
            <a:ext cx="2024132" cy="338817"/>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White Participants</a:t>
            </a:r>
            <a:endParaRPr sz="1909" b="1" dirty="0">
              <a:effectLst>
                <a:outerShdw blurRad="38100" dist="38100" dir="2700000" algn="tl">
                  <a:srgbClr val="000000">
                    <a:alpha val="43137"/>
                  </a:srgbClr>
                </a:outerShdw>
              </a:effectLst>
              <a:latin typeface="Verdana"/>
              <a:cs typeface="Verdana"/>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0166" y="523001"/>
            <a:ext cx="1308716" cy="444212"/>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546" y="1298177"/>
            <a:ext cx="1308716" cy="444212"/>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546" y="811693"/>
            <a:ext cx="1308716" cy="444212"/>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239" y="1818184"/>
            <a:ext cx="1308716" cy="444212"/>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4343" y="5261842"/>
            <a:ext cx="1219726" cy="415090"/>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4384767"/>
            <a:ext cx="1221307" cy="403947"/>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3949214"/>
            <a:ext cx="1221307" cy="403947"/>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4343" y="5702716"/>
            <a:ext cx="1207335" cy="410873"/>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126" y="3946337"/>
            <a:ext cx="1221307" cy="403947"/>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4818025"/>
            <a:ext cx="1221307" cy="403947"/>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126" y="4377055"/>
            <a:ext cx="1221307" cy="403947"/>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6771" y="5261838"/>
            <a:ext cx="1219728" cy="415091"/>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6764" y="5702717"/>
            <a:ext cx="1219728" cy="415090"/>
          </a:xfrm>
          <a:prstGeom prst="rect">
            <a:avLst/>
          </a:prstGeom>
        </p:spPr>
      </p:pic>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1148" y="2669552"/>
            <a:ext cx="1305300" cy="444212"/>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546" y="300896"/>
            <a:ext cx="1308716" cy="444212"/>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6764" y="4818025"/>
            <a:ext cx="1221307" cy="403947"/>
          </a:xfrm>
          <a:prstGeom prst="rect">
            <a:avLst/>
          </a:prstGeom>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9747" y="830647"/>
            <a:ext cx="1308716" cy="444212"/>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9747" y="300896"/>
            <a:ext cx="1308716" cy="444212"/>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4569842"/>
            <a:ext cx="1221307" cy="403947"/>
          </a:xfrm>
          <a:prstGeom prst="rect">
            <a:avLst/>
          </a:prstGeom>
        </p:spPr>
      </p:pic>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4165894"/>
            <a:ext cx="1221307" cy="403947"/>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5928" y="6158997"/>
            <a:ext cx="1219728" cy="415091"/>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9747" y="1322599"/>
            <a:ext cx="1308716" cy="444212"/>
          </a:xfrm>
          <a:prstGeom prst="rect">
            <a:avLst/>
          </a:prstGeom>
        </p:spPr>
      </p:pic>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126" y="3508514"/>
            <a:ext cx="1221307" cy="403947"/>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3521652"/>
            <a:ext cx="1221307" cy="403947"/>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4355" y="1820321"/>
            <a:ext cx="1308716" cy="444212"/>
          </a:xfrm>
          <a:prstGeom prst="rect">
            <a:avLst/>
          </a:prstGeom>
        </p:spPr>
      </p:pic>
      <p:pic>
        <p:nvPicPr>
          <p:cNvPr id="46" name="Picture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7956" y="6158998"/>
            <a:ext cx="1219726" cy="415090"/>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6372" y="6117808"/>
            <a:ext cx="1219726" cy="415090"/>
          </a:xfrm>
          <a:prstGeom prst="rect">
            <a:avLst/>
          </a:prstGeom>
        </p:spPr>
      </p:pic>
      <p:pic>
        <p:nvPicPr>
          <p:cNvPr id="50" name="Picture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4973787"/>
            <a:ext cx="1221307" cy="403947"/>
          </a:xfrm>
          <a:prstGeom prst="rect">
            <a:avLst/>
          </a:prstGeom>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9393" y="5424169"/>
            <a:ext cx="1203695" cy="408565"/>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5198" y="1477882"/>
            <a:ext cx="1308716" cy="444212"/>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0166" y="989376"/>
            <a:ext cx="1308716" cy="444212"/>
          </a:xfrm>
          <a:prstGeom prst="rect">
            <a:avLst/>
          </a:prstGeom>
        </p:spPr>
      </p:pic>
      <p:grpSp>
        <p:nvGrpSpPr>
          <p:cNvPr id="55" name="Group 54"/>
          <p:cNvGrpSpPr/>
          <p:nvPr/>
        </p:nvGrpSpPr>
        <p:grpSpPr>
          <a:xfrm>
            <a:off x="7047595" y="2391673"/>
            <a:ext cx="1587068" cy="637836"/>
            <a:chOff x="5064008" y="3729617"/>
            <a:chExt cx="2327699" cy="935493"/>
          </a:xfrm>
        </p:grpSpPr>
        <p:pic>
          <p:nvPicPr>
            <p:cNvPr id="56" name="Picture 5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7049" y="3729617"/>
              <a:ext cx="1791250" cy="592455"/>
            </a:xfrm>
            <a:prstGeom prst="rect">
              <a:avLst/>
            </a:prstGeom>
          </p:spPr>
        </p:pic>
        <p:sp>
          <p:nvSpPr>
            <p:cNvPr id="57" name="TextBox 56"/>
            <p:cNvSpPr txBox="1"/>
            <p:nvPr/>
          </p:nvSpPr>
          <p:spPr>
            <a:xfrm>
              <a:off x="5064008" y="4295778"/>
              <a:ext cx="2327699" cy="369332"/>
            </a:xfrm>
            <a:prstGeom prst="rect">
              <a:avLst/>
            </a:prstGeom>
            <a:noFill/>
          </p:spPr>
          <p:txBody>
            <a:bodyPr wrap="square" rtlCol="0">
              <a:spAutoFit/>
            </a:bodyPr>
            <a:lstStyle/>
            <a:p>
              <a:r>
                <a:rPr lang="en-US" sz="1227" dirty="0"/>
                <a:t>(Only one participant)</a:t>
              </a:r>
            </a:p>
          </p:txBody>
        </p:sp>
      </p:grpSp>
    </p:spTree>
    <p:extLst>
      <p:ext uri="{BB962C8B-B14F-4D97-AF65-F5344CB8AC3E}">
        <p14:creationId xmlns:p14="http://schemas.microsoft.com/office/powerpoint/2010/main" val="383606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Opening Activity: What is Racial Equity? </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71501" y="2064762"/>
            <a:ext cx="6321794" cy="3393825"/>
          </a:xfrm>
          <a:prstGeom prst="rect">
            <a:avLst/>
          </a:prstGeom>
          <a:ln w="38100">
            <a:solidFill>
              <a:schemeClr val="accent2">
                <a:lumMod val="75000"/>
              </a:schemeClr>
            </a:solidFill>
          </a:ln>
        </p:spPr>
      </p:pic>
      <p:sp>
        <p:nvSpPr>
          <p:cNvPr id="6" name="TextBox 5"/>
          <p:cNvSpPr txBox="1"/>
          <p:nvPr/>
        </p:nvSpPr>
        <p:spPr>
          <a:xfrm>
            <a:off x="7261772" y="2373666"/>
            <a:ext cx="4495800" cy="2523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In the same way, when we think about racial equity, we need to think about targeted approaches that account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rPr>
              <a:t>Historical trauma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rPr>
              <a:t>2.   The 4 forms of racism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rPr>
              <a:t>The barriers that disproportionately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sym typeface="Arial"/>
              </a:rPr>
              <a:t>       hurt people of color, by race &amp; ethnicity.</a:t>
            </a:r>
          </a:p>
        </p:txBody>
      </p:sp>
      <p:sp>
        <p:nvSpPr>
          <p:cNvPr id="7" name="TextBox 6"/>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extLst>
      <p:ext uri="{BB962C8B-B14F-4D97-AF65-F5344CB8AC3E}">
        <p14:creationId xmlns:p14="http://schemas.microsoft.com/office/powerpoint/2010/main" val="12671483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4AF0EA-A1A2-4755-BBAB-C2F94B3DA2CF}"/>
              </a:ext>
            </a:extLst>
          </p:cNvPr>
          <p:cNvGrpSpPr/>
          <p:nvPr/>
        </p:nvGrpSpPr>
        <p:grpSpPr>
          <a:xfrm>
            <a:off x="2148839" y="777240"/>
            <a:ext cx="8583931" cy="5292090"/>
            <a:chOff x="518023" y="5319360"/>
            <a:chExt cx="7205709" cy="4205640"/>
          </a:xfrm>
        </p:grpSpPr>
        <p:sp>
          <p:nvSpPr>
            <p:cNvPr id="5" name="object 3">
              <a:extLst>
                <a:ext uri="{FF2B5EF4-FFF2-40B4-BE49-F238E27FC236}">
                  <a16:creationId xmlns:a16="http://schemas.microsoft.com/office/drawing/2014/main" id="{A3396348-920B-435B-B744-4561808E241E}"/>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4">
              <a:extLst>
                <a:ext uri="{FF2B5EF4-FFF2-40B4-BE49-F238E27FC236}">
                  <a16:creationId xmlns:a16="http://schemas.microsoft.com/office/drawing/2014/main" id="{923FA8EB-CF28-448E-BEA6-AD2A283A8F14}"/>
                </a:ext>
              </a:extLst>
            </p:cNvPr>
            <p:cNvSpPr txBox="1"/>
            <p:nvPr/>
          </p:nvSpPr>
          <p:spPr>
            <a:xfrm>
              <a:off x="1035979" y="6733033"/>
              <a:ext cx="5647055" cy="1479266"/>
            </a:xfrm>
            <a:prstGeom prst="rect">
              <a:avLst/>
            </a:prstGeom>
          </p:spPr>
          <p:txBody>
            <a:bodyPr vert="horz" wrap="square" lIns="0" tIns="65405" rIns="0" bIns="0" rtlCol="0">
              <a:spAutoFit/>
            </a:bodyPr>
            <a:lstStyle/>
            <a:p>
              <a:pPr marL="0" marR="0" lvl="0" indent="0" algn="ctr" defTabSz="914400" eaLnBrk="1" fontAlgn="auto" latinLnBrk="0" hangingPunct="1">
                <a:lnSpc>
                  <a:spcPct val="100000"/>
                </a:lnSpc>
                <a:spcBef>
                  <a:spcPts val="515"/>
                </a:spcBef>
                <a:spcAft>
                  <a:spcPts val="0"/>
                </a:spcAft>
                <a:buClrTx/>
                <a:buSzTx/>
                <a:buFontTx/>
                <a:buNone/>
                <a:tabLst/>
                <a:defRPr/>
              </a:pPr>
              <a:r>
                <a:rPr kumimoji="0" sz="5000" b="1" i="0" u="none" strike="noStrike" kern="0" cap="none" spc="-470" normalizeH="0" baseline="0" noProof="0" dirty="0">
                  <a:ln>
                    <a:noFill/>
                  </a:ln>
                  <a:solidFill>
                    <a:srgbClr val="E5801C"/>
                  </a:solidFill>
                  <a:effectLst/>
                  <a:uLnTx/>
                  <a:uFillTx/>
                  <a:latin typeface="Verdana"/>
                  <a:cs typeface="Verdana"/>
                </a:rPr>
                <a:t>Policy</a:t>
              </a:r>
              <a:r>
                <a:rPr kumimoji="0" sz="5000" b="1" i="0" u="none" strike="noStrike" kern="0" cap="none" spc="-180"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a:t>
              </a:r>
              <a:r>
                <a:rPr kumimoji="0" lang="en-US" sz="5000" b="1" i="0" u="none" strike="noStrike" kern="0" cap="none" spc="-1515"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1</a:t>
              </a:r>
              <a:r>
                <a:rPr kumimoji="0" lang="en-US" sz="5000" b="1" i="0" u="none" strike="noStrike" kern="0" cap="none" spc="-1515" normalizeH="0" baseline="0" noProof="0" dirty="0">
                  <a:ln>
                    <a:noFill/>
                  </a:ln>
                  <a:solidFill>
                    <a:srgbClr val="E5801C"/>
                  </a:solidFill>
                  <a:effectLst/>
                  <a:uLnTx/>
                  <a:uFillTx/>
                  <a:latin typeface="Verdana"/>
                  <a:cs typeface="Verdana"/>
                </a:rPr>
                <a:t>    2  </a:t>
              </a:r>
              <a:endParaRPr kumimoji="0" sz="5000" b="0" i="0" u="none" strike="noStrike" kern="0" cap="none" spc="0" normalizeH="0" baseline="0" noProof="0" dirty="0">
                <a:ln>
                  <a:noFill/>
                </a:ln>
                <a:solidFill>
                  <a:prstClr val="black"/>
                </a:solidFill>
                <a:effectLst/>
                <a:uLnTx/>
                <a:uFillTx/>
                <a:latin typeface="Verdana"/>
                <a:cs typeface="Verdana"/>
              </a:endParaRPr>
            </a:p>
            <a:p>
              <a:pPr marL="12065" marR="5080" lvl="0" algn="ctr">
                <a:lnSpc>
                  <a:spcPts val="3450"/>
                </a:lnSpc>
                <a:spcBef>
                  <a:spcPts val="490"/>
                </a:spcBef>
              </a:pPr>
              <a:r>
                <a:rPr lang="en-US" sz="3000" kern="0" spc="-160" dirty="0">
                  <a:solidFill>
                    <a:srgbClr val="3C2B32"/>
                  </a:solidFill>
                  <a:latin typeface="Verdana"/>
                  <a:ea typeface="+mj-ea"/>
                </a:rPr>
                <a:t>Employment</a:t>
              </a:r>
              <a:r>
                <a:rPr lang="en-US" sz="3000" kern="0" spc="-245" dirty="0">
                  <a:solidFill>
                    <a:srgbClr val="3C2B32"/>
                  </a:solidFill>
                  <a:latin typeface="Verdana"/>
                  <a:ea typeface="+mj-ea"/>
                </a:rPr>
                <a:t> </a:t>
              </a:r>
              <a:r>
                <a:rPr lang="en-US" sz="3000" kern="0" spc="-140" dirty="0">
                  <a:solidFill>
                    <a:srgbClr val="3C2B32"/>
                  </a:solidFill>
                  <a:latin typeface="Verdana"/>
                  <a:ea typeface="+mj-ea"/>
                </a:rPr>
                <a:t>Discrimination  </a:t>
              </a:r>
            </a:p>
            <a:p>
              <a:pPr marL="12065" marR="5080" lvl="0" algn="ctr">
                <a:lnSpc>
                  <a:spcPts val="3450"/>
                </a:lnSpc>
                <a:spcBef>
                  <a:spcPts val="490"/>
                </a:spcBef>
              </a:pPr>
              <a:r>
                <a:rPr lang="en-US" sz="3000" kern="0" spc="-155" dirty="0">
                  <a:solidFill>
                    <a:srgbClr val="3C2B32"/>
                  </a:solidFill>
                  <a:latin typeface="Verdana"/>
                  <a:ea typeface="+mj-ea"/>
                </a:rPr>
                <a:t>(Present</a:t>
              </a:r>
              <a:r>
                <a:rPr lang="en-US" sz="3000" kern="0" spc="-175" dirty="0">
                  <a:solidFill>
                    <a:srgbClr val="3C2B32"/>
                  </a:solidFill>
                  <a:latin typeface="Verdana"/>
                  <a:ea typeface="+mj-ea"/>
                </a:rPr>
                <a:t> </a:t>
              </a:r>
              <a:r>
                <a:rPr lang="en-US" sz="3000" kern="0" spc="-270" dirty="0">
                  <a:solidFill>
                    <a:srgbClr val="3C2B32"/>
                  </a:solidFill>
                  <a:latin typeface="Verdana"/>
                  <a:ea typeface="+mj-ea"/>
                </a:rPr>
                <a:t>Day)</a:t>
              </a:r>
              <a:endParaRPr kumimoji="0" sz="3000" b="0" i="0" u="none" strike="noStrike" kern="0" cap="none" spc="0" normalizeH="0" baseline="0" noProof="0" dirty="0">
                <a:ln>
                  <a:noFill/>
                </a:ln>
                <a:solidFill>
                  <a:prstClr val="black"/>
                </a:solidFill>
                <a:effectLst/>
                <a:uLnTx/>
                <a:uFillTx/>
                <a:latin typeface="Verdana"/>
                <a:cs typeface="Verdana"/>
              </a:endParaRPr>
            </a:p>
          </p:txBody>
        </p:sp>
        <p:sp>
          <p:nvSpPr>
            <p:cNvPr id="7" name="object 5">
              <a:extLst>
                <a:ext uri="{FF2B5EF4-FFF2-40B4-BE49-F238E27FC236}">
                  <a16:creationId xmlns:a16="http://schemas.microsoft.com/office/drawing/2014/main" id="{A27AB25E-96B3-47E0-AFE9-E152845F52C4}"/>
                </a:ext>
              </a:extLst>
            </p:cNvPr>
            <p:cNvSpPr/>
            <p:nvPr/>
          </p:nvSpPr>
          <p:spPr>
            <a:xfrm>
              <a:off x="5267261" y="7857591"/>
              <a:ext cx="1924050" cy="1629410"/>
            </a:xfrm>
            <a:custGeom>
              <a:avLst/>
              <a:gdLst/>
              <a:ahLst/>
              <a:cxnLst/>
              <a:rect l="l" t="t" r="r" b="b"/>
              <a:pathLst>
                <a:path w="1924050" h="1629409">
                  <a:moveTo>
                    <a:pt x="1923478" y="0"/>
                  </a:moveTo>
                  <a:lnTo>
                    <a:pt x="0" y="1629308"/>
                  </a:lnTo>
                  <a:lnTo>
                    <a:pt x="1923478" y="1629308"/>
                  </a:lnTo>
                  <a:lnTo>
                    <a:pt x="1923478" y="0"/>
                  </a:lnTo>
                  <a:close/>
                </a:path>
              </a:pathLst>
            </a:custGeom>
            <a:solidFill>
              <a:srgbClr val="E5801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 name="object 14">
              <a:extLst>
                <a:ext uri="{FF2B5EF4-FFF2-40B4-BE49-F238E27FC236}">
                  <a16:creationId xmlns:a16="http://schemas.microsoft.com/office/drawing/2014/main" id="{ACAD6BAC-2BB7-43EB-A3EA-F35ABFAA2EE2}"/>
                </a:ext>
              </a:extLst>
            </p:cNvPr>
            <p:cNvSpPr/>
            <p:nvPr/>
          </p:nvSpPr>
          <p:spPr>
            <a:xfrm>
              <a:off x="518023" y="5367088"/>
              <a:ext cx="2244648" cy="1899462"/>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9" name="object 15">
              <a:extLst>
                <a:ext uri="{FF2B5EF4-FFF2-40B4-BE49-F238E27FC236}">
                  <a16:creationId xmlns:a16="http://schemas.microsoft.com/office/drawing/2014/main" id="{C9C54F1F-2D80-4A46-A750-7A561FE9E8A5}"/>
                </a:ext>
              </a:extLst>
            </p:cNvPr>
            <p:cNvGrpSpPr/>
            <p:nvPr/>
          </p:nvGrpSpPr>
          <p:grpSpPr>
            <a:xfrm>
              <a:off x="1618046" y="5319360"/>
              <a:ext cx="6105686" cy="4124135"/>
              <a:chOff x="1618046" y="5319360"/>
              <a:chExt cx="6105686" cy="4124135"/>
            </a:xfrm>
          </p:grpSpPr>
          <p:sp>
            <p:nvSpPr>
              <p:cNvPr id="10" name="object 16">
                <a:extLst>
                  <a:ext uri="{FF2B5EF4-FFF2-40B4-BE49-F238E27FC236}">
                    <a16:creationId xmlns:a16="http://schemas.microsoft.com/office/drawing/2014/main" id="{E2890FEE-B065-4BDC-A554-DD570E0BF3EE}"/>
                  </a:ext>
                </a:extLst>
              </p:cNvPr>
              <p:cNvSpPr/>
              <p:nvPr/>
            </p:nvSpPr>
            <p:spPr>
              <a:xfrm>
                <a:off x="1618046" y="6348849"/>
                <a:ext cx="641515" cy="244411"/>
              </a:xfrm>
              <a:prstGeom prst="rect">
                <a:avLst/>
              </a:prstGeom>
              <a:blipFill>
                <a:blip r:embed="rId4" cstate="print"/>
                <a:stretch>
                  <a:fillRect/>
                </a:stretch>
              </a:blip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 name="object 17">
                <a:extLst>
                  <a:ext uri="{FF2B5EF4-FFF2-40B4-BE49-F238E27FC236}">
                    <a16:creationId xmlns:a16="http://schemas.microsoft.com/office/drawing/2014/main" id="{C2D1648B-6131-4D43-BA92-6E5189920181}"/>
                  </a:ext>
                </a:extLst>
              </p:cNvPr>
              <p:cNvSpPr/>
              <p:nvPr/>
            </p:nvSpPr>
            <p:spPr>
              <a:xfrm>
                <a:off x="7683184" y="5319360"/>
                <a:ext cx="40548" cy="42761"/>
              </a:xfrm>
              <a:custGeom>
                <a:avLst/>
                <a:gdLst/>
                <a:ahLst/>
                <a:cxnLst/>
                <a:rect l="l" t="t" r="r" b="b"/>
                <a:pathLst>
                  <a:path w="64769" h="55245">
                    <a:moveTo>
                      <a:pt x="0" y="54749"/>
                    </a:moveTo>
                    <a:lnTo>
                      <a:pt x="64693" y="54749"/>
                    </a:lnTo>
                    <a:lnTo>
                      <a:pt x="64693" y="0"/>
                    </a:lnTo>
                    <a:lnTo>
                      <a:pt x="0" y="54749"/>
                    </a:lnTo>
                    <a:close/>
                  </a:path>
                </a:pathLst>
              </a:custGeom>
              <a:solidFill>
                <a:schemeClr val="bg1"/>
              </a:solidFill>
              <a:ln w="3175">
                <a:solidFill>
                  <a:schemeClr val="bg1"/>
                </a:solidFill>
              </a:ln>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sp>
            <p:nvSpPr>
              <p:cNvPr id="12" name="object 18">
                <a:extLst>
                  <a:ext uri="{FF2B5EF4-FFF2-40B4-BE49-F238E27FC236}">
                    <a16:creationId xmlns:a16="http://schemas.microsoft.com/office/drawing/2014/main" id="{BB39BAEC-7D59-41E4-8F42-FEA2F6273C53}"/>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object 19">
                <a:extLst>
                  <a:ext uri="{FF2B5EF4-FFF2-40B4-BE49-F238E27FC236}">
                    <a16:creationId xmlns:a16="http://schemas.microsoft.com/office/drawing/2014/main" id="{18B6CFCD-E062-45D1-80C2-A76DF361F6ED}"/>
                  </a:ext>
                </a:extLst>
              </p:cNvPr>
              <p:cNvSpPr/>
              <p:nvPr/>
            </p:nvSpPr>
            <p:spPr>
              <a:xfrm>
                <a:off x="6396367" y="8854969"/>
                <a:ext cx="325602" cy="295848"/>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20">
                <a:extLst>
                  <a:ext uri="{FF2B5EF4-FFF2-40B4-BE49-F238E27FC236}">
                    <a16:creationId xmlns:a16="http://schemas.microsoft.com/office/drawing/2014/main" id="{EB44CF9C-5DA5-4230-8B34-E106D0CC82B4}"/>
                  </a:ext>
                </a:extLst>
              </p:cNvPr>
              <p:cNvSpPr/>
              <p:nvPr/>
            </p:nvSpPr>
            <p:spPr>
              <a:xfrm>
                <a:off x="6065215" y="9249012"/>
                <a:ext cx="1078534" cy="194483"/>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2087475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3970" y="629102"/>
            <a:ext cx="7479629" cy="5179454"/>
            <a:chOff x="668344" y="484850"/>
            <a:chExt cx="6392796" cy="4174380"/>
          </a:xfrm>
        </p:grpSpPr>
        <p:sp>
          <p:nvSpPr>
            <p:cNvPr id="5" name="object 5">
              <a:extLst>
                <a:ext uri="{FF2B5EF4-FFF2-40B4-BE49-F238E27FC236}">
                  <a16:creationId xmlns:a16="http://schemas.microsoft.com/office/drawing/2014/main" id="{CA2BF1CF-C39F-462D-85E9-1E87BDB47E7A}"/>
                </a:ext>
              </a:extLst>
            </p:cNvPr>
            <p:cNvSpPr txBox="1"/>
            <p:nvPr/>
          </p:nvSpPr>
          <p:spPr>
            <a:xfrm>
              <a:off x="671770" y="484850"/>
              <a:ext cx="6389370" cy="1716730"/>
            </a:xfrm>
            <a:prstGeom prst="rect">
              <a:avLst/>
            </a:prstGeom>
          </p:spPr>
          <p:txBody>
            <a:bodyPr vert="horz" wrap="square" lIns="0" tIns="130810" rIns="0" bIns="0" rtlCol="0">
              <a:spAutoFit/>
            </a:bodyPr>
            <a:lstStyle/>
            <a:p>
              <a:pPr marL="12700" lvl="0">
                <a:spcBef>
                  <a:spcPts val="1030"/>
                </a:spcBef>
              </a:pPr>
              <a:r>
                <a:rPr lang="en-US" sz="2400" spc="-40" dirty="0">
                  <a:solidFill>
                    <a:srgbClr val="E5801C"/>
                  </a:solidFill>
                  <a:latin typeface="Trebuchet MS" panose="020B0603020202020204" pitchFamily="34" charset="0"/>
                  <a:cs typeface="Trebuchet MS"/>
                </a:rPr>
                <a:t>Policy </a:t>
              </a:r>
              <a:r>
                <a:rPr lang="en-US" sz="2400" spc="-5" dirty="0">
                  <a:solidFill>
                    <a:srgbClr val="E5801C"/>
                  </a:solidFill>
                  <a:latin typeface="Trebuchet MS" panose="020B0603020202020204" pitchFamily="34" charset="0"/>
                  <a:cs typeface="Trebuchet MS"/>
                </a:rPr>
                <a:t>#12 </a:t>
              </a:r>
              <a:r>
                <a:rPr lang="en-US" sz="2400" b="1" spc="-185" dirty="0">
                  <a:solidFill>
                    <a:srgbClr val="E5801C"/>
                  </a:solidFill>
                  <a:latin typeface="Trebuchet MS" panose="020B0603020202020204" pitchFamily="34" charset="0"/>
                  <a:cs typeface="Verdana"/>
                </a:rPr>
                <a:t>Employment Discrimination</a:t>
              </a:r>
              <a:endParaRPr lang="en-US" sz="2400" dirty="0">
                <a:solidFill>
                  <a:prstClr val="black"/>
                </a:solidFill>
                <a:latin typeface="Trebuchet MS" panose="020B0603020202020204" pitchFamily="34" charset="0"/>
                <a:cs typeface="Verdana"/>
              </a:endParaRPr>
            </a:p>
            <a:p>
              <a:pPr marL="12700" marR="5080" lvl="0">
                <a:lnSpc>
                  <a:spcPts val="2000"/>
                </a:lnSpc>
                <a:spcBef>
                  <a:spcPts val="690"/>
                </a:spcBef>
              </a:pPr>
              <a:r>
                <a:rPr lang="en-US" sz="2000" dirty="0"/>
                <a:t>Although racial discrimination in the workforce was legally abolished in 1964 with the Civil Rights Act, racial discrimination continues among all educational levels and job sectors. For example, Blacks are twice as likely not to be called back after they complete job applications or interviews. In addition, the gap between the hourly pay of blacks and whites has grown from $3.55/hour in 1979 to $6.73/hour in 2016. </a:t>
              </a:r>
              <a:endParaRPr lang="en-US" sz="2000" dirty="0">
                <a:solidFill>
                  <a:prstClr val="black"/>
                </a:solidFill>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71770" y="2263324"/>
              <a:ext cx="1017270" cy="174397"/>
            </a:xfrm>
            <a:prstGeom prst="rect">
              <a:avLst/>
            </a:prstGeom>
            <a:solidFill>
              <a:srgbClr val="E5801C"/>
            </a:solidFill>
          </p:spPr>
          <p:txBody>
            <a:bodyPr vert="horz" wrap="square" lIns="0" tIns="0" rIns="0" bIns="0" rtlCol="0">
              <a:spAutoFit/>
            </a:bodyPr>
            <a:lstStyle/>
            <a:p>
              <a:pPr marL="171450">
                <a:lnSpc>
                  <a:spcPts val="1614"/>
                </a:lnSpc>
              </a:pPr>
              <a:r>
                <a:rPr sz="1400" b="1" spc="-200" dirty="0">
                  <a:solidFill>
                    <a:srgbClr val="FFFFFF"/>
                  </a:solidFill>
                  <a:latin typeface="Verdana"/>
                  <a:cs typeface="Verdana"/>
                </a:rPr>
                <a:t>ACTION</a:t>
              </a:r>
              <a:endParaRPr sz="14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668344" y="2402986"/>
              <a:ext cx="6195060" cy="2256244"/>
            </a:xfrm>
            <a:prstGeom prst="rect">
              <a:avLst/>
            </a:prstGeom>
          </p:spPr>
          <p:txBody>
            <a:bodyPr vert="horz" wrap="square" lIns="0" tIns="54610" rIns="0" bIns="0" rtlCol="0">
              <a:spAutoFit/>
            </a:bodyPr>
            <a:lstStyle/>
            <a:p>
              <a:pPr marL="12700">
                <a:spcBef>
                  <a:spcPts val="43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indent="-200025">
                <a:lnSpc>
                  <a:spcPts val="2000"/>
                </a:lnSpc>
                <a:spcBef>
                  <a:spcPts val="309"/>
                </a:spcBef>
                <a:buSzPct val="95652"/>
                <a:buFont typeface="Verdana"/>
                <a:buChar char="•"/>
                <a:tabLst>
                  <a:tab pos="212090" algn="l"/>
                  <a:tab pos="212725" algn="l"/>
                </a:tabLst>
              </a:pPr>
              <a:r>
                <a:rPr lang="en-US" sz="2000" i="1" spc="-20" dirty="0">
                  <a:solidFill>
                    <a:srgbClr val="3C2B32"/>
                  </a:solidFill>
                  <a:cs typeface="Verdana"/>
                </a:rPr>
                <a:t>Add two money cards for being twice as likely to receive a call back for a job and for earning an average of $14,000 a year more than your Black peers. </a:t>
              </a:r>
            </a:p>
            <a:p>
              <a:pPr marL="12065">
                <a:lnSpc>
                  <a:spcPts val="2000"/>
                </a:lnSpc>
                <a:spcBef>
                  <a:spcPts val="309"/>
                </a:spcBef>
                <a:buSzPct val="95652"/>
                <a:tabLst>
                  <a:tab pos="212090" algn="l"/>
                  <a:tab pos="212725" algn="l"/>
                </a:tabLst>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1454" marR="5080" indent="-199390">
                <a:lnSpc>
                  <a:spcPts val="2000"/>
                </a:lnSpc>
                <a:spcBef>
                  <a:spcPts val="409"/>
                </a:spcBef>
                <a:buSzPct val="95652"/>
                <a:buFont typeface="Verdana"/>
                <a:buChar char="•"/>
                <a:tabLst>
                  <a:tab pos="212090" algn="l"/>
                  <a:tab pos="212725" algn="l"/>
                </a:tabLst>
              </a:pPr>
              <a:r>
                <a:rPr lang="en-US" sz="2000" dirty="0"/>
                <a:t>Add two lost opportunity cards for being two times less likely to receive a job callback and for earning an average of $14,000 a year less than your white peers. Doing the math shows that racial discrimination in the workforce costs Black workers at least $600,000 over the course of their working years.</a:t>
              </a:r>
              <a:endParaRPr lang="en-US" sz="200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
        <p:nvSpPr>
          <p:cNvPr id="2" name="Rectangle 1"/>
          <p:cNvSpPr/>
          <p:nvPr/>
        </p:nvSpPr>
        <p:spPr>
          <a:xfrm>
            <a:off x="2273970" y="2759173"/>
            <a:ext cx="7248276" cy="316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3813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3970" y="629102"/>
            <a:ext cx="7479629" cy="5179454"/>
            <a:chOff x="668344" y="484850"/>
            <a:chExt cx="6392796" cy="4174380"/>
          </a:xfrm>
        </p:grpSpPr>
        <p:sp>
          <p:nvSpPr>
            <p:cNvPr id="5" name="object 5">
              <a:extLst>
                <a:ext uri="{FF2B5EF4-FFF2-40B4-BE49-F238E27FC236}">
                  <a16:creationId xmlns:a16="http://schemas.microsoft.com/office/drawing/2014/main" id="{CA2BF1CF-C39F-462D-85E9-1E87BDB47E7A}"/>
                </a:ext>
              </a:extLst>
            </p:cNvPr>
            <p:cNvSpPr txBox="1"/>
            <p:nvPr/>
          </p:nvSpPr>
          <p:spPr>
            <a:xfrm>
              <a:off x="671770" y="484850"/>
              <a:ext cx="6389370" cy="1716730"/>
            </a:xfrm>
            <a:prstGeom prst="rect">
              <a:avLst/>
            </a:prstGeom>
          </p:spPr>
          <p:txBody>
            <a:bodyPr vert="horz" wrap="square" lIns="0" tIns="130810" rIns="0" bIns="0" rtlCol="0">
              <a:spAutoFit/>
            </a:bodyPr>
            <a:lstStyle/>
            <a:p>
              <a:pPr marL="12700" lvl="0">
                <a:spcBef>
                  <a:spcPts val="1030"/>
                </a:spcBef>
              </a:pPr>
              <a:r>
                <a:rPr lang="en-US" sz="2400" spc="-40" dirty="0">
                  <a:solidFill>
                    <a:srgbClr val="E5801C"/>
                  </a:solidFill>
                  <a:latin typeface="Trebuchet MS" panose="020B0603020202020204" pitchFamily="34" charset="0"/>
                  <a:cs typeface="Trebuchet MS"/>
                </a:rPr>
                <a:t>Policy </a:t>
              </a:r>
              <a:r>
                <a:rPr lang="en-US" sz="2400" spc="-5" dirty="0">
                  <a:solidFill>
                    <a:srgbClr val="E5801C"/>
                  </a:solidFill>
                  <a:latin typeface="Trebuchet MS" panose="020B0603020202020204" pitchFamily="34" charset="0"/>
                  <a:cs typeface="Trebuchet MS"/>
                </a:rPr>
                <a:t>#12 </a:t>
              </a:r>
              <a:r>
                <a:rPr lang="en-US" sz="2400" b="1" spc="-185" dirty="0">
                  <a:solidFill>
                    <a:srgbClr val="E5801C"/>
                  </a:solidFill>
                  <a:latin typeface="Trebuchet MS" panose="020B0603020202020204" pitchFamily="34" charset="0"/>
                  <a:cs typeface="Verdana"/>
                </a:rPr>
                <a:t>Employment Discrimination</a:t>
              </a:r>
              <a:endParaRPr lang="en-US" sz="2400" dirty="0">
                <a:solidFill>
                  <a:prstClr val="black"/>
                </a:solidFill>
                <a:latin typeface="Trebuchet MS" panose="020B0603020202020204" pitchFamily="34" charset="0"/>
                <a:cs typeface="Verdana"/>
              </a:endParaRPr>
            </a:p>
            <a:p>
              <a:pPr marL="12700" marR="5080" lvl="0">
                <a:lnSpc>
                  <a:spcPts val="2000"/>
                </a:lnSpc>
                <a:spcBef>
                  <a:spcPts val="690"/>
                </a:spcBef>
              </a:pPr>
              <a:r>
                <a:rPr lang="en-US" sz="2000" dirty="0"/>
                <a:t>Although racial discrimination in the workforce was legally abolished in 1964 with the Civil Rights Act, racial discrimination continues among all educational levels and job sectors. For example, Blacks are twice as likely not to be called back after they complete job applications or interviews. In addition, the gap between the hourly pay of blacks and whites has grown from $3.55/hour in 1979 to $6.73/hour in 2016. </a:t>
              </a:r>
              <a:endParaRPr lang="en-US" sz="2000" dirty="0">
                <a:solidFill>
                  <a:prstClr val="black"/>
                </a:solidFill>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71770" y="2263324"/>
              <a:ext cx="1017270" cy="174397"/>
            </a:xfrm>
            <a:prstGeom prst="rect">
              <a:avLst/>
            </a:prstGeom>
            <a:solidFill>
              <a:srgbClr val="E5801C"/>
            </a:solidFill>
          </p:spPr>
          <p:txBody>
            <a:bodyPr vert="horz" wrap="square" lIns="0" tIns="0" rIns="0" bIns="0" rtlCol="0">
              <a:spAutoFit/>
            </a:bodyPr>
            <a:lstStyle/>
            <a:p>
              <a:pPr marL="171450">
                <a:lnSpc>
                  <a:spcPts val="1614"/>
                </a:lnSpc>
              </a:pPr>
              <a:r>
                <a:rPr sz="1400" b="1" spc="-200" dirty="0">
                  <a:solidFill>
                    <a:srgbClr val="FFFFFF"/>
                  </a:solidFill>
                  <a:latin typeface="Verdana"/>
                  <a:cs typeface="Verdana"/>
                </a:rPr>
                <a:t>ACTION</a:t>
              </a:r>
              <a:endParaRPr sz="14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668344" y="2402986"/>
              <a:ext cx="6195060" cy="2256244"/>
            </a:xfrm>
            <a:prstGeom prst="rect">
              <a:avLst/>
            </a:prstGeom>
          </p:spPr>
          <p:txBody>
            <a:bodyPr vert="horz" wrap="square" lIns="0" tIns="54610" rIns="0" bIns="0" rtlCol="0">
              <a:spAutoFit/>
            </a:bodyPr>
            <a:lstStyle/>
            <a:p>
              <a:pPr marL="12700">
                <a:spcBef>
                  <a:spcPts val="430"/>
                </a:spcBef>
              </a:pPr>
              <a:r>
                <a:rPr lang="en-US" sz="2000" b="1" spc="-150" dirty="0">
                  <a:solidFill>
                    <a:srgbClr val="83A2A3"/>
                  </a:solidFill>
                  <a:cs typeface="Verdana"/>
                </a:rPr>
                <a:t>White</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2090" indent="-200025">
                <a:lnSpc>
                  <a:spcPts val="2000"/>
                </a:lnSpc>
                <a:spcBef>
                  <a:spcPts val="309"/>
                </a:spcBef>
                <a:buSzPct val="95652"/>
                <a:buFont typeface="Verdana"/>
                <a:buChar char="•"/>
                <a:tabLst>
                  <a:tab pos="212090" algn="l"/>
                  <a:tab pos="212725" algn="l"/>
                </a:tabLst>
              </a:pPr>
              <a:r>
                <a:rPr lang="en-US" sz="2000" i="1" spc="-20" dirty="0">
                  <a:solidFill>
                    <a:srgbClr val="3C2B32"/>
                  </a:solidFill>
                  <a:cs typeface="Verdana"/>
                </a:rPr>
                <a:t>Add two money cards for being twice as likely to receive a call back for a job and for earning an average of $14,000 a year more than your Black peers. </a:t>
              </a:r>
            </a:p>
            <a:p>
              <a:pPr marL="12065">
                <a:lnSpc>
                  <a:spcPts val="2000"/>
                </a:lnSpc>
                <a:spcBef>
                  <a:spcPts val="309"/>
                </a:spcBef>
                <a:buSzPct val="95652"/>
                <a:tabLst>
                  <a:tab pos="212090" algn="l"/>
                  <a:tab pos="212725" algn="l"/>
                </a:tabLst>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cs typeface="Verdana"/>
              </a:endParaRPr>
            </a:p>
            <a:p>
              <a:pPr marL="211454" marR="5080" indent="-199390">
                <a:lnSpc>
                  <a:spcPts val="2000"/>
                </a:lnSpc>
                <a:spcBef>
                  <a:spcPts val="409"/>
                </a:spcBef>
                <a:buSzPct val="95652"/>
                <a:buFont typeface="Verdana"/>
                <a:buChar char="•"/>
                <a:tabLst>
                  <a:tab pos="212090" algn="l"/>
                  <a:tab pos="212725" algn="l"/>
                </a:tabLst>
              </a:pPr>
              <a:r>
                <a:rPr lang="en-US" sz="2000" dirty="0"/>
                <a:t>Add two lost opportunity cards for being two times less likely to receive a job callback and for earning an average of $14,000 a year less than your white peers. Doing the math shows that racial discrimination in the workforce costs Black workers at least $600,000 over the course of their working years.</a:t>
              </a:r>
              <a:endParaRPr lang="en-US" sz="2000" dirty="0">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11511384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664100-0622-BE48-BCE7-535C5E9099E8}"/>
              </a:ext>
            </a:extLst>
          </p:cNvPr>
          <p:cNvGrpSpPr/>
          <p:nvPr/>
        </p:nvGrpSpPr>
        <p:grpSpPr>
          <a:xfrm>
            <a:off x="3477046" y="163601"/>
            <a:ext cx="5157611" cy="3031570"/>
            <a:chOff x="376365" y="5333340"/>
            <a:chExt cx="6862635" cy="4191660"/>
          </a:xfrm>
        </p:grpSpPr>
        <p:sp>
          <p:nvSpPr>
            <p:cNvPr id="7" name="object 3">
              <a:extLst>
                <a:ext uri="{FF2B5EF4-FFF2-40B4-BE49-F238E27FC236}">
                  <a16:creationId xmlns:a16="http://schemas.microsoft.com/office/drawing/2014/main" id="{D46BD403-EC94-5B46-8DF2-54915249FB6D}"/>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8" name="object 4">
              <a:extLst>
                <a:ext uri="{FF2B5EF4-FFF2-40B4-BE49-F238E27FC236}">
                  <a16:creationId xmlns:a16="http://schemas.microsoft.com/office/drawing/2014/main" id="{149964D4-864A-DB48-AE4C-574DD3B9AE7A}"/>
                </a:ext>
              </a:extLst>
            </p:cNvPr>
            <p:cNvSpPr txBox="1"/>
            <p:nvPr/>
          </p:nvSpPr>
          <p:spPr>
            <a:xfrm>
              <a:off x="376365" y="5333340"/>
              <a:ext cx="2787607" cy="468471"/>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Black Participants</a:t>
              </a:r>
              <a:endParaRPr sz="1909" b="1" dirty="0">
                <a:effectLst>
                  <a:outerShdw blurRad="38100" dist="38100" dir="2700000" algn="tl">
                    <a:srgbClr val="000000">
                      <a:alpha val="43137"/>
                    </a:srgbClr>
                  </a:outerShdw>
                </a:effectLst>
                <a:latin typeface="Verdana"/>
                <a:cs typeface="Verdana"/>
              </a:endParaRPr>
            </a:p>
          </p:txBody>
        </p:sp>
        <p:grpSp>
          <p:nvGrpSpPr>
            <p:cNvPr id="11" name="object 15">
              <a:extLst>
                <a:ext uri="{FF2B5EF4-FFF2-40B4-BE49-F238E27FC236}">
                  <a16:creationId xmlns:a16="http://schemas.microsoft.com/office/drawing/2014/main" id="{2117EA2B-71B5-F149-BF6B-2C8435B8C3FB}"/>
                </a:ext>
              </a:extLst>
            </p:cNvPr>
            <p:cNvGrpSpPr/>
            <p:nvPr/>
          </p:nvGrpSpPr>
          <p:grpSpPr>
            <a:xfrm>
              <a:off x="1557223" y="5865164"/>
              <a:ext cx="5586730" cy="3578860"/>
              <a:chOff x="1557223" y="5865164"/>
              <a:chExt cx="5586730" cy="3578860"/>
            </a:xfrm>
          </p:grpSpPr>
          <p:sp>
            <p:nvSpPr>
              <p:cNvPr id="12" name="object 16">
                <a:extLst>
                  <a:ext uri="{FF2B5EF4-FFF2-40B4-BE49-F238E27FC236}">
                    <a16:creationId xmlns:a16="http://schemas.microsoft.com/office/drawing/2014/main" id="{0824D8E9-717D-D845-BEFF-C03FE7ABC6EC}"/>
                  </a:ext>
                </a:extLst>
              </p:cNvPr>
              <p:cNvSpPr/>
              <p:nvPr/>
            </p:nvSpPr>
            <p:spPr>
              <a:xfrm>
                <a:off x="1557223" y="6239560"/>
                <a:ext cx="641515" cy="244411"/>
              </a:xfrm>
              <a:prstGeom prst="rect">
                <a:avLst/>
              </a:prstGeom>
              <a:blipFill>
                <a:blip r:embed="rId3" cstate="print"/>
                <a:stretch>
                  <a:fillRect/>
                </a:stretch>
              </a:blipFill>
            </p:spPr>
            <p:txBody>
              <a:bodyPr wrap="square" lIns="0" tIns="0" rIns="0" bIns="0" rtlCol="0"/>
              <a:lstStyle/>
              <a:p>
                <a:endParaRPr sz="1227"/>
              </a:p>
            </p:txBody>
          </p:sp>
          <p:sp>
            <p:nvSpPr>
              <p:cNvPr id="13" name="object 17">
                <a:extLst>
                  <a:ext uri="{FF2B5EF4-FFF2-40B4-BE49-F238E27FC236}">
                    <a16:creationId xmlns:a16="http://schemas.microsoft.com/office/drawing/2014/main" id="{31C739DD-4370-7B48-9FD0-918B27EDCBA4}"/>
                  </a:ext>
                </a:extLst>
              </p:cNvPr>
              <p:cNvSpPr/>
              <p:nvPr/>
            </p:nvSpPr>
            <p:spPr>
              <a:xfrm>
                <a:off x="2026615" y="5865799"/>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endParaRPr sz="1227"/>
              </a:p>
            </p:txBody>
          </p:sp>
          <p:sp>
            <p:nvSpPr>
              <p:cNvPr id="14" name="object 18">
                <a:extLst>
                  <a:ext uri="{FF2B5EF4-FFF2-40B4-BE49-F238E27FC236}">
                    <a16:creationId xmlns:a16="http://schemas.microsoft.com/office/drawing/2014/main" id="{A9D547B0-2BC7-E740-A861-BCE011CAA817}"/>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endParaRPr sz="1227"/>
              </a:p>
            </p:txBody>
          </p:sp>
          <p:sp>
            <p:nvSpPr>
              <p:cNvPr id="15" name="object 19">
                <a:extLst>
                  <a:ext uri="{FF2B5EF4-FFF2-40B4-BE49-F238E27FC236}">
                    <a16:creationId xmlns:a16="http://schemas.microsoft.com/office/drawing/2014/main" id="{B00F5249-0605-8246-B585-CCC39A5EC6C1}"/>
                  </a:ext>
                </a:extLst>
              </p:cNvPr>
              <p:cNvSpPr/>
              <p:nvPr/>
            </p:nvSpPr>
            <p:spPr>
              <a:xfrm>
                <a:off x="6396367" y="8854969"/>
                <a:ext cx="325602" cy="295848"/>
              </a:xfrm>
              <a:prstGeom prst="rect">
                <a:avLst/>
              </a:prstGeom>
              <a:blipFill>
                <a:blip r:embed="rId4" cstate="print"/>
                <a:stretch>
                  <a:fillRect/>
                </a:stretch>
              </a:blipFill>
            </p:spPr>
            <p:txBody>
              <a:bodyPr wrap="square" lIns="0" tIns="0" rIns="0" bIns="0" rtlCol="0"/>
              <a:lstStyle/>
              <a:p>
                <a:endParaRPr sz="1227"/>
              </a:p>
            </p:txBody>
          </p:sp>
          <p:sp>
            <p:nvSpPr>
              <p:cNvPr id="16" name="object 20">
                <a:extLst>
                  <a:ext uri="{FF2B5EF4-FFF2-40B4-BE49-F238E27FC236}">
                    <a16:creationId xmlns:a16="http://schemas.microsoft.com/office/drawing/2014/main" id="{D629C9B8-BE1C-974B-87C6-C436B22CE3A4}"/>
                  </a:ext>
                </a:extLst>
              </p:cNvPr>
              <p:cNvSpPr/>
              <p:nvPr/>
            </p:nvSpPr>
            <p:spPr>
              <a:xfrm>
                <a:off x="6065215" y="9249012"/>
                <a:ext cx="1078534" cy="194483"/>
              </a:xfrm>
              <a:prstGeom prst="rect">
                <a:avLst/>
              </a:prstGeom>
              <a:blipFill>
                <a:blip r:embed="rId5" cstate="print"/>
                <a:stretch>
                  <a:fillRect/>
                </a:stretch>
              </a:blipFill>
            </p:spPr>
            <p:txBody>
              <a:bodyPr wrap="square" lIns="0" tIns="0" rIns="0" bIns="0" rtlCol="0"/>
              <a:lstStyle/>
              <a:p>
                <a:endParaRPr sz="1227"/>
              </a:p>
            </p:txBody>
          </p:sp>
        </p:grpSp>
      </p:grpSp>
      <p:sp>
        <p:nvSpPr>
          <p:cNvPr id="18" name="object 4">
            <a:extLst>
              <a:ext uri="{FF2B5EF4-FFF2-40B4-BE49-F238E27FC236}">
                <a16:creationId xmlns:a16="http://schemas.microsoft.com/office/drawing/2014/main" id="{34F5203A-9694-F544-A6E1-F963ADAFFAC3}"/>
              </a:ext>
            </a:extLst>
          </p:cNvPr>
          <p:cNvSpPr/>
          <p:nvPr/>
        </p:nvSpPr>
        <p:spPr>
          <a:xfrm>
            <a:off x="3595065" y="3325091"/>
            <a:ext cx="5039591" cy="3394773"/>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22" name="object 4">
            <a:extLst>
              <a:ext uri="{FF2B5EF4-FFF2-40B4-BE49-F238E27FC236}">
                <a16:creationId xmlns:a16="http://schemas.microsoft.com/office/drawing/2014/main" id="{149964D4-864A-DB48-AE4C-574DD3B9AE7A}"/>
              </a:ext>
            </a:extLst>
          </p:cNvPr>
          <p:cNvSpPr txBox="1"/>
          <p:nvPr/>
        </p:nvSpPr>
        <p:spPr>
          <a:xfrm>
            <a:off x="3512499" y="3352246"/>
            <a:ext cx="2024132" cy="338817"/>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White Participants</a:t>
            </a:r>
            <a:endParaRPr sz="1909" b="1" dirty="0">
              <a:effectLst>
                <a:outerShdw blurRad="38100" dist="38100" dir="2700000" algn="tl">
                  <a:srgbClr val="000000">
                    <a:alpha val="43137"/>
                  </a:srgbClr>
                </a:outerShdw>
              </a:effectLst>
              <a:latin typeface="Verdana"/>
              <a:cs typeface="Verdana"/>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0166" y="523001"/>
            <a:ext cx="1308716" cy="444212"/>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546" y="1298177"/>
            <a:ext cx="1308716" cy="444212"/>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546" y="811693"/>
            <a:ext cx="1308716" cy="444212"/>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239" y="1818184"/>
            <a:ext cx="1308716" cy="444212"/>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4343" y="5261842"/>
            <a:ext cx="1219726" cy="415090"/>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4384767"/>
            <a:ext cx="1221307" cy="403947"/>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3949214"/>
            <a:ext cx="1221307" cy="403947"/>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4343" y="5702716"/>
            <a:ext cx="1207335" cy="410873"/>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126" y="3946337"/>
            <a:ext cx="1221307" cy="403947"/>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4818025"/>
            <a:ext cx="1221307" cy="403947"/>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126" y="4377055"/>
            <a:ext cx="1221307" cy="403947"/>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6771" y="5261838"/>
            <a:ext cx="1219728" cy="415091"/>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6764" y="5702717"/>
            <a:ext cx="1219728" cy="415090"/>
          </a:xfrm>
          <a:prstGeom prst="rect">
            <a:avLst/>
          </a:prstGeom>
        </p:spPr>
      </p:pic>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1148" y="2669552"/>
            <a:ext cx="1305300" cy="444212"/>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546" y="300896"/>
            <a:ext cx="1308716" cy="444212"/>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6764" y="4818025"/>
            <a:ext cx="1221307" cy="403947"/>
          </a:xfrm>
          <a:prstGeom prst="rect">
            <a:avLst/>
          </a:prstGeom>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9747" y="830647"/>
            <a:ext cx="1308716" cy="444212"/>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9747" y="300896"/>
            <a:ext cx="1308716" cy="444212"/>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4569842"/>
            <a:ext cx="1221307" cy="403947"/>
          </a:xfrm>
          <a:prstGeom prst="rect">
            <a:avLst/>
          </a:prstGeom>
        </p:spPr>
      </p:pic>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4165894"/>
            <a:ext cx="1221307" cy="403947"/>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5928" y="6158997"/>
            <a:ext cx="1219728" cy="415091"/>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9747" y="1322599"/>
            <a:ext cx="1308716" cy="444212"/>
          </a:xfrm>
          <a:prstGeom prst="rect">
            <a:avLst/>
          </a:prstGeom>
        </p:spPr>
      </p:pic>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126" y="3508514"/>
            <a:ext cx="1221307" cy="403947"/>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3521652"/>
            <a:ext cx="1221307" cy="403947"/>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4355" y="1820321"/>
            <a:ext cx="1308716" cy="444212"/>
          </a:xfrm>
          <a:prstGeom prst="rect">
            <a:avLst/>
          </a:prstGeom>
        </p:spPr>
      </p:pic>
      <p:pic>
        <p:nvPicPr>
          <p:cNvPr id="46" name="Picture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7956" y="6158998"/>
            <a:ext cx="1219726" cy="415090"/>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6372" y="6117808"/>
            <a:ext cx="1219726" cy="415090"/>
          </a:xfrm>
          <a:prstGeom prst="rect">
            <a:avLst/>
          </a:prstGeom>
        </p:spPr>
      </p:pic>
      <p:pic>
        <p:nvPicPr>
          <p:cNvPr id="50" name="Picture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4973787"/>
            <a:ext cx="1221307" cy="403947"/>
          </a:xfrm>
          <a:prstGeom prst="rect">
            <a:avLst/>
          </a:prstGeom>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9393" y="5424169"/>
            <a:ext cx="1203695" cy="408565"/>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5198" y="1477882"/>
            <a:ext cx="1308716" cy="444212"/>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0166" y="989376"/>
            <a:ext cx="1308716" cy="444212"/>
          </a:xfrm>
          <a:prstGeom prst="rect">
            <a:avLst/>
          </a:prstGeom>
        </p:spPr>
      </p:pic>
      <p:pic>
        <p:nvPicPr>
          <p:cNvPr id="44" name="Pictur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9199" y="3723625"/>
            <a:ext cx="1221307" cy="403947"/>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50" y="3723625"/>
            <a:ext cx="1221307" cy="403947"/>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4558" y="1974274"/>
            <a:ext cx="1308716" cy="444212"/>
          </a:xfrm>
          <a:prstGeom prst="rect">
            <a:avLst/>
          </a:prstGeom>
        </p:spPr>
      </p:pic>
      <p:pic>
        <p:nvPicPr>
          <p:cNvPr id="52" name="Pictur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239" y="2266367"/>
            <a:ext cx="1308716" cy="444212"/>
          </a:xfrm>
          <a:prstGeom prst="rect">
            <a:avLst/>
          </a:prstGeom>
        </p:spPr>
      </p:pic>
      <p:grpSp>
        <p:nvGrpSpPr>
          <p:cNvPr id="55" name="Group 54"/>
          <p:cNvGrpSpPr/>
          <p:nvPr/>
        </p:nvGrpSpPr>
        <p:grpSpPr>
          <a:xfrm>
            <a:off x="7110577" y="2539980"/>
            <a:ext cx="1587068" cy="637836"/>
            <a:chOff x="5064008" y="3729617"/>
            <a:chExt cx="2327699" cy="935493"/>
          </a:xfrm>
        </p:grpSpPr>
        <p:pic>
          <p:nvPicPr>
            <p:cNvPr id="56" name="Picture 5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7049" y="3729617"/>
              <a:ext cx="1791250" cy="592455"/>
            </a:xfrm>
            <a:prstGeom prst="rect">
              <a:avLst/>
            </a:prstGeom>
          </p:spPr>
        </p:pic>
        <p:sp>
          <p:nvSpPr>
            <p:cNvPr id="57" name="TextBox 56"/>
            <p:cNvSpPr txBox="1"/>
            <p:nvPr/>
          </p:nvSpPr>
          <p:spPr>
            <a:xfrm>
              <a:off x="5064008" y="4295778"/>
              <a:ext cx="2327699" cy="369332"/>
            </a:xfrm>
            <a:prstGeom prst="rect">
              <a:avLst/>
            </a:prstGeom>
            <a:noFill/>
          </p:spPr>
          <p:txBody>
            <a:bodyPr wrap="square" rtlCol="0">
              <a:spAutoFit/>
            </a:bodyPr>
            <a:lstStyle/>
            <a:p>
              <a:r>
                <a:rPr lang="en-US" sz="1227" dirty="0"/>
                <a:t>(Only one participant)</a:t>
              </a:r>
            </a:p>
          </p:txBody>
        </p:sp>
      </p:grpSp>
    </p:spTree>
    <p:extLst>
      <p:ext uri="{BB962C8B-B14F-4D97-AF65-F5344CB8AC3E}">
        <p14:creationId xmlns:p14="http://schemas.microsoft.com/office/powerpoint/2010/main" val="409745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4AF0EA-A1A2-4755-BBAB-C2F94B3DA2CF}"/>
              </a:ext>
            </a:extLst>
          </p:cNvPr>
          <p:cNvGrpSpPr/>
          <p:nvPr/>
        </p:nvGrpSpPr>
        <p:grpSpPr>
          <a:xfrm>
            <a:off x="2148839" y="777240"/>
            <a:ext cx="8583931" cy="5292090"/>
            <a:chOff x="518023" y="5319360"/>
            <a:chExt cx="7205709" cy="4205640"/>
          </a:xfrm>
        </p:grpSpPr>
        <p:sp>
          <p:nvSpPr>
            <p:cNvPr id="5" name="object 3">
              <a:extLst>
                <a:ext uri="{FF2B5EF4-FFF2-40B4-BE49-F238E27FC236}">
                  <a16:creationId xmlns:a16="http://schemas.microsoft.com/office/drawing/2014/main" id="{A3396348-920B-435B-B744-4561808E241E}"/>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4">
              <a:extLst>
                <a:ext uri="{FF2B5EF4-FFF2-40B4-BE49-F238E27FC236}">
                  <a16:creationId xmlns:a16="http://schemas.microsoft.com/office/drawing/2014/main" id="{923FA8EB-CF28-448E-BEA6-AD2A283A8F14}"/>
                </a:ext>
              </a:extLst>
            </p:cNvPr>
            <p:cNvSpPr txBox="1"/>
            <p:nvPr/>
          </p:nvSpPr>
          <p:spPr>
            <a:xfrm>
              <a:off x="1076378" y="6745780"/>
              <a:ext cx="5647055" cy="1479266"/>
            </a:xfrm>
            <a:prstGeom prst="rect">
              <a:avLst/>
            </a:prstGeom>
          </p:spPr>
          <p:txBody>
            <a:bodyPr vert="horz" wrap="square" lIns="0" tIns="65405" rIns="0" bIns="0" rtlCol="0">
              <a:spAutoFit/>
            </a:bodyPr>
            <a:lstStyle/>
            <a:p>
              <a:pPr marL="0" marR="0" lvl="0" indent="0" algn="ctr" defTabSz="914400" eaLnBrk="1" fontAlgn="auto" latinLnBrk="0" hangingPunct="1">
                <a:lnSpc>
                  <a:spcPct val="100000"/>
                </a:lnSpc>
                <a:spcBef>
                  <a:spcPts val="515"/>
                </a:spcBef>
                <a:spcAft>
                  <a:spcPts val="0"/>
                </a:spcAft>
                <a:buClrTx/>
                <a:buSzTx/>
                <a:buFontTx/>
                <a:buNone/>
                <a:tabLst/>
                <a:defRPr/>
              </a:pPr>
              <a:r>
                <a:rPr kumimoji="0" sz="5000" b="1" i="0" u="none" strike="noStrike" kern="0" cap="none" spc="-470" normalizeH="0" baseline="0" noProof="0" dirty="0">
                  <a:ln>
                    <a:noFill/>
                  </a:ln>
                  <a:solidFill>
                    <a:srgbClr val="E5801C"/>
                  </a:solidFill>
                  <a:effectLst/>
                  <a:uLnTx/>
                  <a:uFillTx/>
                  <a:latin typeface="Verdana"/>
                  <a:cs typeface="Verdana"/>
                </a:rPr>
                <a:t>Policy</a:t>
              </a:r>
              <a:r>
                <a:rPr kumimoji="0" sz="5000" b="1" i="0" u="none" strike="noStrike" kern="0" cap="none" spc="-180"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a:t>
              </a:r>
              <a:r>
                <a:rPr kumimoji="0" lang="en-US" sz="5000" b="1" i="0" u="none" strike="noStrike" kern="0" cap="none" spc="-1515" normalizeH="0" baseline="0" noProof="0" dirty="0">
                  <a:ln>
                    <a:noFill/>
                  </a:ln>
                  <a:solidFill>
                    <a:srgbClr val="E5801C"/>
                  </a:solidFill>
                  <a:effectLst/>
                  <a:uLnTx/>
                  <a:uFillTx/>
                  <a:latin typeface="Verdana"/>
                  <a:cs typeface="Verdana"/>
                </a:rPr>
                <a:t>  </a:t>
              </a:r>
              <a:r>
                <a:rPr kumimoji="0" sz="5000" b="1" i="0" u="none" strike="noStrike" kern="0" cap="none" spc="-1515" normalizeH="0" baseline="0" noProof="0" dirty="0">
                  <a:ln>
                    <a:noFill/>
                  </a:ln>
                  <a:solidFill>
                    <a:srgbClr val="E5801C"/>
                  </a:solidFill>
                  <a:effectLst/>
                  <a:uLnTx/>
                  <a:uFillTx/>
                  <a:latin typeface="Verdana"/>
                  <a:cs typeface="Verdana"/>
                </a:rPr>
                <a:t>1</a:t>
              </a:r>
              <a:r>
                <a:rPr kumimoji="0" lang="en-US" sz="5000" b="1" i="0" u="none" strike="noStrike" kern="0" cap="none" spc="-1515" normalizeH="0" baseline="0" noProof="0" dirty="0">
                  <a:ln>
                    <a:noFill/>
                  </a:ln>
                  <a:solidFill>
                    <a:srgbClr val="E5801C"/>
                  </a:solidFill>
                  <a:effectLst/>
                  <a:uLnTx/>
                  <a:uFillTx/>
                  <a:latin typeface="Verdana"/>
                  <a:cs typeface="Verdana"/>
                </a:rPr>
                <a:t>    3</a:t>
              </a:r>
              <a:endParaRPr kumimoji="0" sz="5000" b="0" i="0" u="none" strike="noStrike" kern="0" cap="none" spc="0" normalizeH="0" baseline="0" noProof="0" dirty="0">
                <a:ln>
                  <a:noFill/>
                </a:ln>
                <a:solidFill>
                  <a:prstClr val="black"/>
                </a:solidFill>
                <a:effectLst/>
                <a:uLnTx/>
                <a:uFillTx/>
                <a:latin typeface="Verdana"/>
                <a:cs typeface="Verdana"/>
              </a:endParaRPr>
            </a:p>
            <a:p>
              <a:pPr marL="12065" marR="5080" lvl="0" algn="ctr">
                <a:lnSpc>
                  <a:spcPts val="3450"/>
                </a:lnSpc>
                <a:spcBef>
                  <a:spcPts val="490"/>
                </a:spcBef>
              </a:pPr>
              <a:r>
                <a:rPr kumimoji="0" lang="en-US" sz="3000" b="0" i="0" u="none" strike="noStrike" kern="0" cap="none" spc="-270" normalizeH="0" baseline="0" noProof="0" dirty="0">
                  <a:ln>
                    <a:noFill/>
                  </a:ln>
                  <a:solidFill>
                    <a:srgbClr val="3C2B32"/>
                  </a:solidFill>
                  <a:effectLst/>
                  <a:uLnTx/>
                  <a:uFillTx/>
                  <a:latin typeface="Verdana"/>
                  <a:ea typeface="+mj-ea"/>
                  <a:cs typeface="Verdana"/>
                </a:rPr>
                <a:t>The Voting </a:t>
              </a:r>
              <a:r>
                <a:rPr lang="en-US" sz="3000" kern="0" spc="-270" dirty="0">
                  <a:solidFill>
                    <a:srgbClr val="3C2B32"/>
                  </a:solidFill>
                  <a:latin typeface="Verdana"/>
                  <a:ea typeface="+mj-ea"/>
                  <a:cs typeface="Verdana"/>
                </a:rPr>
                <a:t>Restrictions </a:t>
              </a:r>
            </a:p>
            <a:p>
              <a:pPr marL="12065" marR="5080" lvl="0" algn="ctr">
                <a:lnSpc>
                  <a:spcPts val="3450"/>
                </a:lnSpc>
                <a:spcBef>
                  <a:spcPts val="490"/>
                </a:spcBef>
              </a:pPr>
              <a:r>
                <a:rPr kumimoji="0" lang="en-US" sz="3000" b="0" i="0" u="none" strike="noStrike" kern="0" cap="none" spc="-270" normalizeH="0" baseline="0" noProof="0" dirty="0">
                  <a:ln>
                    <a:noFill/>
                  </a:ln>
                  <a:solidFill>
                    <a:srgbClr val="3C2B32"/>
                  </a:solidFill>
                  <a:effectLst/>
                  <a:uLnTx/>
                  <a:uFillTx/>
                  <a:latin typeface="Verdana"/>
                  <a:ea typeface="+mj-ea"/>
                  <a:cs typeface="Verdana"/>
                </a:rPr>
                <a:t>(1890 to Present Day)</a:t>
              </a:r>
              <a:endParaRPr kumimoji="0" sz="3000" b="0" i="0" u="none" strike="noStrike" kern="0" cap="none" spc="0" normalizeH="0" baseline="0" noProof="0" dirty="0">
                <a:ln>
                  <a:noFill/>
                </a:ln>
                <a:solidFill>
                  <a:prstClr val="black"/>
                </a:solidFill>
                <a:effectLst/>
                <a:uLnTx/>
                <a:uFillTx/>
                <a:latin typeface="Verdana"/>
                <a:cs typeface="Verdana"/>
              </a:endParaRPr>
            </a:p>
          </p:txBody>
        </p:sp>
        <p:sp>
          <p:nvSpPr>
            <p:cNvPr id="7" name="object 5">
              <a:extLst>
                <a:ext uri="{FF2B5EF4-FFF2-40B4-BE49-F238E27FC236}">
                  <a16:creationId xmlns:a16="http://schemas.microsoft.com/office/drawing/2014/main" id="{A27AB25E-96B3-47E0-AFE9-E152845F52C4}"/>
                </a:ext>
              </a:extLst>
            </p:cNvPr>
            <p:cNvSpPr/>
            <p:nvPr/>
          </p:nvSpPr>
          <p:spPr>
            <a:xfrm>
              <a:off x="5267261" y="7857591"/>
              <a:ext cx="1924050" cy="1629410"/>
            </a:xfrm>
            <a:custGeom>
              <a:avLst/>
              <a:gdLst/>
              <a:ahLst/>
              <a:cxnLst/>
              <a:rect l="l" t="t" r="r" b="b"/>
              <a:pathLst>
                <a:path w="1924050" h="1629409">
                  <a:moveTo>
                    <a:pt x="1923478" y="0"/>
                  </a:moveTo>
                  <a:lnTo>
                    <a:pt x="0" y="1629308"/>
                  </a:lnTo>
                  <a:lnTo>
                    <a:pt x="1923478" y="1629308"/>
                  </a:lnTo>
                  <a:lnTo>
                    <a:pt x="1923478" y="0"/>
                  </a:lnTo>
                  <a:close/>
                </a:path>
              </a:pathLst>
            </a:custGeom>
            <a:solidFill>
              <a:srgbClr val="E5801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 name="object 14">
              <a:extLst>
                <a:ext uri="{FF2B5EF4-FFF2-40B4-BE49-F238E27FC236}">
                  <a16:creationId xmlns:a16="http://schemas.microsoft.com/office/drawing/2014/main" id="{ACAD6BAC-2BB7-43EB-A3EA-F35ABFAA2EE2}"/>
                </a:ext>
              </a:extLst>
            </p:cNvPr>
            <p:cNvSpPr/>
            <p:nvPr/>
          </p:nvSpPr>
          <p:spPr>
            <a:xfrm>
              <a:off x="518023" y="5367088"/>
              <a:ext cx="2244648" cy="1899462"/>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9" name="object 15">
              <a:extLst>
                <a:ext uri="{FF2B5EF4-FFF2-40B4-BE49-F238E27FC236}">
                  <a16:creationId xmlns:a16="http://schemas.microsoft.com/office/drawing/2014/main" id="{C9C54F1F-2D80-4A46-A750-7A561FE9E8A5}"/>
                </a:ext>
              </a:extLst>
            </p:cNvPr>
            <p:cNvGrpSpPr/>
            <p:nvPr/>
          </p:nvGrpSpPr>
          <p:grpSpPr>
            <a:xfrm>
              <a:off x="1618046" y="5319360"/>
              <a:ext cx="6105686" cy="4124135"/>
              <a:chOff x="1618046" y="5319360"/>
              <a:chExt cx="6105686" cy="4124135"/>
            </a:xfrm>
          </p:grpSpPr>
          <p:sp>
            <p:nvSpPr>
              <p:cNvPr id="10" name="object 16">
                <a:extLst>
                  <a:ext uri="{FF2B5EF4-FFF2-40B4-BE49-F238E27FC236}">
                    <a16:creationId xmlns:a16="http://schemas.microsoft.com/office/drawing/2014/main" id="{E2890FEE-B065-4BDC-A554-DD570E0BF3EE}"/>
                  </a:ext>
                </a:extLst>
              </p:cNvPr>
              <p:cNvSpPr/>
              <p:nvPr/>
            </p:nvSpPr>
            <p:spPr>
              <a:xfrm>
                <a:off x="1618046" y="6348849"/>
                <a:ext cx="641515" cy="244411"/>
              </a:xfrm>
              <a:prstGeom prst="rect">
                <a:avLst/>
              </a:prstGeom>
              <a:blipFill>
                <a:blip r:embed="rId4" cstate="print"/>
                <a:stretch>
                  <a:fillRect/>
                </a:stretch>
              </a:blip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 name="object 17">
                <a:extLst>
                  <a:ext uri="{FF2B5EF4-FFF2-40B4-BE49-F238E27FC236}">
                    <a16:creationId xmlns:a16="http://schemas.microsoft.com/office/drawing/2014/main" id="{C2D1648B-6131-4D43-BA92-6E5189920181}"/>
                  </a:ext>
                </a:extLst>
              </p:cNvPr>
              <p:cNvSpPr/>
              <p:nvPr/>
            </p:nvSpPr>
            <p:spPr>
              <a:xfrm>
                <a:off x="7683184" y="5319360"/>
                <a:ext cx="40548" cy="42761"/>
              </a:xfrm>
              <a:custGeom>
                <a:avLst/>
                <a:gdLst/>
                <a:ahLst/>
                <a:cxnLst/>
                <a:rect l="l" t="t" r="r" b="b"/>
                <a:pathLst>
                  <a:path w="64769" h="55245">
                    <a:moveTo>
                      <a:pt x="0" y="54749"/>
                    </a:moveTo>
                    <a:lnTo>
                      <a:pt x="64693" y="54749"/>
                    </a:lnTo>
                    <a:lnTo>
                      <a:pt x="64693" y="0"/>
                    </a:lnTo>
                    <a:lnTo>
                      <a:pt x="0" y="54749"/>
                    </a:lnTo>
                    <a:close/>
                  </a:path>
                </a:pathLst>
              </a:custGeom>
              <a:solidFill>
                <a:schemeClr val="bg1"/>
              </a:solidFill>
              <a:ln w="3175">
                <a:solidFill>
                  <a:schemeClr val="bg1"/>
                </a:solidFill>
              </a:ln>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sp>
            <p:nvSpPr>
              <p:cNvPr id="12" name="object 18">
                <a:extLst>
                  <a:ext uri="{FF2B5EF4-FFF2-40B4-BE49-F238E27FC236}">
                    <a16:creationId xmlns:a16="http://schemas.microsoft.com/office/drawing/2014/main" id="{BB39BAEC-7D59-41E4-8F42-FEA2F6273C53}"/>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object 19">
                <a:extLst>
                  <a:ext uri="{FF2B5EF4-FFF2-40B4-BE49-F238E27FC236}">
                    <a16:creationId xmlns:a16="http://schemas.microsoft.com/office/drawing/2014/main" id="{18B6CFCD-E062-45D1-80C2-A76DF361F6ED}"/>
                  </a:ext>
                </a:extLst>
              </p:cNvPr>
              <p:cNvSpPr/>
              <p:nvPr/>
            </p:nvSpPr>
            <p:spPr>
              <a:xfrm>
                <a:off x="6396367" y="8854969"/>
                <a:ext cx="325602" cy="295848"/>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20">
                <a:extLst>
                  <a:ext uri="{FF2B5EF4-FFF2-40B4-BE49-F238E27FC236}">
                    <a16:creationId xmlns:a16="http://schemas.microsoft.com/office/drawing/2014/main" id="{EB44CF9C-5DA5-4230-8B34-E106D0CC82B4}"/>
                  </a:ext>
                </a:extLst>
              </p:cNvPr>
              <p:cNvSpPr/>
              <p:nvPr/>
            </p:nvSpPr>
            <p:spPr>
              <a:xfrm>
                <a:off x="6065215" y="9249012"/>
                <a:ext cx="1078534" cy="194483"/>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5699446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7978" y="651962"/>
            <a:ext cx="7475621" cy="5326344"/>
            <a:chOff x="671770" y="484850"/>
            <a:chExt cx="6389370" cy="4292765"/>
          </a:xfrm>
        </p:grpSpPr>
        <p:sp>
          <p:nvSpPr>
            <p:cNvPr id="5" name="object 5">
              <a:extLst>
                <a:ext uri="{FF2B5EF4-FFF2-40B4-BE49-F238E27FC236}">
                  <a16:creationId xmlns:a16="http://schemas.microsoft.com/office/drawing/2014/main" id="{CA2BF1CF-C39F-462D-85E9-1E87BDB47E7A}"/>
                </a:ext>
              </a:extLst>
            </p:cNvPr>
            <p:cNvSpPr txBox="1"/>
            <p:nvPr/>
          </p:nvSpPr>
          <p:spPr>
            <a:xfrm>
              <a:off x="671770" y="484850"/>
              <a:ext cx="6389370" cy="2708939"/>
            </a:xfrm>
            <a:prstGeom prst="rect">
              <a:avLst/>
            </a:prstGeom>
          </p:spPr>
          <p:txBody>
            <a:bodyPr vert="horz" wrap="square" lIns="0" tIns="130810" rIns="0" bIns="0" rtlCol="0">
              <a:spAutoFit/>
            </a:bodyPr>
            <a:lstStyle/>
            <a:p>
              <a:pPr marL="12700" lvl="0">
                <a:spcBef>
                  <a:spcPts val="1030"/>
                </a:spcBef>
              </a:pPr>
              <a:r>
                <a:rPr lang="en-US" sz="2400" spc="-40" dirty="0">
                  <a:solidFill>
                    <a:srgbClr val="E5801C"/>
                  </a:solidFill>
                  <a:cs typeface="Trebuchet MS"/>
                </a:rPr>
                <a:t>Policy </a:t>
              </a:r>
              <a:r>
                <a:rPr lang="en-US" sz="2400" spc="-120" dirty="0">
                  <a:solidFill>
                    <a:srgbClr val="E5801C"/>
                  </a:solidFill>
                  <a:cs typeface="Trebuchet MS"/>
                </a:rPr>
                <a:t>#13 </a:t>
              </a:r>
              <a:r>
                <a:rPr lang="en-US" sz="2400" b="1" spc="-229" dirty="0">
                  <a:solidFill>
                    <a:srgbClr val="E5801C"/>
                  </a:solidFill>
                  <a:cs typeface="Verdana"/>
                </a:rPr>
                <a:t>Voting</a:t>
              </a:r>
              <a:r>
                <a:rPr lang="en-US" sz="2400" b="1" spc="85" dirty="0">
                  <a:solidFill>
                    <a:srgbClr val="E5801C"/>
                  </a:solidFill>
                  <a:cs typeface="Verdana"/>
                </a:rPr>
                <a:t> </a:t>
              </a:r>
              <a:r>
                <a:rPr lang="en-US" sz="2400" b="1" spc="-175" dirty="0">
                  <a:solidFill>
                    <a:srgbClr val="E5801C"/>
                  </a:solidFill>
                  <a:cs typeface="Verdana"/>
                </a:rPr>
                <a:t>Restrictions</a:t>
              </a:r>
              <a:endParaRPr lang="en-US" sz="2400" dirty="0">
                <a:solidFill>
                  <a:prstClr val="black"/>
                </a:solidFill>
                <a:cs typeface="Verdana"/>
              </a:endParaRPr>
            </a:p>
            <a:p>
              <a:pPr marL="12700" marR="203835" lvl="0">
                <a:lnSpc>
                  <a:spcPts val="1800"/>
                </a:lnSpc>
                <a:spcBef>
                  <a:spcPts val="690"/>
                </a:spcBef>
              </a:pPr>
              <a:r>
                <a:rPr lang="en-US" sz="2000" spc="-45" dirty="0">
                  <a:solidFill>
                    <a:srgbClr val="3C2B32"/>
                  </a:solidFill>
                  <a:cs typeface="Verdana"/>
                </a:rPr>
                <a:t>Voting </a:t>
              </a:r>
              <a:r>
                <a:rPr lang="en-US" sz="2000" spc="-20" dirty="0">
                  <a:solidFill>
                    <a:srgbClr val="3C2B32"/>
                  </a:solidFill>
                  <a:cs typeface="Verdana"/>
                </a:rPr>
                <a:t>is </a:t>
              </a:r>
              <a:r>
                <a:rPr lang="en-US" sz="2000" spc="-50" dirty="0">
                  <a:solidFill>
                    <a:srgbClr val="3C2B32"/>
                  </a:solidFill>
                  <a:cs typeface="Verdana"/>
                </a:rPr>
                <a:t>key </a:t>
              </a:r>
              <a:r>
                <a:rPr lang="en-US" sz="2000" spc="-40" dirty="0">
                  <a:solidFill>
                    <a:srgbClr val="3C2B32"/>
                  </a:solidFill>
                  <a:cs typeface="Verdana"/>
                </a:rPr>
                <a:t>to </a:t>
              </a:r>
              <a:r>
                <a:rPr lang="en-US" sz="2000" spc="-20" dirty="0">
                  <a:solidFill>
                    <a:srgbClr val="3C2B32"/>
                  </a:solidFill>
                  <a:cs typeface="Verdana"/>
                </a:rPr>
                <a:t>ending </a:t>
              </a:r>
              <a:r>
                <a:rPr lang="en-US" sz="2000" spc="-65" dirty="0">
                  <a:solidFill>
                    <a:srgbClr val="3C2B32"/>
                  </a:solidFill>
                  <a:cs typeface="Verdana"/>
                </a:rPr>
                <a:t>hunger. </a:t>
              </a:r>
              <a:r>
                <a:rPr lang="en-US" sz="2000" spc="-25" dirty="0">
                  <a:solidFill>
                    <a:srgbClr val="3C2B32"/>
                  </a:solidFill>
                  <a:cs typeface="Verdana"/>
                </a:rPr>
                <a:t>As </a:t>
              </a:r>
              <a:r>
                <a:rPr lang="en-US" sz="2000" spc="-45" dirty="0">
                  <a:solidFill>
                    <a:srgbClr val="3C2B32"/>
                  </a:solidFill>
                  <a:cs typeface="Verdana"/>
                </a:rPr>
                <a:t>early </a:t>
              </a:r>
              <a:r>
                <a:rPr lang="en-US" sz="2000" spc="-10" dirty="0">
                  <a:solidFill>
                    <a:srgbClr val="3C2B32"/>
                  </a:solidFill>
                  <a:cs typeface="Verdana"/>
                </a:rPr>
                <a:t>as </a:t>
              </a:r>
              <a:r>
                <a:rPr lang="en-US" sz="2000" spc="-135" dirty="0">
                  <a:solidFill>
                    <a:srgbClr val="3C2B32"/>
                  </a:solidFill>
                  <a:cs typeface="Verdana"/>
                </a:rPr>
                <a:t>1890, </a:t>
              </a:r>
              <a:r>
                <a:rPr lang="en-US" sz="2000" spc="-5" dirty="0">
                  <a:solidFill>
                    <a:srgbClr val="3C2B32"/>
                  </a:solidFill>
                  <a:cs typeface="Verdana"/>
                </a:rPr>
                <a:t>blacks </a:t>
              </a:r>
              <a:r>
                <a:rPr lang="en-US" sz="2000" spc="5" dirty="0">
                  <a:solidFill>
                    <a:srgbClr val="3C2B32"/>
                  </a:solidFill>
                  <a:cs typeface="Verdana"/>
                </a:rPr>
                <a:t>faced </a:t>
              </a:r>
              <a:r>
                <a:rPr lang="en-US" sz="2000" spc="-25" dirty="0">
                  <a:solidFill>
                    <a:srgbClr val="3C2B32"/>
                  </a:solidFill>
                  <a:cs typeface="Verdana"/>
                </a:rPr>
                <a:t>organized </a:t>
              </a:r>
              <a:r>
                <a:rPr lang="en-US" sz="2000" spc="-10" dirty="0">
                  <a:solidFill>
                    <a:srgbClr val="3C2B32"/>
                  </a:solidFill>
                  <a:cs typeface="Verdana"/>
                </a:rPr>
                <a:t>campaigns </a:t>
              </a:r>
              <a:r>
                <a:rPr lang="en-US" sz="2000" spc="-40" dirty="0">
                  <a:solidFill>
                    <a:srgbClr val="3C2B32"/>
                  </a:solidFill>
                  <a:cs typeface="Verdana"/>
                </a:rPr>
                <a:t>to  </a:t>
              </a:r>
              <a:r>
                <a:rPr lang="en-US" sz="2000" spc="-45" dirty="0">
                  <a:solidFill>
                    <a:srgbClr val="3C2B32"/>
                  </a:solidFill>
                  <a:cs typeface="Verdana"/>
                </a:rPr>
                <a:t>prevent </a:t>
              </a:r>
              <a:r>
                <a:rPr lang="en-US" sz="2000" spc="-50" dirty="0">
                  <a:solidFill>
                    <a:srgbClr val="3C2B32"/>
                  </a:solidFill>
                  <a:cs typeface="Verdana"/>
                </a:rPr>
                <a:t>them </a:t>
              </a:r>
              <a:r>
                <a:rPr lang="en-US" sz="2000" spc="-55" dirty="0">
                  <a:solidFill>
                    <a:srgbClr val="3C2B32"/>
                  </a:solidFill>
                  <a:cs typeface="Verdana"/>
                </a:rPr>
                <a:t>from </a:t>
              </a:r>
              <a:r>
                <a:rPr lang="en-US" sz="2000" spc="-65" dirty="0">
                  <a:solidFill>
                    <a:srgbClr val="3C2B32"/>
                  </a:solidFill>
                  <a:cs typeface="Verdana"/>
                </a:rPr>
                <a:t>voting, </a:t>
              </a:r>
              <a:r>
                <a:rPr lang="en-US" sz="2000" spc="-20" dirty="0">
                  <a:solidFill>
                    <a:srgbClr val="3C2B32"/>
                  </a:solidFill>
                  <a:cs typeface="Verdana"/>
                </a:rPr>
                <a:t>including </a:t>
              </a:r>
              <a:r>
                <a:rPr lang="en-US" sz="2000" dirty="0">
                  <a:solidFill>
                    <a:srgbClr val="3C2B32"/>
                  </a:solidFill>
                  <a:cs typeface="Verdana"/>
                </a:rPr>
                <a:t>biased </a:t>
              </a:r>
              <a:r>
                <a:rPr lang="en-US" sz="2000" spc="-45" dirty="0">
                  <a:solidFill>
                    <a:srgbClr val="3C2B32"/>
                  </a:solidFill>
                  <a:cs typeface="Verdana"/>
                </a:rPr>
                <a:t>“literacy </a:t>
              </a:r>
              <a:r>
                <a:rPr lang="en-US" sz="2000" spc="-65" dirty="0">
                  <a:solidFill>
                    <a:srgbClr val="3C2B32"/>
                  </a:solidFill>
                  <a:cs typeface="Verdana"/>
                </a:rPr>
                <a:t>tests,” </a:t>
              </a:r>
              <a:r>
                <a:rPr lang="en-US" sz="2000" spc="-15" dirty="0">
                  <a:solidFill>
                    <a:srgbClr val="3C2B32"/>
                  </a:solidFill>
                  <a:cs typeface="Verdana"/>
                </a:rPr>
                <a:t>poll </a:t>
              </a:r>
              <a:r>
                <a:rPr lang="en-US" sz="2000" spc="-65" dirty="0">
                  <a:solidFill>
                    <a:srgbClr val="3C2B32"/>
                  </a:solidFill>
                  <a:cs typeface="Verdana"/>
                </a:rPr>
                <a:t>taxes, </a:t>
              </a:r>
              <a:r>
                <a:rPr lang="en-US" sz="2000" spc="-15" dirty="0">
                  <a:solidFill>
                    <a:srgbClr val="3C2B32"/>
                  </a:solidFill>
                  <a:cs typeface="Verdana"/>
                </a:rPr>
                <a:t>and </a:t>
              </a:r>
              <a:r>
                <a:rPr lang="en-US" sz="2000" spc="-45" dirty="0">
                  <a:solidFill>
                    <a:srgbClr val="3C2B32"/>
                  </a:solidFill>
                  <a:cs typeface="Verdana"/>
                </a:rPr>
                <a:t>lynching. </a:t>
              </a:r>
              <a:r>
                <a:rPr lang="en-US" sz="2000" spc="-110" dirty="0">
                  <a:solidFill>
                    <a:srgbClr val="3C2B32"/>
                  </a:solidFill>
                  <a:cs typeface="Verdana"/>
                </a:rPr>
                <a:t>In </a:t>
              </a:r>
              <a:r>
                <a:rPr lang="en-US" sz="2000" spc="-140" dirty="0">
                  <a:solidFill>
                    <a:srgbClr val="3C2B32"/>
                  </a:solidFill>
                  <a:cs typeface="Verdana"/>
                </a:rPr>
                <a:t>1965,  </a:t>
              </a:r>
              <a:r>
                <a:rPr lang="en-US" sz="2000" spc="-40" dirty="0">
                  <a:solidFill>
                    <a:srgbClr val="3C2B32"/>
                  </a:solidFill>
                  <a:cs typeface="Verdana"/>
                </a:rPr>
                <a:t>the </a:t>
              </a:r>
              <a:r>
                <a:rPr lang="en-US" sz="2000" spc="-45" dirty="0">
                  <a:solidFill>
                    <a:srgbClr val="3C2B32"/>
                  </a:solidFill>
                  <a:cs typeface="Verdana"/>
                </a:rPr>
                <a:t>Voting </a:t>
              </a:r>
              <a:r>
                <a:rPr lang="en-US" sz="2000" spc="-35" dirty="0">
                  <a:solidFill>
                    <a:srgbClr val="3C2B32"/>
                  </a:solidFill>
                  <a:cs typeface="Verdana"/>
                </a:rPr>
                <a:t>Rights </a:t>
              </a:r>
              <a:r>
                <a:rPr lang="en-US" sz="2000" spc="-20" dirty="0">
                  <a:solidFill>
                    <a:srgbClr val="3C2B32"/>
                  </a:solidFill>
                  <a:cs typeface="Verdana"/>
                </a:rPr>
                <a:t>Act passed, </a:t>
              </a:r>
              <a:r>
                <a:rPr lang="en-US" sz="2000" spc="-35" dirty="0">
                  <a:solidFill>
                    <a:srgbClr val="3C2B32"/>
                  </a:solidFill>
                  <a:cs typeface="Verdana"/>
                </a:rPr>
                <a:t>making </a:t>
              </a:r>
              <a:r>
                <a:rPr lang="en-US" sz="2000" spc="-40" dirty="0">
                  <a:solidFill>
                    <a:srgbClr val="3C2B32"/>
                  </a:solidFill>
                  <a:cs typeface="Verdana"/>
                </a:rPr>
                <a:t>efforts to </a:t>
              </a:r>
              <a:r>
                <a:rPr lang="en-US" sz="2000" spc="-45" dirty="0">
                  <a:solidFill>
                    <a:srgbClr val="3C2B32"/>
                  </a:solidFill>
                  <a:cs typeface="Verdana"/>
                </a:rPr>
                <a:t>prevent voting illegal. </a:t>
              </a:r>
              <a:r>
                <a:rPr lang="en-US" sz="2000" spc="-70" dirty="0">
                  <a:solidFill>
                    <a:srgbClr val="3C2B32"/>
                  </a:solidFill>
                  <a:cs typeface="Verdana"/>
                </a:rPr>
                <a:t>Today,  </a:t>
              </a:r>
              <a:r>
                <a:rPr lang="en-US" sz="2000" spc="5" dirty="0">
                  <a:solidFill>
                    <a:srgbClr val="3C2B32"/>
                  </a:solidFill>
                  <a:cs typeface="Verdana"/>
                </a:rPr>
                <a:t>people r</a:t>
              </a:r>
              <a:r>
                <a:rPr lang="en-US" sz="2000" spc="-45" dirty="0">
                  <a:solidFill>
                    <a:srgbClr val="3C2B32"/>
                  </a:solidFill>
                  <a:cs typeface="Verdana"/>
                </a:rPr>
                <a:t>eturning </a:t>
              </a:r>
              <a:r>
                <a:rPr lang="en-US" sz="2000" spc="-55" dirty="0">
                  <a:solidFill>
                    <a:srgbClr val="3C2B32"/>
                  </a:solidFill>
                  <a:cs typeface="Verdana"/>
                </a:rPr>
                <a:t>from jail </a:t>
              </a:r>
              <a:r>
                <a:rPr lang="en-US" sz="2000" spc="-40" dirty="0">
                  <a:solidFill>
                    <a:srgbClr val="3C2B32"/>
                  </a:solidFill>
                  <a:cs typeface="Verdana"/>
                </a:rPr>
                <a:t>or </a:t>
              </a:r>
              <a:r>
                <a:rPr lang="en-US" sz="2000" spc="-25" dirty="0">
                  <a:solidFill>
                    <a:srgbClr val="3C2B32"/>
                  </a:solidFill>
                  <a:cs typeface="Verdana"/>
                </a:rPr>
                <a:t>prison </a:t>
              </a:r>
              <a:r>
                <a:rPr lang="en-US" sz="2000" spc="-75" dirty="0">
                  <a:solidFill>
                    <a:srgbClr val="3C2B32"/>
                  </a:solidFill>
                  <a:cs typeface="Verdana"/>
                </a:rPr>
                <a:t>(who </a:t>
              </a:r>
              <a:r>
                <a:rPr lang="en-US" sz="2000" spc="-40" dirty="0">
                  <a:solidFill>
                    <a:srgbClr val="3C2B32"/>
                  </a:solidFill>
                  <a:cs typeface="Verdana"/>
                </a:rPr>
                <a:t>are </a:t>
              </a:r>
              <a:r>
                <a:rPr lang="en-US" sz="2000" spc="-30" dirty="0">
                  <a:solidFill>
                    <a:srgbClr val="3C2B32"/>
                  </a:solidFill>
                  <a:cs typeface="Verdana"/>
                </a:rPr>
                <a:t>disproportionately </a:t>
              </a:r>
              <a:r>
                <a:rPr lang="en-US" sz="2000" spc="-25" dirty="0">
                  <a:solidFill>
                    <a:srgbClr val="3C2B32"/>
                  </a:solidFill>
                  <a:cs typeface="Verdana"/>
                </a:rPr>
                <a:t>Black) </a:t>
              </a:r>
              <a:r>
                <a:rPr lang="en-US" sz="2000" spc="-40" dirty="0">
                  <a:solidFill>
                    <a:srgbClr val="3C2B32"/>
                  </a:solidFill>
                  <a:cs typeface="Verdana"/>
                </a:rPr>
                <a:t>are </a:t>
              </a:r>
              <a:r>
                <a:rPr lang="en-US" sz="2000" spc="-5" dirty="0">
                  <a:solidFill>
                    <a:srgbClr val="3C2B32"/>
                  </a:solidFill>
                  <a:cs typeface="Verdana"/>
                </a:rPr>
                <a:t>denied </a:t>
              </a:r>
              <a:r>
                <a:rPr lang="en-US" sz="2000" spc="-40" dirty="0">
                  <a:solidFill>
                    <a:srgbClr val="3C2B32"/>
                  </a:solidFill>
                  <a:cs typeface="Verdana"/>
                </a:rPr>
                <a:t>the </a:t>
              </a:r>
              <a:r>
                <a:rPr lang="en-US" sz="2000" spc="-50" dirty="0">
                  <a:solidFill>
                    <a:srgbClr val="3C2B32"/>
                  </a:solidFill>
                  <a:cs typeface="Verdana"/>
                </a:rPr>
                <a:t>right </a:t>
              </a:r>
              <a:r>
                <a:rPr lang="en-US" sz="2000" spc="-40" dirty="0">
                  <a:solidFill>
                    <a:srgbClr val="3C2B32"/>
                  </a:solidFill>
                  <a:cs typeface="Verdana"/>
                </a:rPr>
                <a:t>to </a:t>
              </a:r>
              <a:r>
                <a:rPr lang="en-US" sz="2000" spc="-45" dirty="0">
                  <a:solidFill>
                    <a:srgbClr val="3C2B32"/>
                  </a:solidFill>
                  <a:cs typeface="Verdana"/>
                </a:rPr>
                <a:t>vote  in </a:t>
              </a:r>
              <a:r>
                <a:rPr lang="en-US" sz="2000" spc="-60" dirty="0">
                  <a:solidFill>
                    <a:srgbClr val="3C2B32"/>
                  </a:solidFill>
                  <a:cs typeface="Verdana"/>
                </a:rPr>
                <a:t>many </a:t>
              </a:r>
              <a:r>
                <a:rPr lang="en-US" sz="2000" spc="-50" dirty="0">
                  <a:solidFill>
                    <a:srgbClr val="3C2B32"/>
                  </a:solidFill>
                  <a:cs typeface="Verdana"/>
                </a:rPr>
                <a:t>states. </a:t>
              </a:r>
              <a:r>
                <a:rPr lang="en-US" sz="2000" spc="-110" dirty="0">
                  <a:solidFill>
                    <a:srgbClr val="3C2B32"/>
                  </a:solidFill>
                  <a:cs typeface="Verdana"/>
                </a:rPr>
                <a:t>In </a:t>
              </a:r>
              <a:r>
                <a:rPr lang="en-US" sz="2000" spc="-40" dirty="0">
                  <a:solidFill>
                    <a:srgbClr val="3C2B32"/>
                  </a:solidFill>
                  <a:cs typeface="Verdana"/>
                </a:rPr>
                <a:t>addition, </a:t>
              </a:r>
              <a:r>
                <a:rPr lang="en-US" sz="2000" spc="-10" dirty="0">
                  <a:solidFill>
                    <a:srgbClr val="3C2B32"/>
                  </a:solidFill>
                  <a:cs typeface="Verdana"/>
                </a:rPr>
                <a:t>as </a:t>
              </a:r>
              <a:r>
                <a:rPr lang="en-US" sz="2000" spc="-35" dirty="0">
                  <a:solidFill>
                    <a:srgbClr val="3C2B32"/>
                  </a:solidFill>
                  <a:cs typeface="Verdana"/>
                </a:rPr>
                <a:t>recently </a:t>
              </a:r>
              <a:r>
                <a:rPr lang="en-US" sz="2000" spc="-10" dirty="0">
                  <a:solidFill>
                    <a:srgbClr val="3C2B32"/>
                  </a:solidFill>
                  <a:cs typeface="Verdana"/>
                </a:rPr>
                <a:t>as </a:t>
              </a:r>
              <a:r>
                <a:rPr lang="en-US" sz="2000" spc="-170" dirty="0">
                  <a:solidFill>
                    <a:srgbClr val="3C2B32"/>
                  </a:solidFill>
                  <a:cs typeface="Verdana"/>
                </a:rPr>
                <a:t>2017, </a:t>
              </a:r>
              <a:r>
                <a:rPr lang="en-US" sz="2000" spc="-30" dirty="0">
                  <a:solidFill>
                    <a:srgbClr val="3C2B32"/>
                  </a:solidFill>
                  <a:cs typeface="Verdana"/>
                </a:rPr>
                <a:t>states </a:t>
              </a:r>
              <a:r>
                <a:rPr lang="en-US" sz="2000" spc="-45" dirty="0">
                  <a:solidFill>
                    <a:srgbClr val="3C2B32"/>
                  </a:solidFill>
                  <a:cs typeface="Verdana"/>
                </a:rPr>
                <a:t>have </a:t>
              </a:r>
              <a:r>
                <a:rPr lang="en-US" sz="2000" spc="-5" dirty="0">
                  <a:solidFill>
                    <a:srgbClr val="3C2B32"/>
                  </a:solidFill>
                  <a:cs typeface="Verdana"/>
                </a:rPr>
                <a:t>proposed </a:t>
              </a:r>
              <a:r>
                <a:rPr lang="en-US" sz="2000" spc="-65" dirty="0">
                  <a:solidFill>
                    <a:srgbClr val="3C2B32"/>
                  </a:solidFill>
                  <a:cs typeface="Verdana"/>
                </a:rPr>
                <a:t>“Voter </a:t>
              </a:r>
              <a:r>
                <a:rPr lang="en-US" sz="2000" spc="-130" dirty="0">
                  <a:solidFill>
                    <a:srgbClr val="3C2B32"/>
                  </a:solidFill>
                  <a:cs typeface="Verdana"/>
                </a:rPr>
                <a:t>ID” </a:t>
              </a:r>
              <a:r>
                <a:rPr lang="en-US" sz="2000" spc="-65" dirty="0">
                  <a:solidFill>
                    <a:srgbClr val="3C2B32"/>
                  </a:solidFill>
                  <a:cs typeface="Verdana"/>
                </a:rPr>
                <a:t>laws, </a:t>
              </a:r>
              <a:r>
                <a:rPr lang="en-US" sz="2000" spc="-30" dirty="0">
                  <a:solidFill>
                    <a:srgbClr val="3C2B32"/>
                  </a:solidFill>
                  <a:cs typeface="Verdana"/>
                </a:rPr>
                <a:t>which  </a:t>
              </a:r>
              <a:r>
                <a:rPr lang="en-US" sz="2000" spc="-35" dirty="0">
                  <a:solidFill>
                    <a:srgbClr val="3C2B32"/>
                  </a:solidFill>
                  <a:cs typeface="Verdana"/>
                </a:rPr>
                <a:t>would </a:t>
              </a:r>
              <a:r>
                <a:rPr lang="en-US" sz="2000" spc="-40" dirty="0">
                  <a:solidFill>
                    <a:srgbClr val="3C2B32"/>
                  </a:solidFill>
                  <a:cs typeface="Verdana"/>
                </a:rPr>
                <a:t>require </a:t>
              </a:r>
              <a:r>
                <a:rPr lang="en-US" sz="2000" spc="-45" dirty="0">
                  <a:solidFill>
                    <a:srgbClr val="3C2B32"/>
                  </a:solidFill>
                  <a:cs typeface="Verdana"/>
                </a:rPr>
                <a:t>voters </a:t>
              </a:r>
              <a:r>
                <a:rPr lang="en-US" sz="2000" spc="-40" dirty="0">
                  <a:solidFill>
                    <a:srgbClr val="3C2B32"/>
                  </a:solidFill>
                  <a:cs typeface="Verdana"/>
                </a:rPr>
                <a:t>to </a:t>
              </a:r>
              <a:r>
                <a:rPr lang="en-US" sz="2000" spc="-45" dirty="0">
                  <a:solidFill>
                    <a:srgbClr val="3C2B32"/>
                  </a:solidFill>
                  <a:cs typeface="Verdana"/>
                </a:rPr>
                <a:t>have </a:t>
              </a:r>
              <a:r>
                <a:rPr lang="en-US" sz="2000" spc="-40" dirty="0">
                  <a:solidFill>
                    <a:srgbClr val="3C2B32"/>
                  </a:solidFill>
                  <a:cs typeface="Verdana"/>
                </a:rPr>
                <a:t>government-issued identification. </a:t>
              </a:r>
              <a:r>
                <a:rPr lang="en-US" sz="2000" spc="-135" dirty="0">
                  <a:solidFill>
                    <a:srgbClr val="3C2B32"/>
                  </a:solidFill>
                  <a:cs typeface="Verdana"/>
                </a:rPr>
                <a:t>It </a:t>
              </a:r>
              <a:r>
                <a:rPr lang="en-US" sz="2000" spc="-20" dirty="0">
                  <a:solidFill>
                    <a:srgbClr val="3C2B32"/>
                  </a:solidFill>
                  <a:cs typeface="Verdana"/>
                </a:rPr>
                <a:t>is </a:t>
              </a:r>
              <a:r>
                <a:rPr lang="en-US" sz="2000" spc="-45" dirty="0">
                  <a:solidFill>
                    <a:srgbClr val="3C2B32"/>
                  </a:solidFill>
                  <a:cs typeface="Verdana"/>
                </a:rPr>
                <a:t>more </a:t>
              </a:r>
              <a:r>
                <a:rPr lang="en-US" sz="2000" spc="-40" dirty="0">
                  <a:solidFill>
                    <a:srgbClr val="3C2B32"/>
                  </a:solidFill>
                  <a:cs typeface="Verdana"/>
                </a:rPr>
                <a:t>difficult </a:t>
              </a:r>
              <a:r>
                <a:rPr lang="en-US" sz="2000" spc="-45" dirty="0">
                  <a:solidFill>
                    <a:srgbClr val="3C2B32"/>
                  </a:solidFill>
                  <a:cs typeface="Verdana"/>
                </a:rPr>
                <a:t>for</a:t>
              </a:r>
              <a:r>
                <a:rPr lang="en-US" sz="2000" spc="-240" dirty="0">
                  <a:solidFill>
                    <a:srgbClr val="3C2B32"/>
                  </a:solidFill>
                  <a:cs typeface="Verdana"/>
                </a:rPr>
                <a:t> </a:t>
              </a:r>
              <a:r>
                <a:rPr lang="en-US" sz="2000" spc="-30" dirty="0">
                  <a:solidFill>
                    <a:srgbClr val="3C2B32"/>
                  </a:solidFill>
                  <a:cs typeface="Verdana"/>
                </a:rPr>
                <a:t>African</a:t>
              </a:r>
              <a:r>
                <a:rPr lang="en-US" sz="2000" dirty="0">
                  <a:solidFill>
                    <a:prstClr val="black"/>
                  </a:solidFill>
                  <a:cs typeface="Verdana"/>
                </a:rPr>
                <a:t> </a:t>
              </a:r>
              <a:r>
                <a:rPr lang="en-US" sz="2000" spc="-25" dirty="0">
                  <a:solidFill>
                    <a:srgbClr val="3C2B32"/>
                  </a:solidFill>
                  <a:cs typeface="Verdana"/>
                </a:rPr>
                <a:t>Americans </a:t>
              </a:r>
              <a:r>
                <a:rPr lang="en-US" sz="2000" spc="-40" dirty="0">
                  <a:solidFill>
                    <a:srgbClr val="3C2B32"/>
                  </a:solidFill>
                  <a:cs typeface="Verdana"/>
                </a:rPr>
                <a:t>to </a:t>
              </a:r>
              <a:r>
                <a:rPr lang="en-US" sz="2000" spc="-30" dirty="0">
                  <a:solidFill>
                    <a:srgbClr val="3C2B32"/>
                  </a:solidFill>
                  <a:cs typeface="Verdana"/>
                </a:rPr>
                <a:t>obtain </a:t>
              </a:r>
              <a:r>
                <a:rPr lang="en-US" sz="2000" spc="-15" dirty="0">
                  <a:solidFill>
                    <a:srgbClr val="3C2B32"/>
                  </a:solidFill>
                  <a:cs typeface="Verdana"/>
                </a:rPr>
                <a:t>these—one </a:t>
              </a:r>
              <a:r>
                <a:rPr lang="en-US" sz="2000" spc="-45" dirty="0">
                  <a:solidFill>
                    <a:srgbClr val="3C2B32"/>
                  </a:solidFill>
                  <a:cs typeface="Verdana"/>
                </a:rPr>
                <a:t>in </a:t>
              </a:r>
              <a:r>
                <a:rPr lang="en-US" sz="2000" spc="-50" dirty="0">
                  <a:solidFill>
                    <a:srgbClr val="3C2B32"/>
                  </a:solidFill>
                  <a:cs typeface="Verdana"/>
                </a:rPr>
                <a:t>four </a:t>
              </a:r>
              <a:r>
                <a:rPr lang="en-US" sz="2000" dirty="0">
                  <a:solidFill>
                    <a:srgbClr val="3C2B32"/>
                  </a:solidFill>
                  <a:cs typeface="Verdana"/>
                </a:rPr>
                <a:t>face </a:t>
              </a:r>
              <a:r>
                <a:rPr lang="en-US" sz="2000" spc="-50" dirty="0">
                  <a:solidFill>
                    <a:srgbClr val="3C2B32"/>
                  </a:solidFill>
                  <a:cs typeface="Verdana"/>
                </a:rPr>
                <a:t>barriers, </a:t>
              </a:r>
              <a:r>
                <a:rPr lang="en-US" sz="2000" spc="-10" dirty="0">
                  <a:solidFill>
                    <a:srgbClr val="3C2B32"/>
                  </a:solidFill>
                  <a:cs typeface="Verdana"/>
                </a:rPr>
                <a:t>compared </a:t>
              </a:r>
              <a:r>
                <a:rPr lang="en-US" sz="2000" spc="-65" dirty="0">
                  <a:solidFill>
                    <a:srgbClr val="3C2B32"/>
                  </a:solidFill>
                  <a:cs typeface="Verdana"/>
                </a:rPr>
                <a:t>with </a:t>
              </a:r>
              <a:r>
                <a:rPr lang="en-US" sz="2000" spc="-15" dirty="0">
                  <a:solidFill>
                    <a:srgbClr val="3C2B32"/>
                  </a:solidFill>
                  <a:cs typeface="Verdana"/>
                </a:rPr>
                <a:t>one </a:t>
              </a:r>
              <a:r>
                <a:rPr lang="en-US" sz="2000" spc="-45" dirty="0">
                  <a:solidFill>
                    <a:srgbClr val="3C2B32"/>
                  </a:solidFill>
                  <a:cs typeface="Verdana"/>
                </a:rPr>
                <a:t>in </a:t>
              </a:r>
              <a:r>
                <a:rPr lang="en-US" sz="2000" spc="-170" dirty="0">
                  <a:solidFill>
                    <a:srgbClr val="3C2B32"/>
                  </a:solidFill>
                  <a:cs typeface="Verdana"/>
                </a:rPr>
                <a:t>10 </a:t>
              </a:r>
              <a:r>
                <a:rPr lang="en-US" sz="2000" spc="-60" dirty="0">
                  <a:solidFill>
                    <a:srgbClr val="3C2B32"/>
                  </a:solidFill>
                  <a:cs typeface="Verdana"/>
                </a:rPr>
                <a:t>whites.</a:t>
              </a:r>
              <a:r>
                <a:rPr lang="en-US" sz="2000" spc="-160" dirty="0">
                  <a:solidFill>
                    <a:srgbClr val="3C2B32"/>
                  </a:solidFill>
                  <a:cs typeface="Verdana"/>
                </a:rPr>
                <a:t> </a:t>
              </a:r>
              <a:r>
                <a:rPr lang="en-US" sz="2000" spc="-40" dirty="0">
                  <a:solidFill>
                    <a:srgbClr val="3C2B32"/>
                  </a:solidFill>
                  <a:cs typeface="Verdana"/>
                </a:rPr>
                <a:t>Barriers</a:t>
              </a:r>
              <a:r>
                <a:rPr lang="en-US" sz="2000" dirty="0">
                  <a:solidFill>
                    <a:prstClr val="black"/>
                  </a:solidFill>
                  <a:cs typeface="Verdana"/>
                </a:rPr>
                <a:t> </a:t>
              </a:r>
              <a:r>
                <a:rPr lang="en-US" sz="2000" spc="-35" dirty="0">
                  <a:solidFill>
                    <a:srgbClr val="3C2B32"/>
                  </a:solidFill>
                  <a:cs typeface="Verdana"/>
                </a:rPr>
                <a:t>include,</a:t>
              </a:r>
              <a:r>
                <a:rPr lang="en-US" sz="2000" spc="-60" dirty="0">
                  <a:solidFill>
                    <a:srgbClr val="3C2B32"/>
                  </a:solidFill>
                  <a:cs typeface="Verdana"/>
                </a:rPr>
                <a:t> </a:t>
              </a:r>
              <a:r>
                <a:rPr lang="en-US" sz="2000" spc="-45" dirty="0">
                  <a:solidFill>
                    <a:srgbClr val="3C2B32"/>
                  </a:solidFill>
                  <a:cs typeface="Verdana"/>
                </a:rPr>
                <a:t>for</a:t>
              </a:r>
              <a:r>
                <a:rPr lang="en-US" sz="2000" spc="-55" dirty="0">
                  <a:solidFill>
                    <a:srgbClr val="3C2B32"/>
                  </a:solidFill>
                  <a:cs typeface="Verdana"/>
                </a:rPr>
                <a:t> </a:t>
              </a:r>
              <a:r>
                <a:rPr lang="en-US" sz="2000" spc="-50" dirty="0">
                  <a:solidFill>
                    <a:srgbClr val="3C2B32"/>
                  </a:solidFill>
                  <a:cs typeface="Verdana"/>
                </a:rPr>
                <a:t>example,</a:t>
              </a:r>
              <a:r>
                <a:rPr lang="en-US" sz="2000" spc="-55" dirty="0">
                  <a:solidFill>
                    <a:srgbClr val="3C2B32"/>
                  </a:solidFill>
                  <a:cs typeface="Verdana"/>
                </a:rPr>
                <a:t> </a:t>
              </a:r>
              <a:r>
                <a:rPr lang="en-US" sz="2000" spc="-40" dirty="0">
                  <a:solidFill>
                    <a:srgbClr val="3C2B32"/>
                  </a:solidFill>
                  <a:cs typeface="Verdana"/>
                </a:rPr>
                <a:t>having</a:t>
              </a:r>
              <a:r>
                <a:rPr lang="en-US" sz="2000" spc="-55" dirty="0">
                  <a:solidFill>
                    <a:srgbClr val="3C2B32"/>
                  </a:solidFill>
                  <a:cs typeface="Verdana"/>
                </a:rPr>
                <a:t> </a:t>
              </a:r>
              <a:r>
                <a:rPr lang="en-US" sz="2000" spc="-40" dirty="0">
                  <a:solidFill>
                    <a:srgbClr val="3C2B32"/>
                  </a:solidFill>
                  <a:cs typeface="Verdana"/>
                </a:rPr>
                <a:t>to</a:t>
              </a:r>
              <a:r>
                <a:rPr lang="en-US" sz="2000" spc="-55" dirty="0">
                  <a:solidFill>
                    <a:srgbClr val="3C2B32"/>
                  </a:solidFill>
                  <a:cs typeface="Verdana"/>
                </a:rPr>
                <a:t> </a:t>
              </a:r>
              <a:r>
                <a:rPr lang="en-US" sz="2000" spc="-25" dirty="0">
                  <a:solidFill>
                    <a:srgbClr val="3C2B32"/>
                  </a:solidFill>
                  <a:cs typeface="Verdana"/>
                </a:rPr>
                <a:t>pay</a:t>
              </a:r>
              <a:r>
                <a:rPr lang="en-US" sz="2000" spc="-55" dirty="0">
                  <a:solidFill>
                    <a:srgbClr val="3C2B32"/>
                  </a:solidFill>
                  <a:cs typeface="Verdana"/>
                </a:rPr>
                <a:t> </a:t>
              </a:r>
              <a:r>
                <a:rPr lang="en-US" sz="2000" spc="-20" dirty="0">
                  <a:solidFill>
                    <a:srgbClr val="3C2B32"/>
                  </a:solidFill>
                  <a:cs typeface="Verdana"/>
                </a:rPr>
                <a:t>up</a:t>
              </a:r>
              <a:r>
                <a:rPr lang="en-US" sz="2000" spc="-55" dirty="0">
                  <a:solidFill>
                    <a:srgbClr val="3C2B32"/>
                  </a:solidFill>
                  <a:cs typeface="Verdana"/>
                </a:rPr>
                <a:t> </a:t>
              </a:r>
              <a:r>
                <a:rPr lang="en-US" sz="2000" spc="-40" dirty="0">
                  <a:solidFill>
                    <a:srgbClr val="3C2B32"/>
                  </a:solidFill>
                  <a:cs typeface="Verdana"/>
                </a:rPr>
                <a:t>to</a:t>
              </a:r>
              <a:r>
                <a:rPr lang="en-US" sz="2000" spc="-55" dirty="0">
                  <a:solidFill>
                    <a:srgbClr val="3C2B32"/>
                  </a:solidFill>
                  <a:cs typeface="Verdana"/>
                </a:rPr>
                <a:t> </a:t>
              </a:r>
              <a:r>
                <a:rPr lang="en-US" sz="2000" spc="-140" dirty="0">
                  <a:solidFill>
                    <a:srgbClr val="3C2B32"/>
                  </a:solidFill>
                  <a:cs typeface="Verdana"/>
                </a:rPr>
                <a:t>$150</a:t>
              </a:r>
              <a:r>
                <a:rPr lang="en-US" sz="2000" spc="-60" dirty="0">
                  <a:solidFill>
                    <a:srgbClr val="3C2B32"/>
                  </a:solidFill>
                  <a:cs typeface="Verdana"/>
                </a:rPr>
                <a:t>  </a:t>
              </a:r>
              <a:r>
                <a:rPr lang="en-US" sz="2000" spc="-45" dirty="0">
                  <a:solidFill>
                    <a:srgbClr val="3C2B32"/>
                  </a:solidFill>
                  <a:cs typeface="Verdana"/>
                </a:rPr>
                <a:t>for</a:t>
              </a:r>
              <a:r>
                <a:rPr lang="en-US" sz="2000" spc="-55" dirty="0">
                  <a:solidFill>
                    <a:srgbClr val="3C2B32"/>
                  </a:solidFill>
                  <a:cs typeface="Verdana"/>
                </a:rPr>
                <a:t> </a:t>
              </a:r>
              <a:r>
                <a:rPr lang="en-US" sz="2000" spc="-35" dirty="0">
                  <a:solidFill>
                    <a:srgbClr val="3C2B32"/>
                  </a:solidFill>
                  <a:cs typeface="Verdana"/>
                </a:rPr>
                <a:t>an</a:t>
              </a:r>
              <a:r>
                <a:rPr lang="en-US" sz="2000" spc="-55" dirty="0">
                  <a:solidFill>
                    <a:srgbClr val="3C2B32"/>
                  </a:solidFill>
                  <a:cs typeface="Verdana"/>
                </a:rPr>
                <a:t> </a:t>
              </a:r>
              <a:r>
                <a:rPr lang="en-US" sz="2000" spc="5" dirty="0">
                  <a:solidFill>
                    <a:srgbClr val="3C2B32"/>
                  </a:solidFill>
                  <a:cs typeface="Verdana"/>
                </a:rPr>
                <a:t>acceptable</a:t>
              </a:r>
              <a:r>
                <a:rPr lang="en-US" sz="2000" spc="-55" dirty="0">
                  <a:solidFill>
                    <a:srgbClr val="3C2B32"/>
                  </a:solidFill>
                  <a:cs typeface="Verdana"/>
                </a:rPr>
                <a:t> </a:t>
              </a:r>
              <a:r>
                <a:rPr lang="en-US" sz="2000" spc="-5" dirty="0">
                  <a:solidFill>
                    <a:srgbClr val="3C2B32"/>
                  </a:solidFill>
                  <a:cs typeface="Verdana"/>
                </a:rPr>
                <a:t>copy</a:t>
              </a:r>
              <a:r>
                <a:rPr lang="en-US" sz="2000" spc="-55" dirty="0">
                  <a:solidFill>
                    <a:srgbClr val="3C2B32"/>
                  </a:solidFill>
                  <a:cs typeface="Verdana"/>
                </a:rPr>
                <a:t> </a:t>
              </a:r>
              <a:r>
                <a:rPr lang="en-US" sz="2000" spc="-20" dirty="0">
                  <a:solidFill>
                    <a:srgbClr val="3C2B32"/>
                  </a:solidFill>
                  <a:cs typeface="Verdana"/>
                </a:rPr>
                <a:t>of</a:t>
              </a:r>
              <a:r>
                <a:rPr lang="en-US" sz="2000" spc="-55" dirty="0">
                  <a:solidFill>
                    <a:srgbClr val="3C2B32"/>
                  </a:solidFill>
                  <a:cs typeface="Verdana"/>
                </a:rPr>
                <a:t> </a:t>
              </a:r>
              <a:r>
                <a:rPr lang="en-US" sz="2000" spc="-20" dirty="0">
                  <a:solidFill>
                    <a:srgbClr val="3C2B32"/>
                  </a:solidFill>
                  <a:cs typeface="Verdana"/>
                </a:rPr>
                <a:t>a</a:t>
              </a:r>
              <a:r>
                <a:rPr lang="en-US" sz="2000" spc="-55" dirty="0">
                  <a:solidFill>
                    <a:srgbClr val="3C2B32"/>
                  </a:solidFill>
                  <a:cs typeface="Verdana"/>
                </a:rPr>
                <a:t> </a:t>
              </a:r>
              <a:r>
                <a:rPr lang="en-US" sz="2000" spc="-40" dirty="0">
                  <a:solidFill>
                    <a:srgbClr val="3C2B32"/>
                  </a:solidFill>
                  <a:cs typeface="Verdana"/>
                </a:rPr>
                <a:t>birth</a:t>
              </a:r>
              <a:r>
                <a:rPr lang="en-US" sz="2000" spc="-55" dirty="0">
                  <a:solidFill>
                    <a:srgbClr val="3C2B32"/>
                  </a:solidFill>
                  <a:cs typeface="Verdana"/>
                </a:rPr>
                <a:t> </a:t>
              </a:r>
              <a:r>
                <a:rPr lang="en-US" sz="2000" spc="-20" dirty="0">
                  <a:solidFill>
                    <a:srgbClr val="3C2B32"/>
                  </a:solidFill>
                  <a:cs typeface="Verdana"/>
                </a:rPr>
                <a:t>certificate  </a:t>
              </a:r>
              <a:r>
                <a:rPr lang="en-US" sz="2000" spc="-15" dirty="0">
                  <a:solidFill>
                    <a:srgbClr val="3C2B32"/>
                  </a:solidFill>
                  <a:cs typeface="Verdana"/>
                </a:rPr>
                <a:t>and </a:t>
              </a:r>
              <a:r>
                <a:rPr lang="en-US" sz="2000" spc="-20" dirty="0">
                  <a:solidFill>
                    <a:srgbClr val="3C2B32"/>
                  </a:solidFill>
                  <a:cs typeface="Verdana"/>
                </a:rPr>
                <a:t>Social </a:t>
              </a:r>
              <a:r>
                <a:rPr lang="en-US" sz="2000" spc="-40" dirty="0">
                  <a:solidFill>
                    <a:srgbClr val="3C2B32"/>
                  </a:solidFill>
                  <a:cs typeface="Verdana"/>
                </a:rPr>
                <a:t>Security card, </a:t>
              </a:r>
              <a:r>
                <a:rPr lang="en-US" sz="2000" spc="-55" dirty="0">
                  <a:solidFill>
                    <a:srgbClr val="3C2B32"/>
                  </a:solidFill>
                  <a:cs typeface="Verdana"/>
                </a:rPr>
                <a:t>travel </a:t>
              </a:r>
              <a:r>
                <a:rPr lang="en-US" sz="2000" spc="-35" dirty="0">
                  <a:solidFill>
                    <a:srgbClr val="3C2B32"/>
                  </a:solidFill>
                  <a:cs typeface="Verdana"/>
                </a:rPr>
                <a:t>costs, </a:t>
              </a:r>
              <a:r>
                <a:rPr lang="en-US" sz="2000" spc="-15" dirty="0">
                  <a:solidFill>
                    <a:srgbClr val="3C2B32"/>
                  </a:solidFill>
                  <a:cs typeface="Verdana"/>
                </a:rPr>
                <a:t>and </a:t>
              </a:r>
              <a:r>
                <a:rPr lang="en-US" sz="2000" spc="-50" dirty="0">
                  <a:solidFill>
                    <a:srgbClr val="3C2B32"/>
                  </a:solidFill>
                  <a:cs typeface="Verdana"/>
                </a:rPr>
                <a:t>time </a:t>
              </a:r>
              <a:r>
                <a:rPr lang="en-US" sz="2000" spc="-40" dirty="0">
                  <a:solidFill>
                    <a:srgbClr val="3C2B32"/>
                  </a:solidFill>
                  <a:cs typeface="Verdana"/>
                </a:rPr>
                <a:t>taken off </a:t>
              </a:r>
              <a:r>
                <a:rPr lang="en-US" sz="2000" spc="-55" dirty="0">
                  <a:solidFill>
                    <a:srgbClr val="3C2B32"/>
                  </a:solidFill>
                  <a:cs typeface="Verdana"/>
                </a:rPr>
                <a:t>from</a:t>
              </a:r>
              <a:r>
                <a:rPr lang="en-US" sz="2000" spc="-250" dirty="0">
                  <a:solidFill>
                    <a:srgbClr val="3C2B32"/>
                  </a:solidFill>
                  <a:cs typeface="Verdana"/>
                </a:rPr>
                <a:t> </a:t>
              </a:r>
              <a:r>
                <a:rPr lang="en-US" sz="2000" spc="-75" dirty="0">
                  <a:solidFill>
                    <a:srgbClr val="3C2B32"/>
                  </a:solidFill>
                  <a:cs typeface="Verdana"/>
                </a:rPr>
                <a:t>work.</a:t>
              </a:r>
              <a:endParaRPr lang="en-US" sz="2000" dirty="0">
                <a:solidFill>
                  <a:prstClr val="black"/>
                </a:solidFill>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71770" y="3212549"/>
              <a:ext cx="1017270" cy="165368"/>
            </a:xfrm>
            <a:prstGeom prst="rect">
              <a:avLst/>
            </a:prstGeom>
            <a:solidFill>
              <a:srgbClr val="E5801C"/>
            </a:solidFill>
          </p:spPr>
          <p:txBody>
            <a:bodyPr vert="horz" wrap="square" lIns="0" tIns="0" rIns="0" bIns="0" rtlCol="0">
              <a:spAutoFit/>
            </a:bodyPr>
            <a:lstStyle/>
            <a:p>
              <a:pPr marL="171450">
                <a:lnSpc>
                  <a:spcPts val="1614"/>
                </a:lnSpc>
              </a:pPr>
              <a:r>
                <a:rPr sz="1600" b="1" spc="-200" dirty="0">
                  <a:solidFill>
                    <a:srgbClr val="FFFFFF"/>
                  </a:solidFill>
                  <a:latin typeface="Verdana"/>
                  <a:cs typeface="Verdana"/>
                </a:rPr>
                <a:t>ACTION</a:t>
              </a:r>
              <a:endParaRPr sz="16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671770" y="3327542"/>
              <a:ext cx="6195060" cy="1450073"/>
            </a:xfrm>
            <a:prstGeom prst="rect">
              <a:avLst/>
            </a:prstGeom>
          </p:spPr>
          <p:txBody>
            <a:bodyPr vert="horz" wrap="square" lIns="0" tIns="54610" rIns="0" bIns="0" rtlCol="0">
              <a:spAutoFit/>
            </a:bodyPr>
            <a:lstStyle/>
            <a:p>
              <a:pPr marL="12700" lvl="0">
                <a:spcBef>
                  <a:spcPts val="430"/>
                </a:spcBef>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solidFill>
                  <a:prstClr val="black"/>
                </a:solidFill>
                <a:cs typeface="Verdana"/>
              </a:endParaRPr>
            </a:p>
            <a:p>
              <a:pPr marL="212090" marR="248285" lvl="0" indent="-200025">
                <a:lnSpc>
                  <a:spcPts val="1800"/>
                </a:lnSpc>
                <a:spcBef>
                  <a:spcPts val="409"/>
                </a:spcBef>
                <a:buSzPct val="95652"/>
                <a:buFont typeface="Verdana"/>
                <a:buChar char="•"/>
                <a:tabLst>
                  <a:tab pos="212090" algn="l"/>
                  <a:tab pos="212725" algn="l"/>
                </a:tabLst>
              </a:pPr>
              <a:r>
                <a:rPr lang="en-US" sz="2000" spc="-20" dirty="0">
                  <a:solidFill>
                    <a:srgbClr val="3C2B32"/>
                  </a:solidFill>
                  <a:cs typeface="Verdana"/>
                </a:rPr>
                <a:t>Add </a:t>
              </a:r>
              <a:r>
                <a:rPr lang="en-US" sz="2000" spc="-45" dirty="0">
                  <a:solidFill>
                    <a:srgbClr val="3C2B32"/>
                  </a:solidFill>
                  <a:cs typeface="Verdana"/>
                </a:rPr>
                <a:t>one </a:t>
              </a:r>
              <a:r>
                <a:rPr lang="en-US" sz="2000" spc="-55" dirty="0">
                  <a:solidFill>
                    <a:srgbClr val="3C2B32"/>
                  </a:solidFill>
                  <a:cs typeface="Verdana"/>
                </a:rPr>
                <a:t>lost </a:t>
              </a:r>
              <a:r>
                <a:rPr lang="en-US" sz="2000" spc="-60" dirty="0">
                  <a:solidFill>
                    <a:srgbClr val="3C2B32"/>
                  </a:solidFill>
                  <a:cs typeface="Verdana"/>
                </a:rPr>
                <a:t>opportunity </a:t>
              </a:r>
              <a:r>
                <a:rPr lang="en-US" sz="2000" spc="-30" dirty="0">
                  <a:solidFill>
                    <a:srgbClr val="3C2B32"/>
                  </a:solidFill>
                  <a:cs typeface="Verdana"/>
                </a:rPr>
                <a:t>card </a:t>
              </a:r>
              <a:r>
                <a:rPr lang="en-US" sz="2000" spc="-120" dirty="0">
                  <a:solidFill>
                    <a:srgbClr val="3C2B32"/>
                  </a:solidFill>
                  <a:cs typeface="Verdana"/>
                </a:rPr>
                <a:t>for: </a:t>
              </a:r>
              <a:r>
                <a:rPr lang="en-US" sz="2000" spc="-229" dirty="0">
                  <a:solidFill>
                    <a:srgbClr val="3C2B32"/>
                  </a:solidFill>
                  <a:cs typeface="Verdana"/>
                </a:rPr>
                <a:t>(1) </a:t>
              </a:r>
              <a:r>
                <a:rPr lang="en-US" sz="2000" spc="-35" dirty="0">
                  <a:solidFill>
                    <a:srgbClr val="3C2B32"/>
                  </a:solidFill>
                  <a:cs typeface="Verdana"/>
                </a:rPr>
                <a:t>being </a:t>
              </a:r>
              <a:r>
                <a:rPr lang="en-US" sz="2000" spc="-60" dirty="0">
                  <a:solidFill>
                    <a:srgbClr val="3C2B32"/>
                  </a:solidFill>
                  <a:cs typeface="Verdana"/>
                </a:rPr>
                <a:t>prevented </a:t>
              </a:r>
              <a:r>
                <a:rPr lang="en-US" sz="2000" spc="-85" dirty="0">
                  <a:solidFill>
                    <a:srgbClr val="3C2B32"/>
                  </a:solidFill>
                  <a:cs typeface="Verdana"/>
                </a:rPr>
                <a:t>from </a:t>
              </a:r>
              <a:r>
                <a:rPr lang="en-US" sz="2000" spc="-70" dirty="0">
                  <a:solidFill>
                    <a:srgbClr val="3C2B32"/>
                  </a:solidFill>
                  <a:cs typeface="Verdana"/>
                </a:rPr>
                <a:t>voting </a:t>
              </a:r>
              <a:r>
                <a:rPr lang="en-US" sz="2000" spc="-65" dirty="0">
                  <a:solidFill>
                    <a:srgbClr val="3C2B32"/>
                  </a:solidFill>
                  <a:cs typeface="Verdana"/>
                </a:rPr>
                <a:t>in </a:t>
              </a:r>
              <a:r>
                <a:rPr lang="en-US" sz="2000" spc="-70" dirty="0">
                  <a:solidFill>
                    <a:srgbClr val="3C2B32"/>
                  </a:solidFill>
                  <a:cs typeface="Verdana"/>
                </a:rPr>
                <a:t>the early  </a:t>
              </a:r>
              <a:r>
                <a:rPr lang="en-US" sz="2000" spc="-130" dirty="0">
                  <a:solidFill>
                    <a:srgbClr val="3C2B32"/>
                  </a:solidFill>
                  <a:cs typeface="Verdana"/>
                </a:rPr>
                <a:t>1900s, </a:t>
              </a:r>
              <a:r>
                <a:rPr lang="en-US" sz="2000" spc="-75" dirty="0">
                  <a:solidFill>
                    <a:srgbClr val="3C2B32"/>
                  </a:solidFill>
                  <a:cs typeface="Verdana"/>
                </a:rPr>
                <a:t>when </a:t>
              </a:r>
              <a:r>
                <a:rPr lang="en-US" sz="2000" spc="-70" dirty="0">
                  <a:solidFill>
                    <a:srgbClr val="3C2B32"/>
                  </a:solidFill>
                  <a:cs typeface="Verdana"/>
                </a:rPr>
                <a:t>the </a:t>
              </a:r>
              <a:r>
                <a:rPr lang="en-US" sz="2000" spc="-65" dirty="0">
                  <a:solidFill>
                    <a:srgbClr val="3C2B32"/>
                  </a:solidFill>
                  <a:cs typeface="Verdana"/>
                </a:rPr>
                <a:t>votes </a:t>
              </a:r>
              <a:r>
                <a:rPr lang="en-US" sz="2000" spc="-45" dirty="0">
                  <a:solidFill>
                    <a:srgbClr val="3C2B32"/>
                  </a:solidFill>
                  <a:cs typeface="Verdana"/>
                </a:rPr>
                <a:t>of </a:t>
              </a:r>
              <a:r>
                <a:rPr lang="en-US" sz="2000" spc="-25" dirty="0">
                  <a:solidFill>
                    <a:srgbClr val="3C2B32"/>
                  </a:solidFill>
                  <a:cs typeface="Verdana"/>
                </a:rPr>
                <a:t>Black people </a:t>
              </a:r>
              <a:r>
                <a:rPr lang="en-US" sz="2000" spc="-80" dirty="0">
                  <a:solidFill>
                    <a:srgbClr val="3C2B32"/>
                  </a:solidFill>
                  <a:cs typeface="Verdana"/>
                </a:rPr>
                <a:t>might </a:t>
              </a:r>
              <a:r>
                <a:rPr lang="en-US" sz="2000" spc="-75" dirty="0">
                  <a:solidFill>
                    <a:srgbClr val="3C2B32"/>
                  </a:solidFill>
                  <a:cs typeface="Verdana"/>
                </a:rPr>
                <a:t>have </a:t>
              </a:r>
              <a:r>
                <a:rPr lang="en-US" sz="2000" spc="-60" dirty="0">
                  <a:solidFill>
                    <a:srgbClr val="3C2B32"/>
                  </a:solidFill>
                  <a:cs typeface="Verdana"/>
                </a:rPr>
                <a:t>prevented </a:t>
              </a:r>
              <a:r>
                <a:rPr lang="en-US" sz="2000" spc="-55" dirty="0">
                  <a:solidFill>
                    <a:srgbClr val="3C2B32"/>
                  </a:solidFill>
                  <a:cs typeface="Verdana"/>
                </a:rPr>
                <a:t>some </a:t>
              </a:r>
              <a:r>
                <a:rPr lang="en-US" sz="2000" spc="-45" dirty="0">
                  <a:solidFill>
                    <a:srgbClr val="3C2B32"/>
                  </a:solidFill>
                  <a:cs typeface="Verdana"/>
                </a:rPr>
                <a:t>of </a:t>
              </a:r>
              <a:r>
                <a:rPr lang="en-US" sz="2000" spc="-70" dirty="0">
                  <a:solidFill>
                    <a:srgbClr val="3C2B32"/>
                  </a:solidFill>
                  <a:cs typeface="Verdana"/>
                </a:rPr>
                <a:t>the </a:t>
              </a:r>
              <a:r>
                <a:rPr lang="en-US" sz="2000" spc="-80" dirty="0">
                  <a:solidFill>
                    <a:srgbClr val="3C2B32"/>
                  </a:solidFill>
                  <a:cs typeface="Verdana"/>
                </a:rPr>
                <a:t>harmful</a:t>
              </a:r>
              <a:r>
                <a:rPr lang="en-US" sz="2000" spc="-90" dirty="0">
                  <a:solidFill>
                    <a:srgbClr val="3C2B32"/>
                  </a:solidFill>
                  <a:cs typeface="Verdana"/>
                </a:rPr>
                <a:t> </a:t>
              </a:r>
              <a:r>
                <a:rPr lang="en-US" sz="2000" spc="-65" dirty="0">
                  <a:solidFill>
                    <a:srgbClr val="3C2B32"/>
                  </a:solidFill>
                  <a:cs typeface="Verdana"/>
                </a:rPr>
                <a:t>laws</a:t>
              </a:r>
              <a:r>
                <a:rPr lang="en-US" sz="2000" dirty="0">
                  <a:solidFill>
                    <a:prstClr val="black"/>
                  </a:solidFill>
                  <a:cs typeface="Verdana"/>
                </a:rPr>
                <a:t> </a:t>
              </a:r>
              <a:r>
                <a:rPr lang="en-US" sz="2000" spc="-60" dirty="0">
                  <a:solidFill>
                    <a:srgbClr val="3C2B32"/>
                  </a:solidFill>
                  <a:cs typeface="Verdana"/>
                </a:rPr>
                <a:t>mentioned </a:t>
              </a:r>
              <a:r>
                <a:rPr lang="en-US" sz="2000" spc="-65" dirty="0">
                  <a:solidFill>
                    <a:srgbClr val="3C2B32"/>
                  </a:solidFill>
                  <a:cs typeface="Verdana"/>
                </a:rPr>
                <a:t>in this </a:t>
              </a:r>
              <a:r>
                <a:rPr lang="en-US" sz="2000" spc="-70" dirty="0">
                  <a:solidFill>
                    <a:srgbClr val="3C2B32"/>
                  </a:solidFill>
                  <a:cs typeface="Verdana"/>
                </a:rPr>
                <a:t>simulation </a:t>
              </a:r>
              <a:r>
                <a:rPr lang="en-US" sz="2000" spc="-85" dirty="0">
                  <a:solidFill>
                    <a:srgbClr val="3C2B32"/>
                  </a:solidFill>
                  <a:cs typeface="Verdana"/>
                </a:rPr>
                <a:t>from </a:t>
              </a:r>
              <a:r>
                <a:rPr lang="en-US" sz="2000" spc="-35" dirty="0">
                  <a:solidFill>
                    <a:srgbClr val="3C2B32"/>
                  </a:solidFill>
                  <a:cs typeface="Verdana"/>
                </a:rPr>
                <a:t>being </a:t>
              </a:r>
              <a:r>
                <a:rPr lang="en-US" sz="2000" spc="-55" dirty="0">
                  <a:solidFill>
                    <a:srgbClr val="3C2B32"/>
                  </a:solidFill>
                  <a:cs typeface="Verdana"/>
                </a:rPr>
                <a:t>enacted, </a:t>
              </a:r>
              <a:r>
                <a:rPr lang="en-US" sz="2000" spc="-45" dirty="0">
                  <a:solidFill>
                    <a:srgbClr val="3C2B32"/>
                  </a:solidFill>
                  <a:cs typeface="Verdana"/>
                </a:rPr>
                <a:t>&amp; </a:t>
              </a:r>
              <a:r>
                <a:rPr lang="en-US" sz="2000" spc="-145" dirty="0">
                  <a:solidFill>
                    <a:srgbClr val="3C2B32"/>
                  </a:solidFill>
                  <a:cs typeface="Verdana"/>
                </a:rPr>
                <a:t>(2) </a:t>
              </a:r>
              <a:r>
                <a:rPr lang="en-US" sz="2000" spc="-60" dirty="0">
                  <a:solidFill>
                    <a:srgbClr val="3C2B32"/>
                  </a:solidFill>
                  <a:cs typeface="Verdana"/>
                </a:rPr>
                <a:t>still </a:t>
              </a:r>
              <a:r>
                <a:rPr lang="en-US" sz="2000" spc="-40" dirty="0">
                  <a:solidFill>
                    <a:srgbClr val="3C2B32"/>
                  </a:solidFill>
                  <a:cs typeface="Verdana"/>
                </a:rPr>
                <a:t>facing </a:t>
              </a:r>
              <a:r>
                <a:rPr lang="en-US" sz="2000" spc="-70" dirty="0">
                  <a:solidFill>
                    <a:srgbClr val="3C2B32"/>
                  </a:solidFill>
                  <a:cs typeface="Verdana"/>
                </a:rPr>
                <a:t>voting </a:t>
              </a:r>
              <a:r>
                <a:rPr lang="en-US" sz="2000" spc="-60" dirty="0">
                  <a:solidFill>
                    <a:srgbClr val="3C2B32"/>
                  </a:solidFill>
                  <a:cs typeface="Verdana"/>
                </a:rPr>
                <a:t>restrictions</a:t>
              </a:r>
              <a:r>
                <a:rPr lang="en-US" sz="2000" dirty="0">
                  <a:solidFill>
                    <a:srgbClr val="3C2B32"/>
                  </a:solidFill>
                  <a:cs typeface="Verdana"/>
                </a:rPr>
                <a:t> </a:t>
              </a:r>
              <a:r>
                <a:rPr lang="en-US" sz="2000" spc="-80" dirty="0">
                  <a:solidFill>
                    <a:srgbClr val="3C2B32"/>
                  </a:solidFill>
                  <a:cs typeface="Verdana"/>
                </a:rPr>
                <a:t>that</a:t>
              </a:r>
              <a:r>
                <a:rPr lang="en-US" sz="2000" dirty="0">
                  <a:solidFill>
                    <a:prstClr val="black"/>
                  </a:solidFill>
                  <a:cs typeface="Verdana"/>
                </a:rPr>
                <a:t> </a:t>
              </a:r>
              <a:r>
                <a:rPr lang="en-US" sz="2000" spc="-55" dirty="0">
                  <a:solidFill>
                    <a:srgbClr val="3C2B32"/>
                  </a:solidFill>
                  <a:cs typeface="Verdana"/>
                </a:rPr>
                <a:t>disproportionately </a:t>
              </a:r>
              <a:r>
                <a:rPr lang="en-US" sz="2000" spc="-50" dirty="0">
                  <a:solidFill>
                    <a:srgbClr val="3C2B32"/>
                  </a:solidFill>
                  <a:cs typeface="Verdana"/>
                </a:rPr>
                <a:t>impact </a:t>
              </a:r>
              <a:r>
                <a:rPr lang="en-US" sz="2000" spc="-25" dirty="0">
                  <a:solidFill>
                    <a:srgbClr val="3C2B32"/>
                  </a:solidFill>
                  <a:cs typeface="Verdana"/>
                </a:rPr>
                <a:t>black </a:t>
              </a:r>
              <a:r>
                <a:rPr lang="en-US" sz="2000" spc="-60" dirty="0">
                  <a:solidFill>
                    <a:srgbClr val="3C2B32"/>
                  </a:solidFill>
                  <a:cs typeface="Verdana"/>
                </a:rPr>
                <a:t>communities </a:t>
              </a:r>
              <a:r>
                <a:rPr lang="en-US" sz="2000" spc="-45" dirty="0">
                  <a:solidFill>
                    <a:srgbClr val="3C2B32"/>
                  </a:solidFill>
                  <a:cs typeface="Verdana"/>
                </a:rPr>
                <a:t>and </a:t>
              </a:r>
              <a:r>
                <a:rPr lang="en-US" sz="2000" spc="-65" dirty="0">
                  <a:solidFill>
                    <a:srgbClr val="3C2B32"/>
                  </a:solidFill>
                  <a:cs typeface="Verdana"/>
                </a:rPr>
                <a:t>weaken efforts to </a:t>
              </a:r>
              <a:r>
                <a:rPr lang="en-US" sz="2000" spc="-75" dirty="0">
                  <a:solidFill>
                    <a:srgbClr val="3C2B32"/>
                  </a:solidFill>
                  <a:cs typeface="Verdana"/>
                </a:rPr>
                <a:t>improve </a:t>
              </a:r>
              <a:r>
                <a:rPr lang="en-US" sz="2000" spc="-30" dirty="0">
                  <a:solidFill>
                    <a:srgbClr val="3C2B32"/>
                  </a:solidFill>
                  <a:cs typeface="Verdana"/>
                </a:rPr>
                <a:t>policies</a:t>
              </a:r>
              <a:r>
                <a:rPr lang="en-US" sz="2000" spc="-150" dirty="0">
                  <a:solidFill>
                    <a:srgbClr val="3C2B32"/>
                  </a:solidFill>
                  <a:cs typeface="Verdana"/>
                </a:rPr>
                <a:t> </a:t>
              </a:r>
              <a:r>
                <a:rPr lang="en-US" sz="2000" spc="-80" dirty="0">
                  <a:solidFill>
                    <a:srgbClr val="3C2B32"/>
                  </a:solidFill>
                  <a:cs typeface="Verdana"/>
                </a:rPr>
                <a:t>that  </a:t>
              </a:r>
              <a:r>
                <a:rPr lang="en-US" sz="2000" spc="-35" dirty="0">
                  <a:solidFill>
                    <a:srgbClr val="3C2B32"/>
                  </a:solidFill>
                  <a:cs typeface="Verdana"/>
                </a:rPr>
                <a:t>end </a:t>
              </a:r>
              <a:r>
                <a:rPr lang="en-US" sz="2000" spc="-65" dirty="0">
                  <a:solidFill>
                    <a:srgbClr val="3C2B32"/>
                  </a:solidFill>
                  <a:cs typeface="Verdana"/>
                </a:rPr>
                <a:t>hunger </a:t>
              </a:r>
              <a:r>
                <a:rPr lang="en-US" sz="2000" spc="-45" dirty="0">
                  <a:solidFill>
                    <a:srgbClr val="3C2B32"/>
                  </a:solidFill>
                  <a:cs typeface="Verdana"/>
                </a:rPr>
                <a:t>and</a:t>
              </a:r>
              <a:r>
                <a:rPr lang="en-US" sz="2000" spc="-114" dirty="0">
                  <a:solidFill>
                    <a:srgbClr val="3C2B32"/>
                  </a:solidFill>
                  <a:cs typeface="Verdana"/>
                </a:rPr>
                <a:t> </a:t>
              </a:r>
              <a:r>
                <a:rPr lang="en-US" sz="2000" spc="-95" dirty="0">
                  <a:solidFill>
                    <a:srgbClr val="3C2B32"/>
                  </a:solidFill>
                  <a:cs typeface="Verdana"/>
                </a:rPr>
                <a:t>poverty.</a:t>
              </a:r>
              <a:endParaRPr lang="en-US" sz="2000" dirty="0">
                <a:solidFill>
                  <a:prstClr val="black"/>
                </a:solidFill>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
        <p:nvSpPr>
          <p:cNvPr id="2" name="Rectangle 1"/>
          <p:cNvSpPr/>
          <p:nvPr/>
        </p:nvSpPr>
        <p:spPr>
          <a:xfrm>
            <a:off x="2277978" y="4024569"/>
            <a:ext cx="7248277" cy="1907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5409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F46EEA-CF0C-4ECE-BAB9-CB5990645126}"/>
              </a:ext>
            </a:extLst>
          </p:cNvPr>
          <p:cNvGrpSpPr/>
          <p:nvPr/>
        </p:nvGrpSpPr>
        <p:grpSpPr>
          <a:xfrm>
            <a:off x="2277978" y="651962"/>
            <a:ext cx="7475621" cy="5326344"/>
            <a:chOff x="671770" y="484850"/>
            <a:chExt cx="6389370" cy="4292765"/>
          </a:xfrm>
        </p:grpSpPr>
        <p:sp>
          <p:nvSpPr>
            <p:cNvPr id="5" name="object 5">
              <a:extLst>
                <a:ext uri="{FF2B5EF4-FFF2-40B4-BE49-F238E27FC236}">
                  <a16:creationId xmlns:a16="http://schemas.microsoft.com/office/drawing/2014/main" id="{CA2BF1CF-C39F-462D-85E9-1E87BDB47E7A}"/>
                </a:ext>
              </a:extLst>
            </p:cNvPr>
            <p:cNvSpPr txBox="1"/>
            <p:nvPr/>
          </p:nvSpPr>
          <p:spPr>
            <a:xfrm>
              <a:off x="671770" y="484850"/>
              <a:ext cx="6389370" cy="2708939"/>
            </a:xfrm>
            <a:prstGeom prst="rect">
              <a:avLst/>
            </a:prstGeom>
          </p:spPr>
          <p:txBody>
            <a:bodyPr vert="horz" wrap="square" lIns="0" tIns="130810" rIns="0" bIns="0" rtlCol="0">
              <a:spAutoFit/>
            </a:bodyPr>
            <a:lstStyle/>
            <a:p>
              <a:pPr marL="12700" lvl="0">
                <a:spcBef>
                  <a:spcPts val="1030"/>
                </a:spcBef>
              </a:pPr>
              <a:r>
                <a:rPr lang="en-US" sz="2400" spc="-40" dirty="0">
                  <a:solidFill>
                    <a:srgbClr val="E5801C"/>
                  </a:solidFill>
                  <a:cs typeface="Trebuchet MS"/>
                </a:rPr>
                <a:t>Policy </a:t>
              </a:r>
              <a:r>
                <a:rPr lang="en-US" sz="2400" spc="-120" dirty="0">
                  <a:solidFill>
                    <a:srgbClr val="E5801C"/>
                  </a:solidFill>
                  <a:cs typeface="Trebuchet MS"/>
                </a:rPr>
                <a:t>#13 </a:t>
              </a:r>
              <a:r>
                <a:rPr lang="en-US" sz="2400" b="1" spc="-229" dirty="0">
                  <a:solidFill>
                    <a:srgbClr val="E5801C"/>
                  </a:solidFill>
                  <a:cs typeface="Verdana"/>
                </a:rPr>
                <a:t>Voting</a:t>
              </a:r>
              <a:r>
                <a:rPr lang="en-US" sz="2400" b="1" spc="85" dirty="0">
                  <a:solidFill>
                    <a:srgbClr val="E5801C"/>
                  </a:solidFill>
                  <a:cs typeface="Verdana"/>
                </a:rPr>
                <a:t> </a:t>
              </a:r>
              <a:r>
                <a:rPr lang="en-US" sz="2400" b="1" spc="-175" dirty="0">
                  <a:solidFill>
                    <a:srgbClr val="E5801C"/>
                  </a:solidFill>
                  <a:cs typeface="Verdana"/>
                </a:rPr>
                <a:t>Restrictions</a:t>
              </a:r>
              <a:endParaRPr lang="en-US" sz="2400" dirty="0">
                <a:solidFill>
                  <a:prstClr val="black"/>
                </a:solidFill>
                <a:cs typeface="Verdana"/>
              </a:endParaRPr>
            </a:p>
            <a:p>
              <a:pPr marL="12700" marR="203835" lvl="0">
                <a:lnSpc>
                  <a:spcPts val="1800"/>
                </a:lnSpc>
                <a:spcBef>
                  <a:spcPts val="690"/>
                </a:spcBef>
              </a:pPr>
              <a:r>
                <a:rPr lang="en-US" sz="2000" spc="-45" dirty="0">
                  <a:solidFill>
                    <a:srgbClr val="3C2B32"/>
                  </a:solidFill>
                  <a:cs typeface="Verdana"/>
                </a:rPr>
                <a:t>Voting </a:t>
              </a:r>
              <a:r>
                <a:rPr lang="en-US" sz="2000" spc="-20" dirty="0">
                  <a:solidFill>
                    <a:srgbClr val="3C2B32"/>
                  </a:solidFill>
                  <a:cs typeface="Verdana"/>
                </a:rPr>
                <a:t>is </a:t>
              </a:r>
              <a:r>
                <a:rPr lang="en-US" sz="2000" spc="-50" dirty="0">
                  <a:solidFill>
                    <a:srgbClr val="3C2B32"/>
                  </a:solidFill>
                  <a:cs typeface="Verdana"/>
                </a:rPr>
                <a:t>key </a:t>
              </a:r>
              <a:r>
                <a:rPr lang="en-US" sz="2000" spc="-40" dirty="0">
                  <a:solidFill>
                    <a:srgbClr val="3C2B32"/>
                  </a:solidFill>
                  <a:cs typeface="Verdana"/>
                </a:rPr>
                <a:t>to </a:t>
              </a:r>
              <a:r>
                <a:rPr lang="en-US" sz="2000" spc="-20" dirty="0">
                  <a:solidFill>
                    <a:srgbClr val="3C2B32"/>
                  </a:solidFill>
                  <a:cs typeface="Verdana"/>
                </a:rPr>
                <a:t>ending </a:t>
              </a:r>
              <a:r>
                <a:rPr lang="en-US" sz="2000" spc="-65" dirty="0">
                  <a:solidFill>
                    <a:srgbClr val="3C2B32"/>
                  </a:solidFill>
                  <a:cs typeface="Verdana"/>
                </a:rPr>
                <a:t>hunger. </a:t>
              </a:r>
              <a:r>
                <a:rPr lang="en-US" sz="2000" spc="-25" dirty="0">
                  <a:solidFill>
                    <a:srgbClr val="3C2B32"/>
                  </a:solidFill>
                  <a:cs typeface="Verdana"/>
                </a:rPr>
                <a:t>As </a:t>
              </a:r>
              <a:r>
                <a:rPr lang="en-US" sz="2000" spc="-45" dirty="0">
                  <a:solidFill>
                    <a:srgbClr val="3C2B32"/>
                  </a:solidFill>
                  <a:cs typeface="Verdana"/>
                </a:rPr>
                <a:t>early </a:t>
              </a:r>
              <a:r>
                <a:rPr lang="en-US" sz="2000" spc="-10" dirty="0">
                  <a:solidFill>
                    <a:srgbClr val="3C2B32"/>
                  </a:solidFill>
                  <a:cs typeface="Verdana"/>
                </a:rPr>
                <a:t>as </a:t>
              </a:r>
              <a:r>
                <a:rPr lang="en-US" sz="2000" spc="-135" dirty="0">
                  <a:solidFill>
                    <a:srgbClr val="3C2B32"/>
                  </a:solidFill>
                  <a:cs typeface="Verdana"/>
                </a:rPr>
                <a:t>1890, </a:t>
              </a:r>
              <a:r>
                <a:rPr lang="en-US" sz="2000" spc="-5" dirty="0">
                  <a:solidFill>
                    <a:srgbClr val="3C2B32"/>
                  </a:solidFill>
                  <a:cs typeface="Verdana"/>
                </a:rPr>
                <a:t>blacks </a:t>
              </a:r>
              <a:r>
                <a:rPr lang="en-US" sz="2000" spc="5" dirty="0">
                  <a:solidFill>
                    <a:srgbClr val="3C2B32"/>
                  </a:solidFill>
                  <a:cs typeface="Verdana"/>
                </a:rPr>
                <a:t>faced </a:t>
              </a:r>
              <a:r>
                <a:rPr lang="en-US" sz="2000" spc="-25" dirty="0">
                  <a:solidFill>
                    <a:srgbClr val="3C2B32"/>
                  </a:solidFill>
                  <a:cs typeface="Verdana"/>
                </a:rPr>
                <a:t>organized </a:t>
              </a:r>
              <a:r>
                <a:rPr lang="en-US" sz="2000" spc="-10" dirty="0">
                  <a:solidFill>
                    <a:srgbClr val="3C2B32"/>
                  </a:solidFill>
                  <a:cs typeface="Verdana"/>
                </a:rPr>
                <a:t>campaigns </a:t>
              </a:r>
              <a:r>
                <a:rPr lang="en-US" sz="2000" spc="-40" dirty="0">
                  <a:solidFill>
                    <a:srgbClr val="3C2B32"/>
                  </a:solidFill>
                  <a:cs typeface="Verdana"/>
                </a:rPr>
                <a:t>to  </a:t>
              </a:r>
              <a:r>
                <a:rPr lang="en-US" sz="2000" spc="-45" dirty="0">
                  <a:solidFill>
                    <a:srgbClr val="3C2B32"/>
                  </a:solidFill>
                  <a:cs typeface="Verdana"/>
                </a:rPr>
                <a:t>prevent </a:t>
              </a:r>
              <a:r>
                <a:rPr lang="en-US" sz="2000" spc="-50" dirty="0">
                  <a:solidFill>
                    <a:srgbClr val="3C2B32"/>
                  </a:solidFill>
                  <a:cs typeface="Verdana"/>
                </a:rPr>
                <a:t>them </a:t>
              </a:r>
              <a:r>
                <a:rPr lang="en-US" sz="2000" spc="-55" dirty="0">
                  <a:solidFill>
                    <a:srgbClr val="3C2B32"/>
                  </a:solidFill>
                  <a:cs typeface="Verdana"/>
                </a:rPr>
                <a:t>from </a:t>
              </a:r>
              <a:r>
                <a:rPr lang="en-US" sz="2000" spc="-65" dirty="0">
                  <a:solidFill>
                    <a:srgbClr val="3C2B32"/>
                  </a:solidFill>
                  <a:cs typeface="Verdana"/>
                </a:rPr>
                <a:t>voting, </a:t>
              </a:r>
              <a:r>
                <a:rPr lang="en-US" sz="2000" spc="-20" dirty="0">
                  <a:solidFill>
                    <a:srgbClr val="3C2B32"/>
                  </a:solidFill>
                  <a:cs typeface="Verdana"/>
                </a:rPr>
                <a:t>including </a:t>
              </a:r>
              <a:r>
                <a:rPr lang="en-US" sz="2000" dirty="0">
                  <a:solidFill>
                    <a:srgbClr val="3C2B32"/>
                  </a:solidFill>
                  <a:cs typeface="Verdana"/>
                </a:rPr>
                <a:t>biased </a:t>
              </a:r>
              <a:r>
                <a:rPr lang="en-US" sz="2000" spc="-45" dirty="0">
                  <a:solidFill>
                    <a:srgbClr val="3C2B32"/>
                  </a:solidFill>
                  <a:cs typeface="Verdana"/>
                </a:rPr>
                <a:t>“literacy </a:t>
              </a:r>
              <a:r>
                <a:rPr lang="en-US" sz="2000" spc="-65" dirty="0">
                  <a:solidFill>
                    <a:srgbClr val="3C2B32"/>
                  </a:solidFill>
                  <a:cs typeface="Verdana"/>
                </a:rPr>
                <a:t>tests,” </a:t>
              </a:r>
              <a:r>
                <a:rPr lang="en-US" sz="2000" spc="-15" dirty="0">
                  <a:solidFill>
                    <a:srgbClr val="3C2B32"/>
                  </a:solidFill>
                  <a:cs typeface="Verdana"/>
                </a:rPr>
                <a:t>poll </a:t>
              </a:r>
              <a:r>
                <a:rPr lang="en-US" sz="2000" spc="-65" dirty="0">
                  <a:solidFill>
                    <a:srgbClr val="3C2B32"/>
                  </a:solidFill>
                  <a:cs typeface="Verdana"/>
                </a:rPr>
                <a:t>taxes, </a:t>
              </a:r>
              <a:r>
                <a:rPr lang="en-US" sz="2000" spc="-15" dirty="0">
                  <a:solidFill>
                    <a:srgbClr val="3C2B32"/>
                  </a:solidFill>
                  <a:cs typeface="Verdana"/>
                </a:rPr>
                <a:t>and </a:t>
              </a:r>
              <a:r>
                <a:rPr lang="en-US" sz="2000" spc="-45" dirty="0">
                  <a:solidFill>
                    <a:srgbClr val="3C2B32"/>
                  </a:solidFill>
                  <a:cs typeface="Verdana"/>
                </a:rPr>
                <a:t>lynching. </a:t>
              </a:r>
              <a:r>
                <a:rPr lang="en-US" sz="2000" spc="-110" dirty="0">
                  <a:solidFill>
                    <a:srgbClr val="3C2B32"/>
                  </a:solidFill>
                  <a:cs typeface="Verdana"/>
                </a:rPr>
                <a:t>In </a:t>
              </a:r>
              <a:r>
                <a:rPr lang="en-US" sz="2000" spc="-140" dirty="0">
                  <a:solidFill>
                    <a:srgbClr val="3C2B32"/>
                  </a:solidFill>
                  <a:cs typeface="Verdana"/>
                </a:rPr>
                <a:t>1965,  </a:t>
              </a:r>
              <a:r>
                <a:rPr lang="en-US" sz="2000" spc="-40" dirty="0">
                  <a:solidFill>
                    <a:srgbClr val="3C2B32"/>
                  </a:solidFill>
                  <a:cs typeface="Verdana"/>
                </a:rPr>
                <a:t>the </a:t>
              </a:r>
              <a:r>
                <a:rPr lang="en-US" sz="2000" spc="-45" dirty="0">
                  <a:solidFill>
                    <a:srgbClr val="3C2B32"/>
                  </a:solidFill>
                  <a:cs typeface="Verdana"/>
                </a:rPr>
                <a:t>Voting </a:t>
              </a:r>
              <a:r>
                <a:rPr lang="en-US" sz="2000" spc="-35" dirty="0">
                  <a:solidFill>
                    <a:srgbClr val="3C2B32"/>
                  </a:solidFill>
                  <a:cs typeface="Verdana"/>
                </a:rPr>
                <a:t>Rights </a:t>
              </a:r>
              <a:r>
                <a:rPr lang="en-US" sz="2000" spc="-20" dirty="0">
                  <a:solidFill>
                    <a:srgbClr val="3C2B32"/>
                  </a:solidFill>
                  <a:cs typeface="Verdana"/>
                </a:rPr>
                <a:t>Act passed, </a:t>
              </a:r>
              <a:r>
                <a:rPr lang="en-US" sz="2000" spc="-35" dirty="0">
                  <a:solidFill>
                    <a:srgbClr val="3C2B32"/>
                  </a:solidFill>
                  <a:cs typeface="Verdana"/>
                </a:rPr>
                <a:t>making </a:t>
              </a:r>
              <a:r>
                <a:rPr lang="en-US" sz="2000" spc="-40" dirty="0">
                  <a:solidFill>
                    <a:srgbClr val="3C2B32"/>
                  </a:solidFill>
                  <a:cs typeface="Verdana"/>
                </a:rPr>
                <a:t>efforts to </a:t>
              </a:r>
              <a:r>
                <a:rPr lang="en-US" sz="2000" spc="-45" dirty="0">
                  <a:solidFill>
                    <a:srgbClr val="3C2B32"/>
                  </a:solidFill>
                  <a:cs typeface="Verdana"/>
                </a:rPr>
                <a:t>prevent voting illegal. </a:t>
              </a:r>
              <a:r>
                <a:rPr lang="en-US" sz="2000" spc="-70" dirty="0">
                  <a:solidFill>
                    <a:srgbClr val="3C2B32"/>
                  </a:solidFill>
                  <a:cs typeface="Verdana"/>
                </a:rPr>
                <a:t>Today,  </a:t>
              </a:r>
              <a:r>
                <a:rPr lang="en-US" sz="2000" spc="5" dirty="0">
                  <a:solidFill>
                    <a:srgbClr val="3C2B32"/>
                  </a:solidFill>
                  <a:cs typeface="Verdana"/>
                </a:rPr>
                <a:t>people r</a:t>
              </a:r>
              <a:r>
                <a:rPr lang="en-US" sz="2000" spc="-45" dirty="0">
                  <a:solidFill>
                    <a:srgbClr val="3C2B32"/>
                  </a:solidFill>
                  <a:cs typeface="Verdana"/>
                </a:rPr>
                <a:t>eturning </a:t>
              </a:r>
              <a:r>
                <a:rPr lang="en-US" sz="2000" spc="-55" dirty="0">
                  <a:solidFill>
                    <a:srgbClr val="3C2B32"/>
                  </a:solidFill>
                  <a:cs typeface="Verdana"/>
                </a:rPr>
                <a:t>from jail </a:t>
              </a:r>
              <a:r>
                <a:rPr lang="en-US" sz="2000" spc="-40" dirty="0">
                  <a:solidFill>
                    <a:srgbClr val="3C2B32"/>
                  </a:solidFill>
                  <a:cs typeface="Verdana"/>
                </a:rPr>
                <a:t>or </a:t>
              </a:r>
              <a:r>
                <a:rPr lang="en-US" sz="2000" spc="-25" dirty="0">
                  <a:solidFill>
                    <a:srgbClr val="3C2B32"/>
                  </a:solidFill>
                  <a:cs typeface="Verdana"/>
                </a:rPr>
                <a:t>prison </a:t>
              </a:r>
              <a:r>
                <a:rPr lang="en-US" sz="2000" spc="-75" dirty="0">
                  <a:solidFill>
                    <a:srgbClr val="3C2B32"/>
                  </a:solidFill>
                  <a:cs typeface="Verdana"/>
                </a:rPr>
                <a:t>(who </a:t>
              </a:r>
              <a:r>
                <a:rPr lang="en-US" sz="2000" spc="-40" dirty="0">
                  <a:solidFill>
                    <a:srgbClr val="3C2B32"/>
                  </a:solidFill>
                  <a:cs typeface="Verdana"/>
                </a:rPr>
                <a:t>are </a:t>
              </a:r>
              <a:r>
                <a:rPr lang="en-US" sz="2000" spc="-30" dirty="0">
                  <a:solidFill>
                    <a:srgbClr val="3C2B32"/>
                  </a:solidFill>
                  <a:cs typeface="Verdana"/>
                </a:rPr>
                <a:t>disproportionately </a:t>
              </a:r>
              <a:r>
                <a:rPr lang="en-US" sz="2000" spc="-25" dirty="0">
                  <a:solidFill>
                    <a:srgbClr val="3C2B32"/>
                  </a:solidFill>
                  <a:cs typeface="Verdana"/>
                </a:rPr>
                <a:t>Black) </a:t>
              </a:r>
              <a:r>
                <a:rPr lang="en-US" sz="2000" spc="-40" dirty="0">
                  <a:solidFill>
                    <a:srgbClr val="3C2B32"/>
                  </a:solidFill>
                  <a:cs typeface="Verdana"/>
                </a:rPr>
                <a:t>are </a:t>
              </a:r>
              <a:r>
                <a:rPr lang="en-US" sz="2000" spc="-5" dirty="0">
                  <a:solidFill>
                    <a:srgbClr val="3C2B32"/>
                  </a:solidFill>
                  <a:cs typeface="Verdana"/>
                </a:rPr>
                <a:t>denied </a:t>
              </a:r>
              <a:r>
                <a:rPr lang="en-US" sz="2000" spc="-40" dirty="0">
                  <a:solidFill>
                    <a:srgbClr val="3C2B32"/>
                  </a:solidFill>
                  <a:cs typeface="Verdana"/>
                </a:rPr>
                <a:t>the </a:t>
              </a:r>
              <a:r>
                <a:rPr lang="en-US" sz="2000" spc="-50" dirty="0">
                  <a:solidFill>
                    <a:srgbClr val="3C2B32"/>
                  </a:solidFill>
                  <a:cs typeface="Verdana"/>
                </a:rPr>
                <a:t>right </a:t>
              </a:r>
              <a:r>
                <a:rPr lang="en-US" sz="2000" spc="-40" dirty="0">
                  <a:solidFill>
                    <a:srgbClr val="3C2B32"/>
                  </a:solidFill>
                  <a:cs typeface="Verdana"/>
                </a:rPr>
                <a:t>to </a:t>
              </a:r>
              <a:r>
                <a:rPr lang="en-US" sz="2000" spc="-45" dirty="0">
                  <a:solidFill>
                    <a:srgbClr val="3C2B32"/>
                  </a:solidFill>
                  <a:cs typeface="Verdana"/>
                </a:rPr>
                <a:t>vote  in </a:t>
              </a:r>
              <a:r>
                <a:rPr lang="en-US" sz="2000" spc="-60" dirty="0">
                  <a:solidFill>
                    <a:srgbClr val="3C2B32"/>
                  </a:solidFill>
                  <a:cs typeface="Verdana"/>
                </a:rPr>
                <a:t>many </a:t>
              </a:r>
              <a:r>
                <a:rPr lang="en-US" sz="2000" spc="-50" dirty="0">
                  <a:solidFill>
                    <a:srgbClr val="3C2B32"/>
                  </a:solidFill>
                  <a:cs typeface="Verdana"/>
                </a:rPr>
                <a:t>states. </a:t>
              </a:r>
              <a:r>
                <a:rPr lang="en-US" sz="2000" spc="-110" dirty="0">
                  <a:solidFill>
                    <a:srgbClr val="3C2B32"/>
                  </a:solidFill>
                  <a:cs typeface="Verdana"/>
                </a:rPr>
                <a:t>In </a:t>
              </a:r>
              <a:r>
                <a:rPr lang="en-US" sz="2000" spc="-40" dirty="0">
                  <a:solidFill>
                    <a:srgbClr val="3C2B32"/>
                  </a:solidFill>
                  <a:cs typeface="Verdana"/>
                </a:rPr>
                <a:t>addition, </a:t>
              </a:r>
              <a:r>
                <a:rPr lang="en-US" sz="2000" spc="-10" dirty="0">
                  <a:solidFill>
                    <a:srgbClr val="3C2B32"/>
                  </a:solidFill>
                  <a:cs typeface="Verdana"/>
                </a:rPr>
                <a:t>as </a:t>
              </a:r>
              <a:r>
                <a:rPr lang="en-US" sz="2000" spc="-35" dirty="0">
                  <a:solidFill>
                    <a:srgbClr val="3C2B32"/>
                  </a:solidFill>
                  <a:cs typeface="Verdana"/>
                </a:rPr>
                <a:t>recently </a:t>
              </a:r>
              <a:r>
                <a:rPr lang="en-US" sz="2000" spc="-10" dirty="0">
                  <a:solidFill>
                    <a:srgbClr val="3C2B32"/>
                  </a:solidFill>
                  <a:cs typeface="Verdana"/>
                </a:rPr>
                <a:t>as </a:t>
              </a:r>
              <a:r>
                <a:rPr lang="en-US" sz="2000" spc="-170" dirty="0">
                  <a:solidFill>
                    <a:srgbClr val="3C2B32"/>
                  </a:solidFill>
                  <a:cs typeface="Verdana"/>
                </a:rPr>
                <a:t>2017, </a:t>
              </a:r>
              <a:r>
                <a:rPr lang="en-US" sz="2000" spc="-30" dirty="0">
                  <a:solidFill>
                    <a:srgbClr val="3C2B32"/>
                  </a:solidFill>
                  <a:cs typeface="Verdana"/>
                </a:rPr>
                <a:t>states </a:t>
              </a:r>
              <a:r>
                <a:rPr lang="en-US" sz="2000" spc="-45" dirty="0">
                  <a:solidFill>
                    <a:srgbClr val="3C2B32"/>
                  </a:solidFill>
                  <a:cs typeface="Verdana"/>
                </a:rPr>
                <a:t>have </a:t>
              </a:r>
              <a:r>
                <a:rPr lang="en-US" sz="2000" spc="-5" dirty="0">
                  <a:solidFill>
                    <a:srgbClr val="3C2B32"/>
                  </a:solidFill>
                  <a:cs typeface="Verdana"/>
                </a:rPr>
                <a:t>proposed </a:t>
              </a:r>
              <a:r>
                <a:rPr lang="en-US" sz="2000" spc="-65" dirty="0">
                  <a:solidFill>
                    <a:srgbClr val="3C2B32"/>
                  </a:solidFill>
                  <a:cs typeface="Verdana"/>
                </a:rPr>
                <a:t>“Voter </a:t>
              </a:r>
              <a:r>
                <a:rPr lang="en-US" sz="2000" spc="-130" dirty="0">
                  <a:solidFill>
                    <a:srgbClr val="3C2B32"/>
                  </a:solidFill>
                  <a:cs typeface="Verdana"/>
                </a:rPr>
                <a:t>ID” </a:t>
              </a:r>
              <a:r>
                <a:rPr lang="en-US" sz="2000" spc="-65" dirty="0">
                  <a:solidFill>
                    <a:srgbClr val="3C2B32"/>
                  </a:solidFill>
                  <a:cs typeface="Verdana"/>
                </a:rPr>
                <a:t>laws, </a:t>
              </a:r>
              <a:r>
                <a:rPr lang="en-US" sz="2000" spc="-30" dirty="0">
                  <a:solidFill>
                    <a:srgbClr val="3C2B32"/>
                  </a:solidFill>
                  <a:cs typeface="Verdana"/>
                </a:rPr>
                <a:t>which  </a:t>
              </a:r>
              <a:r>
                <a:rPr lang="en-US" sz="2000" spc="-35" dirty="0">
                  <a:solidFill>
                    <a:srgbClr val="3C2B32"/>
                  </a:solidFill>
                  <a:cs typeface="Verdana"/>
                </a:rPr>
                <a:t>would </a:t>
              </a:r>
              <a:r>
                <a:rPr lang="en-US" sz="2000" spc="-40" dirty="0">
                  <a:solidFill>
                    <a:srgbClr val="3C2B32"/>
                  </a:solidFill>
                  <a:cs typeface="Verdana"/>
                </a:rPr>
                <a:t>require </a:t>
              </a:r>
              <a:r>
                <a:rPr lang="en-US" sz="2000" spc="-45" dirty="0">
                  <a:solidFill>
                    <a:srgbClr val="3C2B32"/>
                  </a:solidFill>
                  <a:cs typeface="Verdana"/>
                </a:rPr>
                <a:t>voters </a:t>
              </a:r>
              <a:r>
                <a:rPr lang="en-US" sz="2000" spc="-40" dirty="0">
                  <a:solidFill>
                    <a:srgbClr val="3C2B32"/>
                  </a:solidFill>
                  <a:cs typeface="Verdana"/>
                </a:rPr>
                <a:t>to </a:t>
              </a:r>
              <a:r>
                <a:rPr lang="en-US" sz="2000" spc="-45" dirty="0">
                  <a:solidFill>
                    <a:srgbClr val="3C2B32"/>
                  </a:solidFill>
                  <a:cs typeface="Verdana"/>
                </a:rPr>
                <a:t>have </a:t>
              </a:r>
              <a:r>
                <a:rPr lang="en-US" sz="2000" spc="-40" dirty="0">
                  <a:solidFill>
                    <a:srgbClr val="3C2B32"/>
                  </a:solidFill>
                  <a:cs typeface="Verdana"/>
                </a:rPr>
                <a:t>government-issued identification. </a:t>
              </a:r>
              <a:r>
                <a:rPr lang="en-US" sz="2000" spc="-135" dirty="0">
                  <a:solidFill>
                    <a:srgbClr val="3C2B32"/>
                  </a:solidFill>
                  <a:cs typeface="Verdana"/>
                </a:rPr>
                <a:t>It </a:t>
              </a:r>
              <a:r>
                <a:rPr lang="en-US" sz="2000" spc="-20" dirty="0">
                  <a:solidFill>
                    <a:srgbClr val="3C2B32"/>
                  </a:solidFill>
                  <a:cs typeface="Verdana"/>
                </a:rPr>
                <a:t>is </a:t>
              </a:r>
              <a:r>
                <a:rPr lang="en-US" sz="2000" spc="-45" dirty="0">
                  <a:solidFill>
                    <a:srgbClr val="3C2B32"/>
                  </a:solidFill>
                  <a:cs typeface="Verdana"/>
                </a:rPr>
                <a:t>more </a:t>
              </a:r>
              <a:r>
                <a:rPr lang="en-US" sz="2000" spc="-40" dirty="0">
                  <a:solidFill>
                    <a:srgbClr val="3C2B32"/>
                  </a:solidFill>
                  <a:cs typeface="Verdana"/>
                </a:rPr>
                <a:t>difficult </a:t>
              </a:r>
              <a:r>
                <a:rPr lang="en-US" sz="2000" spc="-45" dirty="0">
                  <a:solidFill>
                    <a:srgbClr val="3C2B32"/>
                  </a:solidFill>
                  <a:cs typeface="Verdana"/>
                </a:rPr>
                <a:t>for</a:t>
              </a:r>
              <a:r>
                <a:rPr lang="en-US" sz="2000" spc="-240" dirty="0">
                  <a:solidFill>
                    <a:srgbClr val="3C2B32"/>
                  </a:solidFill>
                  <a:cs typeface="Verdana"/>
                </a:rPr>
                <a:t> </a:t>
              </a:r>
              <a:r>
                <a:rPr lang="en-US" sz="2000" spc="-30" dirty="0">
                  <a:solidFill>
                    <a:srgbClr val="3C2B32"/>
                  </a:solidFill>
                  <a:cs typeface="Verdana"/>
                </a:rPr>
                <a:t>African</a:t>
              </a:r>
              <a:r>
                <a:rPr lang="en-US" sz="2000" dirty="0">
                  <a:solidFill>
                    <a:prstClr val="black"/>
                  </a:solidFill>
                  <a:cs typeface="Verdana"/>
                </a:rPr>
                <a:t> </a:t>
              </a:r>
              <a:r>
                <a:rPr lang="en-US" sz="2000" spc="-25" dirty="0">
                  <a:solidFill>
                    <a:srgbClr val="3C2B32"/>
                  </a:solidFill>
                  <a:cs typeface="Verdana"/>
                </a:rPr>
                <a:t>Americans </a:t>
              </a:r>
              <a:r>
                <a:rPr lang="en-US" sz="2000" spc="-40" dirty="0">
                  <a:solidFill>
                    <a:srgbClr val="3C2B32"/>
                  </a:solidFill>
                  <a:cs typeface="Verdana"/>
                </a:rPr>
                <a:t>to </a:t>
              </a:r>
              <a:r>
                <a:rPr lang="en-US" sz="2000" spc="-30" dirty="0">
                  <a:solidFill>
                    <a:srgbClr val="3C2B32"/>
                  </a:solidFill>
                  <a:cs typeface="Verdana"/>
                </a:rPr>
                <a:t>obtain </a:t>
              </a:r>
              <a:r>
                <a:rPr lang="en-US" sz="2000" spc="-15" dirty="0">
                  <a:solidFill>
                    <a:srgbClr val="3C2B32"/>
                  </a:solidFill>
                  <a:cs typeface="Verdana"/>
                </a:rPr>
                <a:t>these—one </a:t>
              </a:r>
              <a:r>
                <a:rPr lang="en-US" sz="2000" spc="-45" dirty="0">
                  <a:solidFill>
                    <a:srgbClr val="3C2B32"/>
                  </a:solidFill>
                  <a:cs typeface="Verdana"/>
                </a:rPr>
                <a:t>in </a:t>
              </a:r>
              <a:r>
                <a:rPr lang="en-US" sz="2000" spc="-50" dirty="0">
                  <a:solidFill>
                    <a:srgbClr val="3C2B32"/>
                  </a:solidFill>
                  <a:cs typeface="Verdana"/>
                </a:rPr>
                <a:t>four </a:t>
              </a:r>
              <a:r>
                <a:rPr lang="en-US" sz="2000" dirty="0">
                  <a:solidFill>
                    <a:srgbClr val="3C2B32"/>
                  </a:solidFill>
                  <a:cs typeface="Verdana"/>
                </a:rPr>
                <a:t>face </a:t>
              </a:r>
              <a:r>
                <a:rPr lang="en-US" sz="2000" spc="-50" dirty="0">
                  <a:solidFill>
                    <a:srgbClr val="3C2B32"/>
                  </a:solidFill>
                  <a:cs typeface="Verdana"/>
                </a:rPr>
                <a:t>barriers, </a:t>
              </a:r>
              <a:r>
                <a:rPr lang="en-US" sz="2000" spc="-10" dirty="0">
                  <a:solidFill>
                    <a:srgbClr val="3C2B32"/>
                  </a:solidFill>
                  <a:cs typeface="Verdana"/>
                </a:rPr>
                <a:t>compared </a:t>
              </a:r>
              <a:r>
                <a:rPr lang="en-US" sz="2000" spc="-65" dirty="0">
                  <a:solidFill>
                    <a:srgbClr val="3C2B32"/>
                  </a:solidFill>
                  <a:cs typeface="Verdana"/>
                </a:rPr>
                <a:t>with </a:t>
              </a:r>
              <a:r>
                <a:rPr lang="en-US" sz="2000" spc="-15" dirty="0">
                  <a:solidFill>
                    <a:srgbClr val="3C2B32"/>
                  </a:solidFill>
                  <a:cs typeface="Verdana"/>
                </a:rPr>
                <a:t>one </a:t>
              </a:r>
              <a:r>
                <a:rPr lang="en-US" sz="2000" spc="-45" dirty="0">
                  <a:solidFill>
                    <a:srgbClr val="3C2B32"/>
                  </a:solidFill>
                  <a:cs typeface="Verdana"/>
                </a:rPr>
                <a:t>in </a:t>
              </a:r>
              <a:r>
                <a:rPr lang="en-US" sz="2000" spc="-170" dirty="0">
                  <a:solidFill>
                    <a:srgbClr val="3C2B32"/>
                  </a:solidFill>
                  <a:cs typeface="Verdana"/>
                </a:rPr>
                <a:t>10 </a:t>
              </a:r>
              <a:r>
                <a:rPr lang="en-US" sz="2000" spc="-60" dirty="0">
                  <a:solidFill>
                    <a:srgbClr val="3C2B32"/>
                  </a:solidFill>
                  <a:cs typeface="Verdana"/>
                </a:rPr>
                <a:t>whites.</a:t>
              </a:r>
              <a:r>
                <a:rPr lang="en-US" sz="2000" spc="-160" dirty="0">
                  <a:solidFill>
                    <a:srgbClr val="3C2B32"/>
                  </a:solidFill>
                  <a:cs typeface="Verdana"/>
                </a:rPr>
                <a:t> </a:t>
              </a:r>
              <a:r>
                <a:rPr lang="en-US" sz="2000" spc="-40" dirty="0">
                  <a:solidFill>
                    <a:srgbClr val="3C2B32"/>
                  </a:solidFill>
                  <a:cs typeface="Verdana"/>
                </a:rPr>
                <a:t>Barriers</a:t>
              </a:r>
              <a:r>
                <a:rPr lang="en-US" sz="2000" dirty="0">
                  <a:solidFill>
                    <a:prstClr val="black"/>
                  </a:solidFill>
                  <a:cs typeface="Verdana"/>
                </a:rPr>
                <a:t> </a:t>
              </a:r>
              <a:r>
                <a:rPr lang="en-US" sz="2000" spc="-35" dirty="0">
                  <a:solidFill>
                    <a:srgbClr val="3C2B32"/>
                  </a:solidFill>
                  <a:cs typeface="Verdana"/>
                </a:rPr>
                <a:t>include,</a:t>
              </a:r>
              <a:r>
                <a:rPr lang="en-US" sz="2000" spc="-60" dirty="0">
                  <a:solidFill>
                    <a:srgbClr val="3C2B32"/>
                  </a:solidFill>
                  <a:cs typeface="Verdana"/>
                </a:rPr>
                <a:t> </a:t>
              </a:r>
              <a:r>
                <a:rPr lang="en-US" sz="2000" spc="-45" dirty="0">
                  <a:solidFill>
                    <a:srgbClr val="3C2B32"/>
                  </a:solidFill>
                  <a:cs typeface="Verdana"/>
                </a:rPr>
                <a:t>for</a:t>
              </a:r>
              <a:r>
                <a:rPr lang="en-US" sz="2000" spc="-55" dirty="0">
                  <a:solidFill>
                    <a:srgbClr val="3C2B32"/>
                  </a:solidFill>
                  <a:cs typeface="Verdana"/>
                </a:rPr>
                <a:t> </a:t>
              </a:r>
              <a:r>
                <a:rPr lang="en-US" sz="2000" spc="-50" dirty="0">
                  <a:solidFill>
                    <a:srgbClr val="3C2B32"/>
                  </a:solidFill>
                  <a:cs typeface="Verdana"/>
                </a:rPr>
                <a:t>example,</a:t>
              </a:r>
              <a:r>
                <a:rPr lang="en-US" sz="2000" spc="-55" dirty="0">
                  <a:solidFill>
                    <a:srgbClr val="3C2B32"/>
                  </a:solidFill>
                  <a:cs typeface="Verdana"/>
                </a:rPr>
                <a:t> </a:t>
              </a:r>
              <a:r>
                <a:rPr lang="en-US" sz="2000" spc="-40" dirty="0">
                  <a:solidFill>
                    <a:srgbClr val="3C2B32"/>
                  </a:solidFill>
                  <a:cs typeface="Verdana"/>
                </a:rPr>
                <a:t>having</a:t>
              </a:r>
              <a:r>
                <a:rPr lang="en-US" sz="2000" spc="-55" dirty="0">
                  <a:solidFill>
                    <a:srgbClr val="3C2B32"/>
                  </a:solidFill>
                  <a:cs typeface="Verdana"/>
                </a:rPr>
                <a:t> </a:t>
              </a:r>
              <a:r>
                <a:rPr lang="en-US" sz="2000" spc="-40" dirty="0">
                  <a:solidFill>
                    <a:srgbClr val="3C2B32"/>
                  </a:solidFill>
                  <a:cs typeface="Verdana"/>
                </a:rPr>
                <a:t>to</a:t>
              </a:r>
              <a:r>
                <a:rPr lang="en-US" sz="2000" spc="-55" dirty="0">
                  <a:solidFill>
                    <a:srgbClr val="3C2B32"/>
                  </a:solidFill>
                  <a:cs typeface="Verdana"/>
                </a:rPr>
                <a:t> </a:t>
              </a:r>
              <a:r>
                <a:rPr lang="en-US" sz="2000" spc="-25" dirty="0">
                  <a:solidFill>
                    <a:srgbClr val="3C2B32"/>
                  </a:solidFill>
                  <a:cs typeface="Verdana"/>
                </a:rPr>
                <a:t>pay</a:t>
              </a:r>
              <a:r>
                <a:rPr lang="en-US" sz="2000" spc="-55" dirty="0">
                  <a:solidFill>
                    <a:srgbClr val="3C2B32"/>
                  </a:solidFill>
                  <a:cs typeface="Verdana"/>
                </a:rPr>
                <a:t> </a:t>
              </a:r>
              <a:r>
                <a:rPr lang="en-US" sz="2000" spc="-20" dirty="0">
                  <a:solidFill>
                    <a:srgbClr val="3C2B32"/>
                  </a:solidFill>
                  <a:cs typeface="Verdana"/>
                </a:rPr>
                <a:t>up</a:t>
              </a:r>
              <a:r>
                <a:rPr lang="en-US" sz="2000" spc="-55" dirty="0">
                  <a:solidFill>
                    <a:srgbClr val="3C2B32"/>
                  </a:solidFill>
                  <a:cs typeface="Verdana"/>
                </a:rPr>
                <a:t> </a:t>
              </a:r>
              <a:r>
                <a:rPr lang="en-US" sz="2000" spc="-40" dirty="0">
                  <a:solidFill>
                    <a:srgbClr val="3C2B32"/>
                  </a:solidFill>
                  <a:cs typeface="Verdana"/>
                </a:rPr>
                <a:t>to</a:t>
              </a:r>
              <a:r>
                <a:rPr lang="en-US" sz="2000" spc="-55" dirty="0">
                  <a:solidFill>
                    <a:srgbClr val="3C2B32"/>
                  </a:solidFill>
                  <a:cs typeface="Verdana"/>
                </a:rPr>
                <a:t> </a:t>
              </a:r>
              <a:r>
                <a:rPr lang="en-US" sz="2000" spc="-140" dirty="0">
                  <a:solidFill>
                    <a:srgbClr val="3C2B32"/>
                  </a:solidFill>
                  <a:cs typeface="Verdana"/>
                </a:rPr>
                <a:t>$150</a:t>
              </a:r>
              <a:r>
                <a:rPr lang="en-US" sz="2000" spc="-60" dirty="0">
                  <a:solidFill>
                    <a:srgbClr val="3C2B32"/>
                  </a:solidFill>
                  <a:cs typeface="Verdana"/>
                </a:rPr>
                <a:t>  </a:t>
              </a:r>
              <a:r>
                <a:rPr lang="en-US" sz="2000" spc="-45" dirty="0">
                  <a:solidFill>
                    <a:srgbClr val="3C2B32"/>
                  </a:solidFill>
                  <a:cs typeface="Verdana"/>
                </a:rPr>
                <a:t>for</a:t>
              </a:r>
              <a:r>
                <a:rPr lang="en-US" sz="2000" spc="-55" dirty="0">
                  <a:solidFill>
                    <a:srgbClr val="3C2B32"/>
                  </a:solidFill>
                  <a:cs typeface="Verdana"/>
                </a:rPr>
                <a:t> </a:t>
              </a:r>
              <a:r>
                <a:rPr lang="en-US" sz="2000" spc="-35" dirty="0">
                  <a:solidFill>
                    <a:srgbClr val="3C2B32"/>
                  </a:solidFill>
                  <a:cs typeface="Verdana"/>
                </a:rPr>
                <a:t>an</a:t>
              </a:r>
              <a:r>
                <a:rPr lang="en-US" sz="2000" spc="-55" dirty="0">
                  <a:solidFill>
                    <a:srgbClr val="3C2B32"/>
                  </a:solidFill>
                  <a:cs typeface="Verdana"/>
                </a:rPr>
                <a:t> </a:t>
              </a:r>
              <a:r>
                <a:rPr lang="en-US" sz="2000" spc="5" dirty="0">
                  <a:solidFill>
                    <a:srgbClr val="3C2B32"/>
                  </a:solidFill>
                  <a:cs typeface="Verdana"/>
                </a:rPr>
                <a:t>acceptable</a:t>
              </a:r>
              <a:r>
                <a:rPr lang="en-US" sz="2000" spc="-55" dirty="0">
                  <a:solidFill>
                    <a:srgbClr val="3C2B32"/>
                  </a:solidFill>
                  <a:cs typeface="Verdana"/>
                </a:rPr>
                <a:t> </a:t>
              </a:r>
              <a:r>
                <a:rPr lang="en-US" sz="2000" spc="-5" dirty="0">
                  <a:solidFill>
                    <a:srgbClr val="3C2B32"/>
                  </a:solidFill>
                  <a:cs typeface="Verdana"/>
                </a:rPr>
                <a:t>copy</a:t>
              </a:r>
              <a:r>
                <a:rPr lang="en-US" sz="2000" spc="-55" dirty="0">
                  <a:solidFill>
                    <a:srgbClr val="3C2B32"/>
                  </a:solidFill>
                  <a:cs typeface="Verdana"/>
                </a:rPr>
                <a:t> </a:t>
              </a:r>
              <a:r>
                <a:rPr lang="en-US" sz="2000" spc="-20" dirty="0">
                  <a:solidFill>
                    <a:srgbClr val="3C2B32"/>
                  </a:solidFill>
                  <a:cs typeface="Verdana"/>
                </a:rPr>
                <a:t>of</a:t>
              </a:r>
              <a:r>
                <a:rPr lang="en-US" sz="2000" spc="-55" dirty="0">
                  <a:solidFill>
                    <a:srgbClr val="3C2B32"/>
                  </a:solidFill>
                  <a:cs typeface="Verdana"/>
                </a:rPr>
                <a:t> </a:t>
              </a:r>
              <a:r>
                <a:rPr lang="en-US" sz="2000" spc="-20" dirty="0">
                  <a:solidFill>
                    <a:srgbClr val="3C2B32"/>
                  </a:solidFill>
                  <a:cs typeface="Verdana"/>
                </a:rPr>
                <a:t>a</a:t>
              </a:r>
              <a:r>
                <a:rPr lang="en-US" sz="2000" spc="-55" dirty="0">
                  <a:solidFill>
                    <a:srgbClr val="3C2B32"/>
                  </a:solidFill>
                  <a:cs typeface="Verdana"/>
                </a:rPr>
                <a:t> </a:t>
              </a:r>
              <a:r>
                <a:rPr lang="en-US" sz="2000" spc="-40" dirty="0">
                  <a:solidFill>
                    <a:srgbClr val="3C2B32"/>
                  </a:solidFill>
                  <a:cs typeface="Verdana"/>
                </a:rPr>
                <a:t>birth</a:t>
              </a:r>
              <a:r>
                <a:rPr lang="en-US" sz="2000" spc="-55" dirty="0">
                  <a:solidFill>
                    <a:srgbClr val="3C2B32"/>
                  </a:solidFill>
                  <a:cs typeface="Verdana"/>
                </a:rPr>
                <a:t> </a:t>
              </a:r>
              <a:r>
                <a:rPr lang="en-US" sz="2000" spc="-20" dirty="0">
                  <a:solidFill>
                    <a:srgbClr val="3C2B32"/>
                  </a:solidFill>
                  <a:cs typeface="Verdana"/>
                </a:rPr>
                <a:t>certificate  </a:t>
              </a:r>
              <a:r>
                <a:rPr lang="en-US" sz="2000" spc="-15" dirty="0">
                  <a:solidFill>
                    <a:srgbClr val="3C2B32"/>
                  </a:solidFill>
                  <a:cs typeface="Verdana"/>
                </a:rPr>
                <a:t>and </a:t>
              </a:r>
              <a:r>
                <a:rPr lang="en-US" sz="2000" spc="-20" dirty="0">
                  <a:solidFill>
                    <a:srgbClr val="3C2B32"/>
                  </a:solidFill>
                  <a:cs typeface="Verdana"/>
                </a:rPr>
                <a:t>Social </a:t>
              </a:r>
              <a:r>
                <a:rPr lang="en-US" sz="2000" spc="-40" dirty="0">
                  <a:solidFill>
                    <a:srgbClr val="3C2B32"/>
                  </a:solidFill>
                  <a:cs typeface="Verdana"/>
                </a:rPr>
                <a:t>Security card, </a:t>
              </a:r>
              <a:r>
                <a:rPr lang="en-US" sz="2000" spc="-55" dirty="0">
                  <a:solidFill>
                    <a:srgbClr val="3C2B32"/>
                  </a:solidFill>
                  <a:cs typeface="Verdana"/>
                </a:rPr>
                <a:t>travel </a:t>
              </a:r>
              <a:r>
                <a:rPr lang="en-US" sz="2000" spc="-35" dirty="0">
                  <a:solidFill>
                    <a:srgbClr val="3C2B32"/>
                  </a:solidFill>
                  <a:cs typeface="Verdana"/>
                </a:rPr>
                <a:t>costs, </a:t>
              </a:r>
              <a:r>
                <a:rPr lang="en-US" sz="2000" spc="-15" dirty="0">
                  <a:solidFill>
                    <a:srgbClr val="3C2B32"/>
                  </a:solidFill>
                  <a:cs typeface="Verdana"/>
                </a:rPr>
                <a:t>and </a:t>
              </a:r>
              <a:r>
                <a:rPr lang="en-US" sz="2000" spc="-50" dirty="0">
                  <a:solidFill>
                    <a:srgbClr val="3C2B32"/>
                  </a:solidFill>
                  <a:cs typeface="Verdana"/>
                </a:rPr>
                <a:t>time </a:t>
              </a:r>
              <a:r>
                <a:rPr lang="en-US" sz="2000" spc="-40" dirty="0">
                  <a:solidFill>
                    <a:srgbClr val="3C2B32"/>
                  </a:solidFill>
                  <a:cs typeface="Verdana"/>
                </a:rPr>
                <a:t>taken off </a:t>
              </a:r>
              <a:r>
                <a:rPr lang="en-US" sz="2000" spc="-55" dirty="0">
                  <a:solidFill>
                    <a:srgbClr val="3C2B32"/>
                  </a:solidFill>
                  <a:cs typeface="Verdana"/>
                </a:rPr>
                <a:t>from</a:t>
              </a:r>
              <a:r>
                <a:rPr lang="en-US" sz="2000" spc="-250" dirty="0">
                  <a:solidFill>
                    <a:srgbClr val="3C2B32"/>
                  </a:solidFill>
                  <a:cs typeface="Verdana"/>
                </a:rPr>
                <a:t> </a:t>
              </a:r>
              <a:r>
                <a:rPr lang="en-US" sz="2000" spc="-75" dirty="0">
                  <a:solidFill>
                    <a:srgbClr val="3C2B32"/>
                  </a:solidFill>
                  <a:cs typeface="Verdana"/>
                </a:rPr>
                <a:t>work.</a:t>
              </a:r>
              <a:endParaRPr lang="en-US" sz="2000" dirty="0">
                <a:solidFill>
                  <a:prstClr val="black"/>
                </a:solidFill>
                <a:cs typeface="Verdana"/>
              </a:endParaRPr>
            </a:p>
          </p:txBody>
        </p:sp>
        <p:sp>
          <p:nvSpPr>
            <p:cNvPr id="6" name="object 6">
              <a:extLst>
                <a:ext uri="{FF2B5EF4-FFF2-40B4-BE49-F238E27FC236}">
                  <a16:creationId xmlns:a16="http://schemas.microsoft.com/office/drawing/2014/main" id="{EBCB84C9-FBCE-4BD4-B6AE-952E594FC692}"/>
                </a:ext>
              </a:extLst>
            </p:cNvPr>
            <p:cNvSpPr txBox="1"/>
            <p:nvPr/>
          </p:nvSpPr>
          <p:spPr>
            <a:xfrm>
              <a:off x="671770" y="3212549"/>
              <a:ext cx="1017270" cy="165368"/>
            </a:xfrm>
            <a:prstGeom prst="rect">
              <a:avLst/>
            </a:prstGeom>
            <a:solidFill>
              <a:srgbClr val="E5801C"/>
            </a:solidFill>
          </p:spPr>
          <p:txBody>
            <a:bodyPr vert="horz" wrap="square" lIns="0" tIns="0" rIns="0" bIns="0" rtlCol="0">
              <a:spAutoFit/>
            </a:bodyPr>
            <a:lstStyle/>
            <a:p>
              <a:pPr marL="171450">
                <a:lnSpc>
                  <a:spcPts val="1614"/>
                </a:lnSpc>
              </a:pPr>
              <a:r>
                <a:rPr sz="1600" b="1" spc="-200" dirty="0">
                  <a:solidFill>
                    <a:srgbClr val="FFFFFF"/>
                  </a:solidFill>
                  <a:latin typeface="Verdana"/>
                  <a:cs typeface="Verdana"/>
                </a:rPr>
                <a:t>ACTION</a:t>
              </a:r>
              <a:endParaRPr sz="1600" dirty="0">
                <a:latin typeface="Verdana"/>
                <a:cs typeface="Verdana"/>
              </a:endParaRPr>
            </a:p>
          </p:txBody>
        </p:sp>
        <p:sp>
          <p:nvSpPr>
            <p:cNvPr id="7" name="object 7">
              <a:extLst>
                <a:ext uri="{FF2B5EF4-FFF2-40B4-BE49-F238E27FC236}">
                  <a16:creationId xmlns:a16="http://schemas.microsoft.com/office/drawing/2014/main" id="{DA8F2931-5247-48D2-AE81-0C4977AD7C36}"/>
                </a:ext>
              </a:extLst>
            </p:cNvPr>
            <p:cNvSpPr txBox="1"/>
            <p:nvPr/>
          </p:nvSpPr>
          <p:spPr>
            <a:xfrm>
              <a:off x="671770" y="3327542"/>
              <a:ext cx="6195060" cy="1450073"/>
            </a:xfrm>
            <a:prstGeom prst="rect">
              <a:avLst/>
            </a:prstGeom>
          </p:spPr>
          <p:txBody>
            <a:bodyPr vert="horz" wrap="square" lIns="0" tIns="54610" rIns="0" bIns="0" rtlCol="0">
              <a:spAutoFit/>
            </a:bodyPr>
            <a:lstStyle/>
            <a:p>
              <a:pPr marL="12700" lvl="0">
                <a:spcBef>
                  <a:spcPts val="430"/>
                </a:spcBef>
              </a:pPr>
              <a:r>
                <a:rPr lang="en-US" sz="2000" b="1" spc="-90" dirty="0">
                  <a:solidFill>
                    <a:srgbClr val="83A2A3"/>
                  </a:solidFill>
                  <a:cs typeface="Verdana"/>
                </a:rPr>
                <a:t>Black</a:t>
              </a:r>
              <a:r>
                <a:rPr lang="en-US" sz="2000" b="1" spc="-40" dirty="0">
                  <a:solidFill>
                    <a:srgbClr val="83A2A3"/>
                  </a:solidFill>
                  <a:cs typeface="Verdana"/>
                </a:rPr>
                <a:t> </a:t>
              </a:r>
              <a:r>
                <a:rPr lang="en-US" sz="2000" b="1" spc="-105" dirty="0">
                  <a:solidFill>
                    <a:srgbClr val="83A2A3"/>
                  </a:solidFill>
                  <a:cs typeface="Verdana"/>
                </a:rPr>
                <a:t>participants</a:t>
              </a:r>
              <a:endParaRPr lang="en-US" sz="2000" dirty="0">
                <a:solidFill>
                  <a:prstClr val="black"/>
                </a:solidFill>
                <a:cs typeface="Verdana"/>
              </a:endParaRPr>
            </a:p>
            <a:p>
              <a:pPr marL="212090" marR="248285" lvl="0" indent="-200025">
                <a:lnSpc>
                  <a:spcPts val="1800"/>
                </a:lnSpc>
                <a:spcBef>
                  <a:spcPts val="409"/>
                </a:spcBef>
                <a:buSzPct val="95652"/>
                <a:buFont typeface="Verdana"/>
                <a:buChar char="•"/>
                <a:tabLst>
                  <a:tab pos="212090" algn="l"/>
                  <a:tab pos="212725" algn="l"/>
                </a:tabLst>
              </a:pPr>
              <a:r>
                <a:rPr lang="en-US" sz="2000" spc="-20" dirty="0">
                  <a:solidFill>
                    <a:srgbClr val="3C2B32"/>
                  </a:solidFill>
                  <a:cs typeface="Verdana"/>
                </a:rPr>
                <a:t>Add </a:t>
              </a:r>
              <a:r>
                <a:rPr lang="en-US" sz="2000" spc="-45" dirty="0">
                  <a:solidFill>
                    <a:srgbClr val="3C2B32"/>
                  </a:solidFill>
                  <a:cs typeface="Verdana"/>
                </a:rPr>
                <a:t>one </a:t>
              </a:r>
              <a:r>
                <a:rPr lang="en-US" sz="2000" spc="-55" dirty="0">
                  <a:solidFill>
                    <a:srgbClr val="3C2B32"/>
                  </a:solidFill>
                  <a:cs typeface="Verdana"/>
                </a:rPr>
                <a:t>lost </a:t>
              </a:r>
              <a:r>
                <a:rPr lang="en-US" sz="2000" spc="-60" dirty="0">
                  <a:solidFill>
                    <a:srgbClr val="3C2B32"/>
                  </a:solidFill>
                  <a:cs typeface="Verdana"/>
                </a:rPr>
                <a:t>opportunity </a:t>
              </a:r>
              <a:r>
                <a:rPr lang="en-US" sz="2000" spc="-30" dirty="0">
                  <a:solidFill>
                    <a:srgbClr val="3C2B32"/>
                  </a:solidFill>
                  <a:cs typeface="Verdana"/>
                </a:rPr>
                <a:t>card </a:t>
              </a:r>
              <a:r>
                <a:rPr lang="en-US" sz="2000" spc="-120" dirty="0">
                  <a:solidFill>
                    <a:srgbClr val="3C2B32"/>
                  </a:solidFill>
                  <a:cs typeface="Verdana"/>
                </a:rPr>
                <a:t>for: </a:t>
              </a:r>
              <a:r>
                <a:rPr lang="en-US" sz="2000" spc="-229" dirty="0">
                  <a:solidFill>
                    <a:srgbClr val="3C2B32"/>
                  </a:solidFill>
                  <a:cs typeface="Verdana"/>
                </a:rPr>
                <a:t>(1) </a:t>
              </a:r>
              <a:r>
                <a:rPr lang="en-US" sz="2000" spc="-35" dirty="0">
                  <a:solidFill>
                    <a:srgbClr val="3C2B32"/>
                  </a:solidFill>
                  <a:cs typeface="Verdana"/>
                </a:rPr>
                <a:t>being </a:t>
              </a:r>
              <a:r>
                <a:rPr lang="en-US" sz="2000" spc="-60" dirty="0">
                  <a:solidFill>
                    <a:srgbClr val="3C2B32"/>
                  </a:solidFill>
                  <a:cs typeface="Verdana"/>
                </a:rPr>
                <a:t>prevented </a:t>
              </a:r>
              <a:r>
                <a:rPr lang="en-US" sz="2000" spc="-85" dirty="0">
                  <a:solidFill>
                    <a:srgbClr val="3C2B32"/>
                  </a:solidFill>
                  <a:cs typeface="Verdana"/>
                </a:rPr>
                <a:t>from </a:t>
              </a:r>
              <a:r>
                <a:rPr lang="en-US" sz="2000" spc="-70" dirty="0">
                  <a:solidFill>
                    <a:srgbClr val="3C2B32"/>
                  </a:solidFill>
                  <a:cs typeface="Verdana"/>
                </a:rPr>
                <a:t>voting </a:t>
              </a:r>
              <a:r>
                <a:rPr lang="en-US" sz="2000" spc="-65" dirty="0">
                  <a:solidFill>
                    <a:srgbClr val="3C2B32"/>
                  </a:solidFill>
                  <a:cs typeface="Verdana"/>
                </a:rPr>
                <a:t>in </a:t>
              </a:r>
              <a:r>
                <a:rPr lang="en-US" sz="2000" spc="-70" dirty="0">
                  <a:solidFill>
                    <a:srgbClr val="3C2B32"/>
                  </a:solidFill>
                  <a:cs typeface="Verdana"/>
                </a:rPr>
                <a:t>the early  </a:t>
              </a:r>
              <a:r>
                <a:rPr lang="en-US" sz="2000" spc="-130" dirty="0">
                  <a:solidFill>
                    <a:srgbClr val="3C2B32"/>
                  </a:solidFill>
                  <a:cs typeface="Verdana"/>
                </a:rPr>
                <a:t>1900s, </a:t>
              </a:r>
              <a:r>
                <a:rPr lang="en-US" sz="2000" spc="-75" dirty="0">
                  <a:solidFill>
                    <a:srgbClr val="3C2B32"/>
                  </a:solidFill>
                  <a:cs typeface="Verdana"/>
                </a:rPr>
                <a:t>when </a:t>
              </a:r>
              <a:r>
                <a:rPr lang="en-US" sz="2000" spc="-70" dirty="0">
                  <a:solidFill>
                    <a:srgbClr val="3C2B32"/>
                  </a:solidFill>
                  <a:cs typeface="Verdana"/>
                </a:rPr>
                <a:t>the </a:t>
              </a:r>
              <a:r>
                <a:rPr lang="en-US" sz="2000" spc="-65" dirty="0">
                  <a:solidFill>
                    <a:srgbClr val="3C2B32"/>
                  </a:solidFill>
                  <a:cs typeface="Verdana"/>
                </a:rPr>
                <a:t>votes </a:t>
              </a:r>
              <a:r>
                <a:rPr lang="en-US" sz="2000" spc="-45" dirty="0">
                  <a:solidFill>
                    <a:srgbClr val="3C2B32"/>
                  </a:solidFill>
                  <a:cs typeface="Verdana"/>
                </a:rPr>
                <a:t>of </a:t>
              </a:r>
              <a:r>
                <a:rPr lang="en-US" sz="2000" spc="-25" dirty="0">
                  <a:solidFill>
                    <a:srgbClr val="3C2B32"/>
                  </a:solidFill>
                  <a:cs typeface="Verdana"/>
                </a:rPr>
                <a:t>Black people </a:t>
              </a:r>
              <a:r>
                <a:rPr lang="en-US" sz="2000" spc="-80" dirty="0">
                  <a:solidFill>
                    <a:srgbClr val="3C2B32"/>
                  </a:solidFill>
                  <a:cs typeface="Verdana"/>
                </a:rPr>
                <a:t>might </a:t>
              </a:r>
              <a:r>
                <a:rPr lang="en-US" sz="2000" spc="-75" dirty="0">
                  <a:solidFill>
                    <a:srgbClr val="3C2B32"/>
                  </a:solidFill>
                  <a:cs typeface="Verdana"/>
                </a:rPr>
                <a:t>have </a:t>
              </a:r>
              <a:r>
                <a:rPr lang="en-US" sz="2000" spc="-60" dirty="0">
                  <a:solidFill>
                    <a:srgbClr val="3C2B32"/>
                  </a:solidFill>
                  <a:cs typeface="Verdana"/>
                </a:rPr>
                <a:t>prevented </a:t>
              </a:r>
              <a:r>
                <a:rPr lang="en-US" sz="2000" spc="-55" dirty="0">
                  <a:solidFill>
                    <a:srgbClr val="3C2B32"/>
                  </a:solidFill>
                  <a:cs typeface="Verdana"/>
                </a:rPr>
                <a:t>some </a:t>
              </a:r>
              <a:r>
                <a:rPr lang="en-US" sz="2000" spc="-45" dirty="0">
                  <a:solidFill>
                    <a:srgbClr val="3C2B32"/>
                  </a:solidFill>
                  <a:cs typeface="Verdana"/>
                </a:rPr>
                <a:t>of </a:t>
              </a:r>
              <a:r>
                <a:rPr lang="en-US" sz="2000" spc="-70" dirty="0">
                  <a:solidFill>
                    <a:srgbClr val="3C2B32"/>
                  </a:solidFill>
                  <a:cs typeface="Verdana"/>
                </a:rPr>
                <a:t>the </a:t>
              </a:r>
              <a:r>
                <a:rPr lang="en-US" sz="2000" spc="-80" dirty="0">
                  <a:solidFill>
                    <a:srgbClr val="3C2B32"/>
                  </a:solidFill>
                  <a:cs typeface="Verdana"/>
                </a:rPr>
                <a:t>harmful</a:t>
              </a:r>
              <a:r>
                <a:rPr lang="en-US" sz="2000" spc="-90" dirty="0">
                  <a:solidFill>
                    <a:srgbClr val="3C2B32"/>
                  </a:solidFill>
                  <a:cs typeface="Verdana"/>
                </a:rPr>
                <a:t> </a:t>
              </a:r>
              <a:r>
                <a:rPr lang="en-US" sz="2000" spc="-65" dirty="0">
                  <a:solidFill>
                    <a:srgbClr val="3C2B32"/>
                  </a:solidFill>
                  <a:cs typeface="Verdana"/>
                </a:rPr>
                <a:t>laws</a:t>
              </a:r>
              <a:r>
                <a:rPr lang="en-US" sz="2000" dirty="0">
                  <a:solidFill>
                    <a:prstClr val="black"/>
                  </a:solidFill>
                  <a:cs typeface="Verdana"/>
                </a:rPr>
                <a:t> </a:t>
              </a:r>
              <a:r>
                <a:rPr lang="en-US" sz="2000" spc="-60" dirty="0">
                  <a:solidFill>
                    <a:srgbClr val="3C2B32"/>
                  </a:solidFill>
                  <a:cs typeface="Verdana"/>
                </a:rPr>
                <a:t>mentioned </a:t>
              </a:r>
              <a:r>
                <a:rPr lang="en-US" sz="2000" spc="-65" dirty="0">
                  <a:solidFill>
                    <a:srgbClr val="3C2B32"/>
                  </a:solidFill>
                  <a:cs typeface="Verdana"/>
                </a:rPr>
                <a:t>in this </a:t>
              </a:r>
              <a:r>
                <a:rPr lang="en-US" sz="2000" spc="-70" dirty="0">
                  <a:solidFill>
                    <a:srgbClr val="3C2B32"/>
                  </a:solidFill>
                  <a:cs typeface="Verdana"/>
                </a:rPr>
                <a:t>simulation </a:t>
              </a:r>
              <a:r>
                <a:rPr lang="en-US" sz="2000" spc="-85" dirty="0">
                  <a:solidFill>
                    <a:srgbClr val="3C2B32"/>
                  </a:solidFill>
                  <a:cs typeface="Verdana"/>
                </a:rPr>
                <a:t>from </a:t>
              </a:r>
              <a:r>
                <a:rPr lang="en-US" sz="2000" spc="-35" dirty="0">
                  <a:solidFill>
                    <a:srgbClr val="3C2B32"/>
                  </a:solidFill>
                  <a:cs typeface="Verdana"/>
                </a:rPr>
                <a:t>being </a:t>
              </a:r>
              <a:r>
                <a:rPr lang="en-US" sz="2000" spc="-55" dirty="0">
                  <a:solidFill>
                    <a:srgbClr val="3C2B32"/>
                  </a:solidFill>
                  <a:cs typeface="Verdana"/>
                </a:rPr>
                <a:t>enacted, </a:t>
              </a:r>
              <a:r>
                <a:rPr lang="en-US" sz="2000" spc="-45" dirty="0">
                  <a:solidFill>
                    <a:srgbClr val="3C2B32"/>
                  </a:solidFill>
                  <a:cs typeface="Verdana"/>
                </a:rPr>
                <a:t>&amp; </a:t>
              </a:r>
              <a:r>
                <a:rPr lang="en-US" sz="2000" spc="-145" dirty="0">
                  <a:solidFill>
                    <a:srgbClr val="3C2B32"/>
                  </a:solidFill>
                  <a:cs typeface="Verdana"/>
                </a:rPr>
                <a:t>(2) </a:t>
              </a:r>
              <a:r>
                <a:rPr lang="en-US" sz="2000" spc="-60" dirty="0">
                  <a:solidFill>
                    <a:srgbClr val="3C2B32"/>
                  </a:solidFill>
                  <a:cs typeface="Verdana"/>
                </a:rPr>
                <a:t>still </a:t>
              </a:r>
              <a:r>
                <a:rPr lang="en-US" sz="2000" spc="-40" dirty="0">
                  <a:solidFill>
                    <a:srgbClr val="3C2B32"/>
                  </a:solidFill>
                  <a:cs typeface="Verdana"/>
                </a:rPr>
                <a:t>facing </a:t>
              </a:r>
              <a:r>
                <a:rPr lang="en-US" sz="2000" spc="-70" dirty="0">
                  <a:solidFill>
                    <a:srgbClr val="3C2B32"/>
                  </a:solidFill>
                  <a:cs typeface="Verdana"/>
                </a:rPr>
                <a:t>voting </a:t>
              </a:r>
              <a:r>
                <a:rPr lang="en-US" sz="2000" spc="-60" dirty="0">
                  <a:solidFill>
                    <a:srgbClr val="3C2B32"/>
                  </a:solidFill>
                  <a:cs typeface="Verdana"/>
                </a:rPr>
                <a:t>restrictions</a:t>
              </a:r>
              <a:r>
                <a:rPr lang="en-US" sz="2000" dirty="0">
                  <a:solidFill>
                    <a:srgbClr val="3C2B32"/>
                  </a:solidFill>
                  <a:cs typeface="Verdana"/>
                </a:rPr>
                <a:t> </a:t>
              </a:r>
              <a:r>
                <a:rPr lang="en-US" sz="2000" spc="-80" dirty="0">
                  <a:solidFill>
                    <a:srgbClr val="3C2B32"/>
                  </a:solidFill>
                  <a:cs typeface="Verdana"/>
                </a:rPr>
                <a:t>that</a:t>
              </a:r>
              <a:r>
                <a:rPr lang="en-US" sz="2000" dirty="0">
                  <a:solidFill>
                    <a:prstClr val="black"/>
                  </a:solidFill>
                  <a:cs typeface="Verdana"/>
                </a:rPr>
                <a:t> </a:t>
              </a:r>
              <a:r>
                <a:rPr lang="en-US" sz="2000" spc="-55" dirty="0">
                  <a:solidFill>
                    <a:srgbClr val="3C2B32"/>
                  </a:solidFill>
                  <a:cs typeface="Verdana"/>
                </a:rPr>
                <a:t>disproportionately </a:t>
              </a:r>
              <a:r>
                <a:rPr lang="en-US" sz="2000" spc="-50" dirty="0">
                  <a:solidFill>
                    <a:srgbClr val="3C2B32"/>
                  </a:solidFill>
                  <a:cs typeface="Verdana"/>
                </a:rPr>
                <a:t>impact </a:t>
              </a:r>
              <a:r>
                <a:rPr lang="en-US" sz="2000" spc="-25" dirty="0">
                  <a:solidFill>
                    <a:srgbClr val="3C2B32"/>
                  </a:solidFill>
                  <a:cs typeface="Verdana"/>
                </a:rPr>
                <a:t>black </a:t>
              </a:r>
              <a:r>
                <a:rPr lang="en-US" sz="2000" spc="-60" dirty="0">
                  <a:solidFill>
                    <a:srgbClr val="3C2B32"/>
                  </a:solidFill>
                  <a:cs typeface="Verdana"/>
                </a:rPr>
                <a:t>communities </a:t>
              </a:r>
              <a:r>
                <a:rPr lang="en-US" sz="2000" spc="-45" dirty="0">
                  <a:solidFill>
                    <a:srgbClr val="3C2B32"/>
                  </a:solidFill>
                  <a:cs typeface="Verdana"/>
                </a:rPr>
                <a:t>and </a:t>
              </a:r>
              <a:r>
                <a:rPr lang="en-US" sz="2000" spc="-65" dirty="0">
                  <a:solidFill>
                    <a:srgbClr val="3C2B32"/>
                  </a:solidFill>
                  <a:cs typeface="Verdana"/>
                </a:rPr>
                <a:t>weaken efforts to </a:t>
              </a:r>
              <a:r>
                <a:rPr lang="en-US" sz="2000" spc="-75" dirty="0">
                  <a:solidFill>
                    <a:srgbClr val="3C2B32"/>
                  </a:solidFill>
                  <a:cs typeface="Verdana"/>
                </a:rPr>
                <a:t>improve </a:t>
              </a:r>
              <a:r>
                <a:rPr lang="en-US" sz="2000" spc="-30" dirty="0">
                  <a:solidFill>
                    <a:srgbClr val="3C2B32"/>
                  </a:solidFill>
                  <a:cs typeface="Verdana"/>
                </a:rPr>
                <a:t>policies</a:t>
              </a:r>
              <a:r>
                <a:rPr lang="en-US" sz="2000" spc="-150" dirty="0">
                  <a:solidFill>
                    <a:srgbClr val="3C2B32"/>
                  </a:solidFill>
                  <a:cs typeface="Verdana"/>
                </a:rPr>
                <a:t> </a:t>
              </a:r>
              <a:r>
                <a:rPr lang="en-US" sz="2000" spc="-80" dirty="0">
                  <a:solidFill>
                    <a:srgbClr val="3C2B32"/>
                  </a:solidFill>
                  <a:cs typeface="Verdana"/>
                </a:rPr>
                <a:t>that  </a:t>
              </a:r>
              <a:r>
                <a:rPr lang="en-US" sz="2000" spc="-35" dirty="0">
                  <a:solidFill>
                    <a:srgbClr val="3C2B32"/>
                  </a:solidFill>
                  <a:cs typeface="Verdana"/>
                </a:rPr>
                <a:t>end </a:t>
              </a:r>
              <a:r>
                <a:rPr lang="en-US" sz="2000" spc="-65" dirty="0">
                  <a:solidFill>
                    <a:srgbClr val="3C2B32"/>
                  </a:solidFill>
                  <a:cs typeface="Verdana"/>
                </a:rPr>
                <a:t>hunger </a:t>
              </a:r>
              <a:r>
                <a:rPr lang="en-US" sz="2000" spc="-45" dirty="0">
                  <a:solidFill>
                    <a:srgbClr val="3C2B32"/>
                  </a:solidFill>
                  <a:cs typeface="Verdana"/>
                </a:rPr>
                <a:t>and</a:t>
              </a:r>
              <a:r>
                <a:rPr lang="en-US" sz="2000" spc="-114" dirty="0">
                  <a:solidFill>
                    <a:srgbClr val="3C2B32"/>
                  </a:solidFill>
                  <a:cs typeface="Verdana"/>
                </a:rPr>
                <a:t> </a:t>
              </a:r>
              <a:r>
                <a:rPr lang="en-US" sz="2000" spc="-95" dirty="0">
                  <a:solidFill>
                    <a:srgbClr val="3C2B32"/>
                  </a:solidFill>
                  <a:cs typeface="Verdana"/>
                </a:rPr>
                <a:t>poverty.</a:t>
              </a:r>
              <a:endParaRPr lang="en-US" sz="2000" dirty="0">
                <a:solidFill>
                  <a:prstClr val="black"/>
                </a:solidFill>
                <a:cs typeface="Verdana"/>
              </a:endParaRPr>
            </a:p>
          </p:txBody>
        </p:sp>
      </p:grpSp>
      <p:grpSp>
        <p:nvGrpSpPr>
          <p:cNvPr id="8" name="Group 7">
            <a:extLst>
              <a:ext uri="{FF2B5EF4-FFF2-40B4-BE49-F238E27FC236}">
                <a16:creationId xmlns:a16="http://schemas.microsoft.com/office/drawing/2014/main" id="{50A189AD-4029-4470-9AB9-3EDAC3E5BEE7}"/>
              </a:ext>
            </a:extLst>
          </p:cNvPr>
          <p:cNvGrpSpPr/>
          <p:nvPr/>
        </p:nvGrpSpPr>
        <p:grpSpPr>
          <a:xfrm>
            <a:off x="2148840" y="731520"/>
            <a:ext cx="8835390" cy="5292090"/>
            <a:chOff x="533400" y="5334000"/>
            <a:chExt cx="7709729" cy="4191000"/>
          </a:xfrm>
        </p:grpSpPr>
        <p:sp>
          <p:nvSpPr>
            <p:cNvPr id="9" name="object 3">
              <a:extLst>
                <a:ext uri="{FF2B5EF4-FFF2-40B4-BE49-F238E27FC236}">
                  <a16:creationId xmlns:a16="http://schemas.microsoft.com/office/drawing/2014/main" id="{29ABCEB8-836E-4BFB-9B4F-3E6A008A9046}"/>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10" name="object 15">
              <a:extLst>
                <a:ext uri="{FF2B5EF4-FFF2-40B4-BE49-F238E27FC236}">
                  <a16:creationId xmlns:a16="http://schemas.microsoft.com/office/drawing/2014/main" id="{F2A9719E-90DA-4A13-B416-16EC76C8FF45}"/>
                </a:ext>
              </a:extLst>
            </p:cNvPr>
            <p:cNvGrpSpPr/>
            <p:nvPr/>
          </p:nvGrpSpPr>
          <p:grpSpPr>
            <a:xfrm>
              <a:off x="6065215" y="5772872"/>
              <a:ext cx="2177914" cy="3670623"/>
              <a:chOff x="6065215" y="5772872"/>
              <a:chExt cx="2177914" cy="3670623"/>
            </a:xfrm>
          </p:grpSpPr>
          <p:sp>
            <p:nvSpPr>
              <p:cNvPr id="12" name="object 17">
                <a:extLst>
                  <a:ext uri="{FF2B5EF4-FFF2-40B4-BE49-F238E27FC236}">
                    <a16:creationId xmlns:a16="http://schemas.microsoft.com/office/drawing/2014/main" id="{60C918CA-8861-4C2B-ADD6-806BF1BC9D47}"/>
                  </a:ext>
                </a:extLst>
              </p:cNvPr>
              <p:cNvSpPr/>
              <p:nvPr/>
            </p:nvSpPr>
            <p:spPr>
              <a:xfrm>
                <a:off x="8178360" y="5772872"/>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 name="object 18">
                <a:extLst>
                  <a:ext uri="{FF2B5EF4-FFF2-40B4-BE49-F238E27FC236}">
                    <a16:creationId xmlns:a16="http://schemas.microsoft.com/office/drawing/2014/main" id="{3BC434C9-130C-4EDD-B0A0-F351621F0306}"/>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9">
                <a:extLst>
                  <a:ext uri="{FF2B5EF4-FFF2-40B4-BE49-F238E27FC236}">
                    <a16:creationId xmlns:a16="http://schemas.microsoft.com/office/drawing/2014/main" id="{43D27916-92FD-4C85-AE4D-4CA4AC70D723}"/>
                  </a:ext>
                </a:extLst>
              </p:cNvPr>
              <p:cNvSpPr/>
              <p:nvPr/>
            </p:nvSpPr>
            <p:spPr>
              <a:xfrm>
                <a:off x="6396367" y="8854969"/>
                <a:ext cx="325602" cy="2958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20">
                <a:extLst>
                  <a:ext uri="{FF2B5EF4-FFF2-40B4-BE49-F238E27FC236}">
                    <a16:creationId xmlns:a16="http://schemas.microsoft.com/office/drawing/2014/main" id="{0709DE3D-8745-4246-A63A-7BFF0860A5CA}"/>
                  </a:ext>
                </a:extLst>
              </p:cNvPr>
              <p:cNvSpPr/>
              <p:nvPr/>
            </p:nvSpPr>
            <p:spPr>
              <a:xfrm>
                <a:off x="6065215" y="9249012"/>
                <a:ext cx="1078534" cy="194483"/>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414772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664100-0622-BE48-BCE7-535C5E9099E8}"/>
              </a:ext>
            </a:extLst>
          </p:cNvPr>
          <p:cNvGrpSpPr/>
          <p:nvPr/>
        </p:nvGrpSpPr>
        <p:grpSpPr>
          <a:xfrm>
            <a:off x="3467521" y="154076"/>
            <a:ext cx="5157611" cy="3031570"/>
            <a:chOff x="376365" y="5333340"/>
            <a:chExt cx="6862635" cy="4191660"/>
          </a:xfrm>
        </p:grpSpPr>
        <p:sp>
          <p:nvSpPr>
            <p:cNvPr id="7" name="object 3">
              <a:extLst>
                <a:ext uri="{FF2B5EF4-FFF2-40B4-BE49-F238E27FC236}">
                  <a16:creationId xmlns:a16="http://schemas.microsoft.com/office/drawing/2014/main" id="{D46BD403-EC94-5B46-8DF2-54915249FB6D}"/>
                </a:ext>
              </a:extLst>
            </p:cNvPr>
            <p:cNvSpPr/>
            <p:nvPr/>
          </p:nvSpPr>
          <p:spPr>
            <a:xfrm>
              <a:off x="533400" y="5334000"/>
              <a:ext cx="6705600" cy="4191000"/>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8" name="object 4">
              <a:extLst>
                <a:ext uri="{FF2B5EF4-FFF2-40B4-BE49-F238E27FC236}">
                  <a16:creationId xmlns:a16="http://schemas.microsoft.com/office/drawing/2014/main" id="{149964D4-864A-DB48-AE4C-574DD3B9AE7A}"/>
                </a:ext>
              </a:extLst>
            </p:cNvPr>
            <p:cNvSpPr txBox="1"/>
            <p:nvPr/>
          </p:nvSpPr>
          <p:spPr>
            <a:xfrm>
              <a:off x="376365" y="5333340"/>
              <a:ext cx="2787607" cy="468471"/>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Black Participants</a:t>
              </a:r>
              <a:endParaRPr sz="1909" b="1" dirty="0">
                <a:effectLst>
                  <a:outerShdw blurRad="38100" dist="38100" dir="2700000" algn="tl">
                    <a:srgbClr val="000000">
                      <a:alpha val="43137"/>
                    </a:srgbClr>
                  </a:outerShdw>
                </a:effectLst>
                <a:latin typeface="Verdana"/>
                <a:cs typeface="Verdana"/>
              </a:endParaRPr>
            </a:p>
          </p:txBody>
        </p:sp>
        <p:grpSp>
          <p:nvGrpSpPr>
            <p:cNvPr id="11" name="object 15">
              <a:extLst>
                <a:ext uri="{FF2B5EF4-FFF2-40B4-BE49-F238E27FC236}">
                  <a16:creationId xmlns:a16="http://schemas.microsoft.com/office/drawing/2014/main" id="{2117EA2B-71B5-F149-BF6B-2C8435B8C3FB}"/>
                </a:ext>
              </a:extLst>
            </p:cNvPr>
            <p:cNvGrpSpPr/>
            <p:nvPr/>
          </p:nvGrpSpPr>
          <p:grpSpPr>
            <a:xfrm>
              <a:off x="1557223" y="5865164"/>
              <a:ext cx="5586730" cy="3578860"/>
              <a:chOff x="1557223" y="5865164"/>
              <a:chExt cx="5586730" cy="3578860"/>
            </a:xfrm>
          </p:grpSpPr>
          <p:sp>
            <p:nvSpPr>
              <p:cNvPr id="12" name="object 16">
                <a:extLst>
                  <a:ext uri="{FF2B5EF4-FFF2-40B4-BE49-F238E27FC236}">
                    <a16:creationId xmlns:a16="http://schemas.microsoft.com/office/drawing/2014/main" id="{0824D8E9-717D-D845-BEFF-C03FE7ABC6EC}"/>
                  </a:ext>
                </a:extLst>
              </p:cNvPr>
              <p:cNvSpPr/>
              <p:nvPr/>
            </p:nvSpPr>
            <p:spPr>
              <a:xfrm>
                <a:off x="1557223" y="6239560"/>
                <a:ext cx="641515" cy="244411"/>
              </a:xfrm>
              <a:prstGeom prst="rect">
                <a:avLst/>
              </a:prstGeom>
              <a:blipFill>
                <a:blip r:embed="rId3" cstate="print"/>
                <a:stretch>
                  <a:fillRect/>
                </a:stretch>
              </a:blipFill>
            </p:spPr>
            <p:txBody>
              <a:bodyPr wrap="square" lIns="0" tIns="0" rIns="0" bIns="0" rtlCol="0"/>
              <a:lstStyle/>
              <a:p>
                <a:endParaRPr sz="1227"/>
              </a:p>
            </p:txBody>
          </p:sp>
          <p:sp>
            <p:nvSpPr>
              <p:cNvPr id="13" name="object 17">
                <a:extLst>
                  <a:ext uri="{FF2B5EF4-FFF2-40B4-BE49-F238E27FC236}">
                    <a16:creationId xmlns:a16="http://schemas.microsoft.com/office/drawing/2014/main" id="{31C739DD-4370-7B48-9FD0-918B27EDCBA4}"/>
                  </a:ext>
                </a:extLst>
              </p:cNvPr>
              <p:cNvSpPr/>
              <p:nvPr/>
            </p:nvSpPr>
            <p:spPr>
              <a:xfrm>
                <a:off x="2026615" y="5865799"/>
                <a:ext cx="64769" cy="55244"/>
              </a:xfrm>
              <a:custGeom>
                <a:avLst/>
                <a:gdLst/>
                <a:ahLst/>
                <a:cxnLst/>
                <a:rect l="l" t="t" r="r" b="b"/>
                <a:pathLst>
                  <a:path w="64769" h="55245">
                    <a:moveTo>
                      <a:pt x="0" y="54749"/>
                    </a:moveTo>
                    <a:lnTo>
                      <a:pt x="64693" y="54749"/>
                    </a:lnTo>
                    <a:lnTo>
                      <a:pt x="64693" y="0"/>
                    </a:lnTo>
                    <a:lnTo>
                      <a:pt x="0" y="54749"/>
                    </a:lnTo>
                    <a:close/>
                  </a:path>
                </a:pathLst>
              </a:custGeom>
              <a:ln w="3175">
                <a:solidFill>
                  <a:srgbClr val="FFFFFF"/>
                </a:solidFill>
              </a:ln>
            </p:spPr>
            <p:txBody>
              <a:bodyPr wrap="square" lIns="0" tIns="0" rIns="0" bIns="0" rtlCol="0"/>
              <a:lstStyle/>
              <a:p>
                <a:endParaRPr sz="1227"/>
              </a:p>
            </p:txBody>
          </p:sp>
          <p:sp>
            <p:nvSpPr>
              <p:cNvPr id="14" name="object 18">
                <a:extLst>
                  <a:ext uri="{FF2B5EF4-FFF2-40B4-BE49-F238E27FC236}">
                    <a16:creationId xmlns:a16="http://schemas.microsoft.com/office/drawing/2014/main" id="{A9D547B0-2BC7-E740-A861-BCE011CAA817}"/>
                  </a:ext>
                </a:extLst>
              </p:cNvPr>
              <p:cNvSpPr/>
              <p:nvPr/>
            </p:nvSpPr>
            <p:spPr>
              <a:xfrm>
                <a:off x="6378829" y="8693188"/>
                <a:ext cx="453390" cy="445134"/>
              </a:xfrm>
              <a:custGeom>
                <a:avLst/>
                <a:gdLst/>
                <a:ahLst/>
                <a:cxnLst/>
                <a:rect l="l" t="t" r="r" b="b"/>
                <a:pathLst>
                  <a:path w="453390" h="445134">
                    <a:moveTo>
                      <a:pt x="419849" y="40030"/>
                    </a:moveTo>
                    <a:lnTo>
                      <a:pt x="378574" y="18707"/>
                    </a:lnTo>
                    <a:lnTo>
                      <a:pt x="320052" y="3276"/>
                    </a:lnTo>
                    <a:lnTo>
                      <a:pt x="275259" y="0"/>
                    </a:lnTo>
                    <a:lnTo>
                      <a:pt x="224155" y="1028"/>
                    </a:lnTo>
                    <a:lnTo>
                      <a:pt x="169773" y="7366"/>
                    </a:lnTo>
                    <a:lnTo>
                      <a:pt x="115163" y="20002"/>
                    </a:lnTo>
                    <a:lnTo>
                      <a:pt x="63347" y="39966"/>
                    </a:lnTo>
                    <a:lnTo>
                      <a:pt x="17373" y="68237"/>
                    </a:lnTo>
                    <a:lnTo>
                      <a:pt x="0" y="115189"/>
                    </a:lnTo>
                    <a:lnTo>
                      <a:pt x="6350" y="130543"/>
                    </a:lnTo>
                    <a:lnTo>
                      <a:pt x="10502" y="136347"/>
                    </a:lnTo>
                    <a:lnTo>
                      <a:pt x="55219" y="159905"/>
                    </a:lnTo>
                    <a:lnTo>
                      <a:pt x="38506" y="144068"/>
                    </a:lnTo>
                    <a:lnTo>
                      <a:pt x="33858" y="131914"/>
                    </a:lnTo>
                    <a:lnTo>
                      <a:pt x="63982" y="93865"/>
                    </a:lnTo>
                    <a:lnTo>
                      <a:pt x="115595" y="62979"/>
                    </a:lnTo>
                    <a:lnTo>
                      <a:pt x="155486" y="48666"/>
                    </a:lnTo>
                    <a:lnTo>
                      <a:pt x="202247" y="36830"/>
                    </a:lnTo>
                    <a:lnTo>
                      <a:pt x="253949" y="28752"/>
                    </a:lnTo>
                    <a:lnTo>
                      <a:pt x="308724" y="25730"/>
                    </a:lnTo>
                    <a:lnTo>
                      <a:pt x="364655" y="29057"/>
                    </a:lnTo>
                    <a:lnTo>
                      <a:pt x="419849" y="40030"/>
                    </a:lnTo>
                    <a:close/>
                  </a:path>
                  <a:path w="453390" h="445134">
                    <a:moveTo>
                      <a:pt x="453123" y="156095"/>
                    </a:moveTo>
                    <a:lnTo>
                      <a:pt x="446570" y="117157"/>
                    </a:lnTo>
                    <a:lnTo>
                      <a:pt x="425640" y="80518"/>
                    </a:lnTo>
                    <a:lnTo>
                      <a:pt x="388200" y="51727"/>
                    </a:lnTo>
                    <a:lnTo>
                      <a:pt x="418655" y="103263"/>
                    </a:lnTo>
                    <a:lnTo>
                      <a:pt x="426097" y="136461"/>
                    </a:lnTo>
                    <a:lnTo>
                      <a:pt x="408038" y="165709"/>
                    </a:lnTo>
                    <a:lnTo>
                      <a:pt x="362064" y="205435"/>
                    </a:lnTo>
                    <a:lnTo>
                      <a:pt x="359156" y="306781"/>
                    </a:lnTo>
                    <a:lnTo>
                      <a:pt x="355206" y="366052"/>
                    </a:lnTo>
                    <a:lnTo>
                      <a:pt x="82054" y="416369"/>
                    </a:lnTo>
                    <a:lnTo>
                      <a:pt x="84277" y="428028"/>
                    </a:lnTo>
                    <a:lnTo>
                      <a:pt x="89014" y="437438"/>
                    </a:lnTo>
                    <a:lnTo>
                      <a:pt x="96456" y="443357"/>
                    </a:lnTo>
                    <a:lnTo>
                      <a:pt x="106819" y="444563"/>
                    </a:lnTo>
                    <a:lnTo>
                      <a:pt x="322148" y="418134"/>
                    </a:lnTo>
                    <a:lnTo>
                      <a:pt x="361378" y="412927"/>
                    </a:lnTo>
                    <a:lnTo>
                      <a:pt x="402297" y="388061"/>
                    </a:lnTo>
                    <a:lnTo>
                      <a:pt x="407327" y="268503"/>
                    </a:lnTo>
                    <a:lnTo>
                      <a:pt x="408165" y="231584"/>
                    </a:lnTo>
                    <a:lnTo>
                      <a:pt x="431761" y="218833"/>
                    </a:lnTo>
                    <a:lnTo>
                      <a:pt x="447471" y="191833"/>
                    </a:lnTo>
                    <a:lnTo>
                      <a:pt x="453123" y="156095"/>
                    </a:lnTo>
                    <a:close/>
                  </a:path>
                </a:pathLst>
              </a:custGeom>
              <a:solidFill>
                <a:srgbClr val="FFFFFF"/>
              </a:solidFill>
            </p:spPr>
            <p:txBody>
              <a:bodyPr wrap="square" lIns="0" tIns="0" rIns="0" bIns="0" rtlCol="0"/>
              <a:lstStyle/>
              <a:p>
                <a:endParaRPr sz="1227"/>
              </a:p>
            </p:txBody>
          </p:sp>
          <p:sp>
            <p:nvSpPr>
              <p:cNvPr id="15" name="object 19">
                <a:extLst>
                  <a:ext uri="{FF2B5EF4-FFF2-40B4-BE49-F238E27FC236}">
                    <a16:creationId xmlns:a16="http://schemas.microsoft.com/office/drawing/2014/main" id="{B00F5249-0605-8246-B585-CCC39A5EC6C1}"/>
                  </a:ext>
                </a:extLst>
              </p:cNvPr>
              <p:cNvSpPr/>
              <p:nvPr/>
            </p:nvSpPr>
            <p:spPr>
              <a:xfrm>
                <a:off x="6396367" y="8854969"/>
                <a:ext cx="325602" cy="295848"/>
              </a:xfrm>
              <a:prstGeom prst="rect">
                <a:avLst/>
              </a:prstGeom>
              <a:blipFill>
                <a:blip r:embed="rId4" cstate="print"/>
                <a:stretch>
                  <a:fillRect/>
                </a:stretch>
              </a:blipFill>
            </p:spPr>
            <p:txBody>
              <a:bodyPr wrap="square" lIns="0" tIns="0" rIns="0" bIns="0" rtlCol="0"/>
              <a:lstStyle/>
              <a:p>
                <a:endParaRPr sz="1227"/>
              </a:p>
            </p:txBody>
          </p:sp>
          <p:sp>
            <p:nvSpPr>
              <p:cNvPr id="16" name="object 20">
                <a:extLst>
                  <a:ext uri="{FF2B5EF4-FFF2-40B4-BE49-F238E27FC236}">
                    <a16:creationId xmlns:a16="http://schemas.microsoft.com/office/drawing/2014/main" id="{D629C9B8-BE1C-974B-87C6-C436B22CE3A4}"/>
                  </a:ext>
                </a:extLst>
              </p:cNvPr>
              <p:cNvSpPr/>
              <p:nvPr/>
            </p:nvSpPr>
            <p:spPr>
              <a:xfrm>
                <a:off x="6065215" y="9249012"/>
                <a:ext cx="1078534" cy="194483"/>
              </a:xfrm>
              <a:prstGeom prst="rect">
                <a:avLst/>
              </a:prstGeom>
              <a:blipFill>
                <a:blip r:embed="rId5" cstate="print"/>
                <a:stretch>
                  <a:fillRect/>
                </a:stretch>
              </a:blipFill>
            </p:spPr>
            <p:txBody>
              <a:bodyPr wrap="square" lIns="0" tIns="0" rIns="0" bIns="0" rtlCol="0"/>
              <a:lstStyle/>
              <a:p>
                <a:endParaRPr sz="1227"/>
              </a:p>
            </p:txBody>
          </p:sp>
        </p:grpSp>
      </p:grpSp>
      <p:sp>
        <p:nvSpPr>
          <p:cNvPr id="18" name="object 4">
            <a:extLst>
              <a:ext uri="{FF2B5EF4-FFF2-40B4-BE49-F238E27FC236}">
                <a16:creationId xmlns:a16="http://schemas.microsoft.com/office/drawing/2014/main" id="{34F5203A-9694-F544-A6E1-F963ADAFFAC3}"/>
              </a:ext>
            </a:extLst>
          </p:cNvPr>
          <p:cNvSpPr/>
          <p:nvPr/>
        </p:nvSpPr>
        <p:spPr>
          <a:xfrm>
            <a:off x="3595065" y="3325091"/>
            <a:ext cx="5039591" cy="3394773"/>
          </a:xfrm>
          <a:custGeom>
            <a:avLst/>
            <a:gdLst/>
            <a:ahLst/>
            <a:cxnLst/>
            <a:rect l="l" t="t" r="r" b="b"/>
            <a:pathLst>
              <a:path w="6705600" h="4191000">
                <a:moveTo>
                  <a:pt x="0" y="4191000"/>
                </a:moveTo>
                <a:lnTo>
                  <a:pt x="6705600" y="4191000"/>
                </a:lnTo>
                <a:lnTo>
                  <a:pt x="6705600" y="0"/>
                </a:lnTo>
                <a:lnTo>
                  <a:pt x="0" y="0"/>
                </a:lnTo>
                <a:lnTo>
                  <a:pt x="0" y="4191000"/>
                </a:lnTo>
                <a:close/>
              </a:path>
            </a:pathLst>
          </a:custGeom>
          <a:ln w="152400">
            <a:solidFill>
              <a:srgbClr val="E5801C"/>
            </a:solidFill>
          </a:ln>
        </p:spPr>
        <p:txBody>
          <a:bodyPr wrap="square" lIns="0" tIns="0" rIns="0" bIns="0" rtlCol="0"/>
          <a:lstStyle/>
          <a:p>
            <a:endParaRPr sz="1227"/>
          </a:p>
        </p:txBody>
      </p:sp>
      <p:sp>
        <p:nvSpPr>
          <p:cNvPr id="22" name="object 4">
            <a:extLst>
              <a:ext uri="{FF2B5EF4-FFF2-40B4-BE49-F238E27FC236}">
                <a16:creationId xmlns:a16="http://schemas.microsoft.com/office/drawing/2014/main" id="{149964D4-864A-DB48-AE4C-574DD3B9AE7A}"/>
              </a:ext>
            </a:extLst>
          </p:cNvPr>
          <p:cNvSpPr txBox="1"/>
          <p:nvPr/>
        </p:nvSpPr>
        <p:spPr>
          <a:xfrm>
            <a:off x="3512499" y="3352246"/>
            <a:ext cx="2024132" cy="338817"/>
          </a:xfrm>
          <a:prstGeom prst="rect">
            <a:avLst/>
          </a:prstGeom>
        </p:spPr>
        <p:txBody>
          <a:bodyPr vert="horz" wrap="square" lIns="0" tIns="44594" rIns="0" bIns="0" rtlCol="0">
            <a:spAutoFit/>
          </a:bodyPr>
          <a:lstStyle/>
          <a:p>
            <a:pPr algn="ctr">
              <a:spcBef>
                <a:spcPts val="351"/>
              </a:spcBef>
            </a:pPr>
            <a:r>
              <a:rPr lang="en-US" sz="1909" b="1" spc="-320" dirty="0">
                <a:solidFill>
                  <a:srgbClr val="E5801C"/>
                </a:solidFill>
                <a:effectLst>
                  <a:outerShdw blurRad="38100" dist="38100" dir="2700000" algn="tl">
                    <a:srgbClr val="000000">
                      <a:alpha val="43137"/>
                    </a:srgbClr>
                  </a:outerShdw>
                </a:effectLst>
                <a:latin typeface="Verdana"/>
                <a:cs typeface="Verdana"/>
              </a:rPr>
              <a:t>White Participants</a:t>
            </a:r>
            <a:endParaRPr sz="1909" b="1" dirty="0">
              <a:effectLst>
                <a:outerShdw blurRad="38100" dist="38100" dir="2700000" algn="tl">
                  <a:srgbClr val="000000">
                    <a:alpha val="43137"/>
                  </a:srgbClr>
                </a:outerShdw>
              </a:effectLst>
              <a:latin typeface="Verdana"/>
              <a:cs typeface="Verdana"/>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0166" y="523001"/>
            <a:ext cx="1308716" cy="444212"/>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8271" y="1107911"/>
            <a:ext cx="1308716" cy="444212"/>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5374" y="663698"/>
            <a:ext cx="1308716" cy="444212"/>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5374" y="1552121"/>
            <a:ext cx="1308716" cy="444212"/>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4343" y="5261842"/>
            <a:ext cx="1219726" cy="415090"/>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4384767"/>
            <a:ext cx="1221307" cy="403947"/>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3949214"/>
            <a:ext cx="1221307" cy="403947"/>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4343" y="5702716"/>
            <a:ext cx="1207335" cy="410873"/>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126" y="3946337"/>
            <a:ext cx="1221307" cy="403947"/>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4818025"/>
            <a:ext cx="1221307" cy="403947"/>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126" y="4377055"/>
            <a:ext cx="1221307" cy="403947"/>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6771" y="5261838"/>
            <a:ext cx="1219728" cy="415091"/>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6764" y="5702717"/>
            <a:ext cx="1219728" cy="415090"/>
          </a:xfrm>
          <a:prstGeom prst="rect">
            <a:avLst/>
          </a:prstGeom>
        </p:spPr>
      </p:pic>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1148" y="2669552"/>
            <a:ext cx="1305300" cy="444212"/>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546" y="204643"/>
            <a:ext cx="1308716" cy="444212"/>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6764" y="4818025"/>
            <a:ext cx="1221307" cy="403947"/>
          </a:xfrm>
          <a:prstGeom prst="rect">
            <a:avLst/>
          </a:prstGeom>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1052" y="663697"/>
            <a:ext cx="1308716" cy="444212"/>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9747" y="204643"/>
            <a:ext cx="1308716" cy="444212"/>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4569842"/>
            <a:ext cx="1221307" cy="403947"/>
          </a:xfrm>
          <a:prstGeom prst="rect">
            <a:avLst/>
          </a:prstGeom>
        </p:spPr>
      </p:pic>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4165894"/>
            <a:ext cx="1221307" cy="403947"/>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5928" y="6158997"/>
            <a:ext cx="1219728" cy="415091"/>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4355" y="1108815"/>
            <a:ext cx="1308716" cy="444212"/>
          </a:xfrm>
          <a:prstGeom prst="rect">
            <a:avLst/>
          </a:prstGeom>
        </p:spPr>
      </p:pic>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126" y="3508514"/>
            <a:ext cx="1221307" cy="403947"/>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342" y="3521652"/>
            <a:ext cx="1221307" cy="403947"/>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4355" y="1553027"/>
            <a:ext cx="1308716" cy="444212"/>
          </a:xfrm>
          <a:prstGeom prst="rect">
            <a:avLst/>
          </a:prstGeom>
        </p:spPr>
      </p:pic>
      <p:pic>
        <p:nvPicPr>
          <p:cNvPr id="46" name="Picture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7956" y="6158998"/>
            <a:ext cx="1219726" cy="415090"/>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6372" y="6117808"/>
            <a:ext cx="1219726" cy="415090"/>
          </a:xfrm>
          <a:prstGeom prst="rect">
            <a:avLst/>
          </a:prstGeom>
        </p:spPr>
      </p:pic>
      <p:pic>
        <p:nvPicPr>
          <p:cNvPr id="50" name="Picture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49" y="4973787"/>
            <a:ext cx="1221307" cy="403947"/>
          </a:xfrm>
          <a:prstGeom prst="rect">
            <a:avLst/>
          </a:prstGeom>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9393" y="5424169"/>
            <a:ext cx="1203695" cy="408565"/>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5198" y="1477882"/>
            <a:ext cx="1308716" cy="444212"/>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0166" y="989376"/>
            <a:ext cx="1308716" cy="444212"/>
          </a:xfrm>
          <a:prstGeom prst="rect">
            <a:avLst/>
          </a:prstGeom>
        </p:spPr>
      </p:pic>
      <p:pic>
        <p:nvPicPr>
          <p:cNvPr id="44" name="Pictur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9199" y="3723625"/>
            <a:ext cx="1221307" cy="403947"/>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6650" y="3723625"/>
            <a:ext cx="1221307" cy="403947"/>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546" y="1996335"/>
            <a:ext cx="1308716" cy="444212"/>
          </a:xfrm>
          <a:prstGeom prst="rect">
            <a:avLst/>
          </a:prstGeom>
        </p:spPr>
      </p:pic>
      <p:pic>
        <p:nvPicPr>
          <p:cNvPr id="52" name="Pictur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6933" y="1996333"/>
            <a:ext cx="1308716" cy="444212"/>
          </a:xfrm>
          <a:prstGeom prst="rect">
            <a:avLst/>
          </a:prstGeom>
        </p:spPr>
      </p:pic>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5198" y="1958942"/>
            <a:ext cx="1308716" cy="444212"/>
          </a:xfrm>
          <a:prstGeom prst="rect">
            <a:avLst/>
          </a:prstGeom>
        </p:spPr>
      </p:pic>
      <p:grpSp>
        <p:nvGrpSpPr>
          <p:cNvPr id="56" name="Group 55"/>
          <p:cNvGrpSpPr/>
          <p:nvPr/>
        </p:nvGrpSpPr>
        <p:grpSpPr>
          <a:xfrm>
            <a:off x="7047595" y="2475941"/>
            <a:ext cx="1587068" cy="637836"/>
            <a:chOff x="5064008" y="3729617"/>
            <a:chExt cx="2327699" cy="935493"/>
          </a:xfrm>
        </p:grpSpPr>
        <p:pic>
          <p:nvPicPr>
            <p:cNvPr id="57" name="Picture 5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7049" y="3729617"/>
              <a:ext cx="1791250" cy="592455"/>
            </a:xfrm>
            <a:prstGeom prst="rect">
              <a:avLst/>
            </a:prstGeom>
          </p:spPr>
        </p:pic>
        <p:sp>
          <p:nvSpPr>
            <p:cNvPr id="58" name="TextBox 57"/>
            <p:cNvSpPr txBox="1"/>
            <p:nvPr/>
          </p:nvSpPr>
          <p:spPr>
            <a:xfrm>
              <a:off x="5064008" y="4295778"/>
              <a:ext cx="2327699" cy="369332"/>
            </a:xfrm>
            <a:prstGeom prst="rect">
              <a:avLst/>
            </a:prstGeom>
            <a:noFill/>
          </p:spPr>
          <p:txBody>
            <a:bodyPr wrap="square" rtlCol="0">
              <a:spAutoFit/>
            </a:bodyPr>
            <a:lstStyle/>
            <a:p>
              <a:r>
                <a:rPr lang="en-US" sz="1227" dirty="0"/>
                <a:t>(Only one participant)</a:t>
              </a:r>
            </a:p>
          </p:txBody>
        </p:sp>
      </p:grpSp>
    </p:spTree>
    <p:extLst>
      <p:ext uri="{BB962C8B-B14F-4D97-AF65-F5344CB8AC3E}">
        <p14:creationId xmlns:p14="http://schemas.microsoft.com/office/powerpoint/2010/main" val="32395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Google Shape;726;p63"/>
          <p:cNvPicPr preferRelativeResize="0"/>
          <p:nvPr/>
        </p:nvPicPr>
        <p:blipFill>
          <a:blip r:embed="rId3">
            <a:alphaModFix/>
          </a:blip>
          <a:stretch>
            <a:fillRect/>
          </a:stretch>
        </p:blipFill>
        <p:spPr>
          <a:xfrm>
            <a:off x="-40889" y="0"/>
            <a:ext cx="12232889" cy="6881000"/>
          </a:xfrm>
          <a:prstGeom prst="rect">
            <a:avLst/>
          </a:prstGeom>
          <a:noFill/>
          <a:ln>
            <a:noFill/>
          </a:ln>
        </p:spPr>
      </p:pic>
      <p:sp>
        <p:nvSpPr>
          <p:cNvPr id="2" name="TextBox 1"/>
          <p:cNvSpPr txBox="1"/>
          <p:nvPr/>
        </p:nvSpPr>
        <p:spPr>
          <a:xfrm>
            <a:off x="-120402" y="6396335"/>
            <a:ext cx="5855280" cy="461665"/>
          </a:xfrm>
          <a:prstGeom prst="rect">
            <a:avLst/>
          </a:prstGeom>
          <a:noFill/>
        </p:spPr>
        <p:txBody>
          <a:bodyPr wrap="square" rtlCol="0">
            <a:spAutoFit/>
          </a:bodyPr>
          <a:lstStyle/>
          <a:p>
            <a:r>
              <a:rPr lang="en-US" sz="1200" i="1" dirty="0">
                <a:solidFill>
                  <a:schemeClr val="tx2">
                    <a:lumMod val="75000"/>
                  </a:schemeClr>
                </a:solidFill>
              </a:rPr>
              <a:t>Graphic created by Mariam Mengistie, Executive Director of Missions St. Luke’s United Methodist Church in Orlando, FL and long time Bread for the World Member </a:t>
            </a:r>
          </a:p>
        </p:txBody>
      </p:sp>
    </p:spTree>
    <p:extLst>
      <p:ext uri="{BB962C8B-B14F-4D97-AF65-F5344CB8AC3E}">
        <p14:creationId xmlns:p14="http://schemas.microsoft.com/office/powerpoint/2010/main" val="16378049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64"/>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libri"/>
              <a:buNone/>
            </a:pPr>
            <a:r>
              <a:rPr lang="en-US"/>
              <a:t>The Racial Wealth Gap</a:t>
            </a:r>
            <a:endParaRPr/>
          </a:p>
        </p:txBody>
      </p:sp>
      <p:sp>
        <p:nvSpPr>
          <p:cNvPr id="733" name="Google Shape;733;p64"/>
          <p:cNvSpPr txBox="1">
            <a:spLocks noGrp="1"/>
          </p:cNvSpPr>
          <p:nvPr>
            <p:ph type="body" idx="1"/>
          </p:nvPr>
        </p:nvSpPr>
        <p:spPr>
          <a:xfrm>
            <a:off x="635000" y="2854325"/>
            <a:ext cx="10515600" cy="13874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5400"/>
              <a:buNone/>
            </a:pPr>
            <a:r>
              <a:rPr lang="en-US" sz="5400" b="1">
                <a:solidFill>
                  <a:srgbClr val="3A3838"/>
                </a:solidFill>
              </a:rPr>
              <a:t>How many money cards did everyone end up with?</a:t>
            </a:r>
            <a:endParaRPr/>
          </a:p>
        </p:txBody>
      </p:sp>
      <p:sp>
        <p:nvSpPr>
          <p:cNvPr id="4" name="TextBox 3"/>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extLst>
      <p:ext uri="{BB962C8B-B14F-4D97-AF65-F5344CB8AC3E}">
        <p14:creationId xmlns:p14="http://schemas.microsoft.com/office/powerpoint/2010/main" val="209450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libri"/>
              <a:buNone/>
            </a:pPr>
            <a:r>
              <a:rPr lang="en-US" dirty="0"/>
              <a:t>What’s the Scope, Pre-COVID?	</a:t>
            </a:r>
            <a:endParaRPr dirty="0"/>
          </a:p>
        </p:txBody>
      </p:sp>
      <p:sp>
        <p:nvSpPr>
          <p:cNvPr id="104" name="Google Shape;104;p15"/>
          <p:cNvSpPr txBox="1">
            <a:spLocks noGrp="1"/>
          </p:cNvSpPr>
          <p:nvPr>
            <p:ph type="body" idx="1"/>
          </p:nvPr>
        </p:nvSpPr>
        <p:spPr>
          <a:xfrm>
            <a:off x="838200" y="1825625"/>
            <a:ext cx="10515600" cy="197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2800"/>
              <a:buNone/>
            </a:pPr>
            <a:r>
              <a:rPr lang="en-US" dirty="0">
                <a:solidFill>
                  <a:srgbClr val="3A3838"/>
                </a:solidFill>
              </a:rPr>
              <a:t>Before COVID-19, </a:t>
            </a:r>
            <a:r>
              <a:rPr lang="en-US" sz="3200" b="1" u="sng" dirty="0">
                <a:solidFill>
                  <a:srgbClr val="482400"/>
                </a:solidFill>
              </a:rPr>
              <a:t>more than 35.2 million </a:t>
            </a:r>
            <a:r>
              <a:rPr lang="en-US" dirty="0">
                <a:solidFill>
                  <a:srgbClr val="3A3838"/>
                </a:solidFill>
              </a:rPr>
              <a:t>people in the U.S. faced </a:t>
            </a:r>
            <a:r>
              <a:rPr lang="en-US" sz="3200" b="1" u="sng" dirty="0">
                <a:solidFill>
                  <a:srgbClr val="482400"/>
                </a:solidFill>
              </a:rPr>
              <a:t>hunger</a:t>
            </a:r>
            <a:r>
              <a:rPr lang="en-US" dirty="0"/>
              <a:t>. </a:t>
            </a:r>
            <a:endParaRPr dirty="0"/>
          </a:p>
          <a:p>
            <a:pPr marL="0" lvl="0" indent="0" algn="l" rtl="0">
              <a:lnSpc>
                <a:spcPct val="90000"/>
              </a:lnSpc>
              <a:spcBef>
                <a:spcPts val="1000"/>
              </a:spcBef>
              <a:spcAft>
                <a:spcPts val="0"/>
              </a:spcAft>
              <a:buClr>
                <a:schemeClr val="dk1"/>
              </a:buClr>
              <a:buSzPts val="2800"/>
              <a:buNone/>
            </a:pPr>
            <a:endParaRPr sz="1000" dirty="0"/>
          </a:p>
          <a:p>
            <a:pPr marL="0" lvl="0" indent="0" algn="l" rtl="0">
              <a:lnSpc>
                <a:spcPct val="90000"/>
              </a:lnSpc>
              <a:spcBef>
                <a:spcPts val="1000"/>
              </a:spcBef>
              <a:spcAft>
                <a:spcPts val="0"/>
              </a:spcAft>
              <a:buClr>
                <a:srgbClr val="3A3838"/>
              </a:buClr>
              <a:buSzPts val="2800"/>
              <a:buNone/>
            </a:pPr>
            <a:r>
              <a:rPr lang="en-US" dirty="0">
                <a:solidFill>
                  <a:srgbClr val="3A3838"/>
                </a:solidFill>
              </a:rPr>
              <a:t>And over</a:t>
            </a:r>
            <a:r>
              <a:rPr lang="en-US" dirty="0"/>
              <a:t> </a:t>
            </a:r>
            <a:r>
              <a:rPr lang="en-US" sz="3200" b="1" dirty="0">
                <a:solidFill>
                  <a:srgbClr val="482400"/>
                </a:solidFill>
              </a:rPr>
              <a:t>34 million people </a:t>
            </a:r>
            <a:r>
              <a:rPr lang="en-US" dirty="0">
                <a:solidFill>
                  <a:srgbClr val="3A3838"/>
                </a:solidFill>
              </a:rPr>
              <a:t>lived</a:t>
            </a:r>
            <a:r>
              <a:rPr lang="en-US" dirty="0"/>
              <a:t> </a:t>
            </a:r>
            <a:r>
              <a:rPr lang="en-US" sz="3200" b="1" u="sng" dirty="0">
                <a:solidFill>
                  <a:srgbClr val="482400"/>
                </a:solidFill>
              </a:rPr>
              <a:t>below the poverty </a:t>
            </a:r>
            <a:r>
              <a:rPr lang="en-US" dirty="0">
                <a:solidFill>
                  <a:srgbClr val="3A3838"/>
                </a:solidFill>
              </a:rPr>
              <a:t>line</a:t>
            </a:r>
            <a:r>
              <a:rPr lang="en-US" dirty="0"/>
              <a:t>.</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4" name="TextBox 3"/>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extLst>
      <p:ext uri="{BB962C8B-B14F-4D97-AF65-F5344CB8AC3E}">
        <p14:creationId xmlns:p14="http://schemas.microsoft.com/office/powerpoint/2010/main" val="124787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65"/>
          <p:cNvPicPr preferRelativeResize="0"/>
          <p:nvPr/>
        </p:nvPicPr>
        <p:blipFill>
          <a:blip r:embed="rId3">
            <a:alphaModFix/>
          </a:blip>
          <a:stretch>
            <a:fillRect/>
          </a:stretch>
        </p:blipFill>
        <p:spPr>
          <a:xfrm>
            <a:off x="10289386" y="2268450"/>
            <a:ext cx="1895190" cy="636650"/>
          </a:xfrm>
          <a:prstGeom prst="rect">
            <a:avLst/>
          </a:prstGeom>
          <a:noFill/>
          <a:ln>
            <a:noFill/>
          </a:ln>
        </p:spPr>
      </p:pic>
      <p:sp>
        <p:nvSpPr>
          <p:cNvPr id="740" name="Google Shape;740;p65"/>
          <p:cNvSpPr txBox="1">
            <a:spLocks noGrp="1"/>
          </p:cNvSpPr>
          <p:nvPr>
            <p:ph type="body" idx="1"/>
          </p:nvPr>
        </p:nvSpPr>
        <p:spPr>
          <a:xfrm>
            <a:off x="0" y="1636850"/>
            <a:ext cx="6067500" cy="4017900"/>
          </a:xfrm>
          <a:prstGeom prst="rect">
            <a:avLst/>
          </a:prstGeom>
          <a:solidFill>
            <a:srgbClr val="F4B081"/>
          </a:solidFill>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t>Black Participants</a:t>
            </a:r>
            <a:endParaRPr b="1" dirty="0"/>
          </a:p>
        </p:txBody>
      </p:sp>
      <p:sp>
        <p:nvSpPr>
          <p:cNvPr id="741" name="Google Shape;741;p65"/>
          <p:cNvSpPr txBox="1">
            <a:spLocks noGrp="1"/>
          </p:cNvSpPr>
          <p:nvPr>
            <p:ph type="title"/>
          </p:nvPr>
        </p:nvSpPr>
        <p:spPr>
          <a:xfrm>
            <a:off x="0" y="1"/>
            <a:ext cx="12192000" cy="1646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Final Results </a:t>
            </a:r>
            <a:endParaRPr dirty="0"/>
          </a:p>
        </p:txBody>
      </p:sp>
      <p:sp>
        <p:nvSpPr>
          <p:cNvPr id="742" name="Google Shape;742;p65"/>
          <p:cNvSpPr txBox="1">
            <a:spLocks noGrp="1"/>
          </p:cNvSpPr>
          <p:nvPr>
            <p:ph type="body" idx="1"/>
          </p:nvPr>
        </p:nvSpPr>
        <p:spPr>
          <a:xfrm>
            <a:off x="6136200" y="1636850"/>
            <a:ext cx="6067500" cy="486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t>White Participants</a:t>
            </a:r>
            <a:endParaRPr b="1"/>
          </a:p>
        </p:txBody>
      </p:sp>
      <p:pic>
        <p:nvPicPr>
          <p:cNvPr id="743" name="Google Shape;743;p65"/>
          <p:cNvPicPr preferRelativeResize="0"/>
          <p:nvPr/>
        </p:nvPicPr>
        <p:blipFill>
          <a:blip r:embed="rId3">
            <a:alphaModFix/>
          </a:blip>
          <a:stretch>
            <a:fillRect/>
          </a:stretch>
        </p:blipFill>
        <p:spPr>
          <a:xfrm>
            <a:off x="78586" y="2268450"/>
            <a:ext cx="1895190" cy="636650"/>
          </a:xfrm>
          <a:prstGeom prst="rect">
            <a:avLst/>
          </a:prstGeom>
          <a:noFill/>
          <a:ln>
            <a:noFill/>
          </a:ln>
        </p:spPr>
      </p:pic>
      <p:pic>
        <p:nvPicPr>
          <p:cNvPr id="744" name="Google Shape;744;p65"/>
          <p:cNvPicPr preferRelativeResize="0"/>
          <p:nvPr/>
        </p:nvPicPr>
        <p:blipFill>
          <a:blip r:embed="rId3">
            <a:alphaModFix/>
          </a:blip>
          <a:stretch>
            <a:fillRect/>
          </a:stretch>
        </p:blipFill>
        <p:spPr>
          <a:xfrm>
            <a:off x="230986" y="2420850"/>
            <a:ext cx="1895190" cy="636650"/>
          </a:xfrm>
          <a:prstGeom prst="rect">
            <a:avLst/>
          </a:prstGeom>
          <a:noFill/>
          <a:ln>
            <a:noFill/>
          </a:ln>
        </p:spPr>
      </p:pic>
      <p:pic>
        <p:nvPicPr>
          <p:cNvPr id="745" name="Google Shape;745;p65"/>
          <p:cNvPicPr preferRelativeResize="0"/>
          <p:nvPr/>
        </p:nvPicPr>
        <p:blipFill rotWithShape="1">
          <a:blip r:embed="rId4">
            <a:alphaModFix/>
          </a:blip>
          <a:srcRect r="1632" b="2940"/>
          <a:stretch/>
        </p:blipFill>
        <p:spPr>
          <a:xfrm>
            <a:off x="8199938" y="2268450"/>
            <a:ext cx="1905825" cy="636644"/>
          </a:xfrm>
          <a:prstGeom prst="rect">
            <a:avLst/>
          </a:prstGeom>
          <a:noFill/>
          <a:ln>
            <a:noFill/>
          </a:ln>
        </p:spPr>
      </p:pic>
      <p:pic>
        <p:nvPicPr>
          <p:cNvPr id="746" name="Google Shape;746;p65"/>
          <p:cNvPicPr preferRelativeResize="0"/>
          <p:nvPr/>
        </p:nvPicPr>
        <p:blipFill rotWithShape="1">
          <a:blip r:embed="rId5">
            <a:alphaModFix/>
          </a:blip>
          <a:srcRect l="259"/>
          <a:stretch/>
        </p:blipFill>
        <p:spPr>
          <a:xfrm>
            <a:off x="6178286" y="2268450"/>
            <a:ext cx="1895189" cy="636650"/>
          </a:xfrm>
          <a:prstGeom prst="rect">
            <a:avLst/>
          </a:prstGeom>
          <a:noFill/>
          <a:ln>
            <a:noFill/>
          </a:ln>
        </p:spPr>
      </p:pic>
      <p:pic>
        <p:nvPicPr>
          <p:cNvPr id="747" name="Google Shape;747;p65"/>
          <p:cNvPicPr preferRelativeResize="0"/>
          <p:nvPr/>
        </p:nvPicPr>
        <p:blipFill rotWithShape="1">
          <a:blip r:embed="rId5">
            <a:alphaModFix/>
          </a:blip>
          <a:srcRect l="259"/>
          <a:stretch/>
        </p:blipFill>
        <p:spPr>
          <a:xfrm>
            <a:off x="6330686" y="2420850"/>
            <a:ext cx="1895189" cy="636650"/>
          </a:xfrm>
          <a:prstGeom prst="rect">
            <a:avLst/>
          </a:prstGeom>
          <a:noFill/>
          <a:ln>
            <a:noFill/>
          </a:ln>
        </p:spPr>
      </p:pic>
      <p:pic>
        <p:nvPicPr>
          <p:cNvPr id="748" name="Google Shape;748;p65"/>
          <p:cNvPicPr preferRelativeResize="0"/>
          <p:nvPr/>
        </p:nvPicPr>
        <p:blipFill rotWithShape="1">
          <a:blip r:embed="rId5">
            <a:alphaModFix/>
          </a:blip>
          <a:srcRect l="259"/>
          <a:stretch/>
        </p:blipFill>
        <p:spPr>
          <a:xfrm>
            <a:off x="6483086" y="2573250"/>
            <a:ext cx="1895189" cy="636650"/>
          </a:xfrm>
          <a:prstGeom prst="rect">
            <a:avLst/>
          </a:prstGeom>
          <a:noFill/>
          <a:ln>
            <a:noFill/>
          </a:ln>
        </p:spPr>
      </p:pic>
      <p:pic>
        <p:nvPicPr>
          <p:cNvPr id="749" name="Google Shape;749;p65"/>
          <p:cNvPicPr preferRelativeResize="0"/>
          <p:nvPr/>
        </p:nvPicPr>
        <p:blipFill rotWithShape="1">
          <a:blip r:embed="rId4">
            <a:alphaModFix/>
          </a:blip>
          <a:srcRect r="1632" b="2940"/>
          <a:stretch/>
        </p:blipFill>
        <p:spPr>
          <a:xfrm>
            <a:off x="8352338" y="2420850"/>
            <a:ext cx="1905825" cy="636644"/>
          </a:xfrm>
          <a:prstGeom prst="rect">
            <a:avLst/>
          </a:prstGeom>
          <a:noFill/>
          <a:ln>
            <a:noFill/>
          </a:ln>
        </p:spPr>
      </p:pic>
      <p:pic>
        <p:nvPicPr>
          <p:cNvPr id="750" name="Google Shape;750;p65"/>
          <p:cNvPicPr preferRelativeResize="0"/>
          <p:nvPr/>
        </p:nvPicPr>
        <p:blipFill rotWithShape="1">
          <a:blip r:embed="rId4">
            <a:alphaModFix/>
          </a:blip>
          <a:srcRect r="1632" b="2940"/>
          <a:stretch/>
        </p:blipFill>
        <p:spPr>
          <a:xfrm>
            <a:off x="8504738" y="2573250"/>
            <a:ext cx="1905825" cy="636644"/>
          </a:xfrm>
          <a:prstGeom prst="rect">
            <a:avLst/>
          </a:prstGeom>
          <a:noFill/>
          <a:ln>
            <a:noFill/>
          </a:ln>
        </p:spPr>
      </p:pic>
      <p:pic>
        <p:nvPicPr>
          <p:cNvPr id="751" name="Google Shape;751;p65"/>
          <p:cNvPicPr preferRelativeResize="0"/>
          <p:nvPr/>
        </p:nvPicPr>
        <p:blipFill rotWithShape="1">
          <a:blip r:embed="rId4">
            <a:alphaModFix/>
          </a:blip>
          <a:srcRect r="1632" b="2940"/>
          <a:stretch/>
        </p:blipFill>
        <p:spPr>
          <a:xfrm>
            <a:off x="8657138" y="2725650"/>
            <a:ext cx="1905825" cy="636644"/>
          </a:xfrm>
          <a:prstGeom prst="rect">
            <a:avLst/>
          </a:prstGeom>
          <a:noFill/>
          <a:ln>
            <a:noFill/>
          </a:ln>
        </p:spPr>
      </p:pic>
      <p:pic>
        <p:nvPicPr>
          <p:cNvPr id="752" name="Google Shape;752;p65"/>
          <p:cNvPicPr preferRelativeResize="0"/>
          <p:nvPr/>
        </p:nvPicPr>
        <p:blipFill rotWithShape="1">
          <a:blip r:embed="rId5">
            <a:alphaModFix/>
          </a:blip>
          <a:srcRect l="259"/>
          <a:stretch/>
        </p:blipFill>
        <p:spPr>
          <a:xfrm>
            <a:off x="6635486" y="2725650"/>
            <a:ext cx="1895189" cy="636650"/>
          </a:xfrm>
          <a:prstGeom prst="rect">
            <a:avLst/>
          </a:prstGeom>
          <a:noFill/>
          <a:ln>
            <a:noFill/>
          </a:ln>
        </p:spPr>
      </p:pic>
      <p:pic>
        <p:nvPicPr>
          <p:cNvPr id="753" name="Google Shape;753;p65"/>
          <p:cNvPicPr preferRelativeResize="0"/>
          <p:nvPr/>
        </p:nvPicPr>
        <p:blipFill rotWithShape="1">
          <a:blip r:embed="rId5">
            <a:alphaModFix/>
          </a:blip>
          <a:srcRect l="259"/>
          <a:stretch/>
        </p:blipFill>
        <p:spPr>
          <a:xfrm>
            <a:off x="6787886" y="2878050"/>
            <a:ext cx="1895189" cy="636650"/>
          </a:xfrm>
          <a:prstGeom prst="rect">
            <a:avLst/>
          </a:prstGeom>
          <a:noFill/>
          <a:ln>
            <a:noFill/>
          </a:ln>
        </p:spPr>
      </p:pic>
      <p:pic>
        <p:nvPicPr>
          <p:cNvPr id="754" name="Google Shape;754;p65"/>
          <p:cNvPicPr preferRelativeResize="0"/>
          <p:nvPr/>
        </p:nvPicPr>
        <p:blipFill rotWithShape="1">
          <a:blip r:embed="rId4">
            <a:alphaModFix/>
          </a:blip>
          <a:srcRect r="1632" b="2940"/>
          <a:stretch/>
        </p:blipFill>
        <p:spPr>
          <a:xfrm>
            <a:off x="2103938" y="2268450"/>
            <a:ext cx="1905825" cy="636644"/>
          </a:xfrm>
          <a:prstGeom prst="rect">
            <a:avLst/>
          </a:prstGeom>
          <a:noFill/>
          <a:ln>
            <a:noFill/>
          </a:ln>
        </p:spPr>
      </p:pic>
      <p:pic>
        <p:nvPicPr>
          <p:cNvPr id="755" name="Google Shape;755;p65"/>
          <p:cNvPicPr preferRelativeResize="0"/>
          <p:nvPr/>
        </p:nvPicPr>
        <p:blipFill rotWithShape="1">
          <a:blip r:embed="rId4">
            <a:alphaModFix/>
          </a:blip>
          <a:srcRect r="1632" b="2940"/>
          <a:stretch/>
        </p:blipFill>
        <p:spPr>
          <a:xfrm>
            <a:off x="8809538" y="2878050"/>
            <a:ext cx="1905825" cy="636644"/>
          </a:xfrm>
          <a:prstGeom prst="rect">
            <a:avLst/>
          </a:prstGeom>
          <a:noFill/>
          <a:ln>
            <a:noFill/>
          </a:ln>
        </p:spPr>
      </p:pic>
      <p:pic>
        <p:nvPicPr>
          <p:cNvPr id="756" name="Google Shape;756;p65"/>
          <p:cNvPicPr preferRelativeResize="0"/>
          <p:nvPr/>
        </p:nvPicPr>
        <p:blipFill rotWithShape="1">
          <a:blip r:embed="rId5">
            <a:alphaModFix/>
          </a:blip>
          <a:srcRect l="259"/>
          <a:stretch/>
        </p:blipFill>
        <p:spPr>
          <a:xfrm>
            <a:off x="6896743" y="3030450"/>
            <a:ext cx="1895189" cy="636650"/>
          </a:xfrm>
          <a:prstGeom prst="rect">
            <a:avLst/>
          </a:prstGeom>
          <a:noFill/>
          <a:ln>
            <a:noFill/>
          </a:ln>
        </p:spPr>
      </p:pic>
      <p:pic>
        <p:nvPicPr>
          <p:cNvPr id="757" name="Google Shape;757;p65"/>
          <p:cNvPicPr preferRelativeResize="0"/>
          <p:nvPr/>
        </p:nvPicPr>
        <p:blipFill rotWithShape="1">
          <a:blip r:embed="rId4">
            <a:alphaModFix/>
          </a:blip>
          <a:srcRect r="1632" b="2940"/>
          <a:stretch/>
        </p:blipFill>
        <p:spPr>
          <a:xfrm>
            <a:off x="8961938" y="3030450"/>
            <a:ext cx="1905825" cy="636644"/>
          </a:xfrm>
          <a:prstGeom prst="rect">
            <a:avLst/>
          </a:prstGeom>
          <a:noFill/>
          <a:ln>
            <a:noFill/>
          </a:ln>
        </p:spPr>
      </p:pic>
      <p:pic>
        <p:nvPicPr>
          <p:cNvPr id="758" name="Google Shape;758;p65"/>
          <p:cNvPicPr preferRelativeResize="0"/>
          <p:nvPr/>
        </p:nvPicPr>
        <p:blipFill rotWithShape="1">
          <a:blip r:embed="rId4">
            <a:alphaModFix/>
          </a:blip>
          <a:srcRect r="1632" b="2940"/>
          <a:stretch/>
        </p:blipFill>
        <p:spPr>
          <a:xfrm>
            <a:off x="9114338" y="3182850"/>
            <a:ext cx="1905825" cy="636644"/>
          </a:xfrm>
          <a:prstGeom prst="rect">
            <a:avLst/>
          </a:prstGeom>
          <a:noFill/>
          <a:ln>
            <a:noFill/>
          </a:ln>
        </p:spPr>
      </p:pic>
      <p:pic>
        <p:nvPicPr>
          <p:cNvPr id="759" name="Google Shape;759;p65"/>
          <p:cNvPicPr preferRelativeResize="0"/>
          <p:nvPr/>
        </p:nvPicPr>
        <p:blipFill rotWithShape="1">
          <a:blip r:embed="rId5">
            <a:alphaModFix/>
          </a:blip>
          <a:srcRect l="259"/>
          <a:stretch/>
        </p:blipFill>
        <p:spPr>
          <a:xfrm>
            <a:off x="7092686" y="3182850"/>
            <a:ext cx="1895189" cy="636650"/>
          </a:xfrm>
          <a:prstGeom prst="rect">
            <a:avLst/>
          </a:prstGeom>
          <a:noFill/>
          <a:ln>
            <a:noFill/>
          </a:ln>
        </p:spPr>
      </p:pic>
      <p:pic>
        <p:nvPicPr>
          <p:cNvPr id="760" name="Google Shape;760;p65"/>
          <p:cNvPicPr preferRelativeResize="0"/>
          <p:nvPr/>
        </p:nvPicPr>
        <p:blipFill rotWithShape="1">
          <a:blip r:embed="rId5">
            <a:alphaModFix/>
          </a:blip>
          <a:srcRect l="259"/>
          <a:stretch/>
        </p:blipFill>
        <p:spPr>
          <a:xfrm>
            <a:off x="7245086" y="3335250"/>
            <a:ext cx="1895189" cy="636650"/>
          </a:xfrm>
          <a:prstGeom prst="rect">
            <a:avLst/>
          </a:prstGeom>
          <a:noFill/>
          <a:ln>
            <a:noFill/>
          </a:ln>
        </p:spPr>
      </p:pic>
      <p:pic>
        <p:nvPicPr>
          <p:cNvPr id="761" name="Google Shape;761;p65"/>
          <p:cNvPicPr preferRelativeResize="0"/>
          <p:nvPr/>
        </p:nvPicPr>
        <p:blipFill rotWithShape="1">
          <a:blip r:embed="rId5">
            <a:alphaModFix/>
          </a:blip>
          <a:srcRect l="259"/>
          <a:stretch/>
        </p:blipFill>
        <p:spPr>
          <a:xfrm>
            <a:off x="7397486" y="3487650"/>
            <a:ext cx="1895189" cy="636650"/>
          </a:xfrm>
          <a:prstGeom prst="rect">
            <a:avLst/>
          </a:prstGeom>
          <a:noFill/>
          <a:ln>
            <a:noFill/>
          </a:ln>
        </p:spPr>
      </p:pic>
      <p:pic>
        <p:nvPicPr>
          <p:cNvPr id="762" name="Google Shape;762;p65"/>
          <p:cNvPicPr preferRelativeResize="0"/>
          <p:nvPr/>
        </p:nvPicPr>
        <p:blipFill rotWithShape="1">
          <a:blip r:embed="rId5">
            <a:alphaModFix/>
          </a:blip>
          <a:srcRect l="259"/>
          <a:stretch/>
        </p:blipFill>
        <p:spPr>
          <a:xfrm>
            <a:off x="7549886" y="3640050"/>
            <a:ext cx="1895189" cy="636650"/>
          </a:xfrm>
          <a:prstGeom prst="rect">
            <a:avLst/>
          </a:prstGeom>
          <a:noFill/>
          <a:ln>
            <a:noFill/>
          </a:ln>
        </p:spPr>
      </p:pic>
      <p:pic>
        <p:nvPicPr>
          <p:cNvPr id="763" name="Google Shape;763;p65"/>
          <p:cNvPicPr preferRelativeResize="0"/>
          <p:nvPr/>
        </p:nvPicPr>
        <p:blipFill rotWithShape="1">
          <a:blip r:embed="rId5">
            <a:alphaModFix/>
          </a:blip>
          <a:srcRect l="259"/>
          <a:stretch/>
        </p:blipFill>
        <p:spPr>
          <a:xfrm>
            <a:off x="7702286" y="3792450"/>
            <a:ext cx="1895189" cy="636650"/>
          </a:xfrm>
          <a:prstGeom prst="rect">
            <a:avLst/>
          </a:prstGeom>
          <a:noFill/>
          <a:ln>
            <a:noFill/>
          </a:ln>
        </p:spPr>
      </p:pic>
      <p:pic>
        <p:nvPicPr>
          <p:cNvPr id="764" name="Google Shape;764;p65"/>
          <p:cNvPicPr preferRelativeResize="0"/>
          <p:nvPr/>
        </p:nvPicPr>
        <p:blipFill rotWithShape="1">
          <a:blip r:embed="rId4">
            <a:alphaModFix/>
          </a:blip>
          <a:srcRect r="1632" b="2940"/>
          <a:stretch/>
        </p:blipFill>
        <p:spPr>
          <a:xfrm>
            <a:off x="2256338" y="2420850"/>
            <a:ext cx="1905825" cy="636644"/>
          </a:xfrm>
          <a:prstGeom prst="rect">
            <a:avLst/>
          </a:prstGeom>
          <a:noFill/>
          <a:ln>
            <a:noFill/>
          </a:ln>
        </p:spPr>
      </p:pic>
      <p:pic>
        <p:nvPicPr>
          <p:cNvPr id="766" name="Google Shape;766;p65"/>
          <p:cNvPicPr preferRelativeResize="0"/>
          <p:nvPr/>
        </p:nvPicPr>
        <p:blipFill>
          <a:blip r:embed="rId3">
            <a:alphaModFix/>
          </a:blip>
          <a:stretch>
            <a:fillRect/>
          </a:stretch>
        </p:blipFill>
        <p:spPr>
          <a:xfrm>
            <a:off x="383386" y="2573250"/>
            <a:ext cx="1895190" cy="636650"/>
          </a:xfrm>
          <a:prstGeom prst="rect">
            <a:avLst/>
          </a:prstGeom>
          <a:noFill/>
          <a:ln>
            <a:noFill/>
          </a:ln>
        </p:spPr>
      </p:pic>
      <p:pic>
        <p:nvPicPr>
          <p:cNvPr id="767" name="Google Shape;767;p65"/>
          <p:cNvPicPr preferRelativeResize="0"/>
          <p:nvPr/>
        </p:nvPicPr>
        <p:blipFill>
          <a:blip r:embed="rId3">
            <a:alphaModFix/>
          </a:blip>
          <a:stretch>
            <a:fillRect/>
          </a:stretch>
        </p:blipFill>
        <p:spPr>
          <a:xfrm>
            <a:off x="535786" y="2725650"/>
            <a:ext cx="1895190" cy="636650"/>
          </a:xfrm>
          <a:prstGeom prst="rect">
            <a:avLst/>
          </a:prstGeom>
          <a:noFill/>
          <a:ln>
            <a:noFill/>
          </a:ln>
        </p:spPr>
      </p:pic>
      <p:pic>
        <p:nvPicPr>
          <p:cNvPr id="768" name="Google Shape;768;p65"/>
          <p:cNvPicPr preferRelativeResize="0"/>
          <p:nvPr/>
        </p:nvPicPr>
        <p:blipFill>
          <a:blip r:embed="rId3">
            <a:alphaModFix/>
          </a:blip>
          <a:stretch>
            <a:fillRect/>
          </a:stretch>
        </p:blipFill>
        <p:spPr>
          <a:xfrm>
            <a:off x="688186" y="2878050"/>
            <a:ext cx="1895190" cy="636650"/>
          </a:xfrm>
          <a:prstGeom prst="rect">
            <a:avLst/>
          </a:prstGeom>
          <a:noFill/>
          <a:ln>
            <a:noFill/>
          </a:ln>
        </p:spPr>
      </p:pic>
      <p:pic>
        <p:nvPicPr>
          <p:cNvPr id="769" name="Google Shape;769;p65"/>
          <p:cNvPicPr preferRelativeResize="0"/>
          <p:nvPr/>
        </p:nvPicPr>
        <p:blipFill>
          <a:blip r:embed="rId3">
            <a:alphaModFix/>
          </a:blip>
          <a:stretch>
            <a:fillRect/>
          </a:stretch>
        </p:blipFill>
        <p:spPr>
          <a:xfrm>
            <a:off x="840586" y="3030450"/>
            <a:ext cx="1895190" cy="636650"/>
          </a:xfrm>
          <a:prstGeom prst="rect">
            <a:avLst/>
          </a:prstGeom>
          <a:noFill/>
          <a:ln>
            <a:noFill/>
          </a:ln>
        </p:spPr>
      </p:pic>
      <p:pic>
        <p:nvPicPr>
          <p:cNvPr id="770" name="Google Shape;770;p65"/>
          <p:cNvPicPr preferRelativeResize="0"/>
          <p:nvPr/>
        </p:nvPicPr>
        <p:blipFill>
          <a:blip r:embed="rId3">
            <a:alphaModFix/>
          </a:blip>
          <a:stretch>
            <a:fillRect/>
          </a:stretch>
        </p:blipFill>
        <p:spPr>
          <a:xfrm>
            <a:off x="992986" y="3182850"/>
            <a:ext cx="1895190" cy="636650"/>
          </a:xfrm>
          <a:prstGeom prst="rect">
            <a:avLst/>
          </a:prstGeom>
          <a:noFill/>
          <a:ln>
            <a:noFill/>
          </a:ln>
        </p:spPr>
      </p:pic>
      <p:pic>
        <p:nvPicPr>
          <p:cNvPr id="771" name="Google Shape;771;p65"/>
          <p:cNvPicPr preferRelativeResize="0"/>
          <p:nvPr/>
        </p:nvPicPr>
        <p:blipFill>
          <a:blip r:embed="rId3">
            <a:alphaModFix/>
          </a:blip>
          <a:stretch>
            <a:fillRect/>
          </a:stretch>
        </p:blipFill>
        <p:spPr>
          <a:xfrm>
            <a:off x="1145386" y="3335250"/>
            <a:ext cx="1895190" cy="636650"/>
          </a:xfrm>
          <a:prstGeom prst="rect">
            <a:avLst/>
          </a:prstGeom>
          <a:noFill/>
          <a:ln>
            <a:noFill/>
          </a:ln>
        </p:spPr>
      </p:pic>
      <p:pic>
        <p:nvPicPr>
          <p:cNvPr id="772" name="Google Shape;772;p65"/>
          <p:cNvPicPr preferRelativeResize="0"/>
          <p:nvPr/>
        </p:nvPicPr>
        <p:blipFill>
          <a:blip r:embed="rId3">
            <a:alphaModFix/>
          </a:blip>
          <a:stretch>
            <a:fillRect/>
          </a:stretch>
        </p:blipFill>
        <p:spPr>
          <a:xfrm>
            <a:off x="1297786" y="3487650"/>
            <a:ext cx="1895190" cy="636650"/>
          </a:xfrm>
          <a:prstGeom prst="rect">
            <a:avLst/>
          </a:prstGeom>
          <a:noFill/>
          <a:ln>
            <a:noFill/>
          </a:ln>
        </p:spPr>
      </p:pic>
      <p:pic>
        <p:nvPicPr>
          <p:cNvPr id="773" name="Google Shape;773;p65"/>
          <p:cNvPicPr preferRelativeResize="0"/>
          <p:nvPr/>
        </p:nvPicPr>
        <p:blipFill>
          <a:blip r:embed="rId3">
            <a:alphaModFix/>
          </a:blip>
          <a:stretch>
            <a:fillRect/>
          </a:stretch>
        </p:blipFill>
        <p:spPr>
          <a:xfrm>
            <a:off x="1450186" y="3640050"/>
            <a:ext cx="1895190" cy="636650"/>
          </a:xfrm>
          <a:prstGeom prst="rect">
            <a:avLst/>
          </a:prstGeom>
          <a:noFill/>
          <a:ln>
            <a:noFill/>
          </a:ln>
        </p:spPr>
      </p:pic>
      <p:pic>
        <p:nvPicPr>
          <p:cNvPr id="774" name="Google Shape;774;p65"/>
          <p:cNvPicPr preferRelativeResize="0"/>
          <p:nvPr/>
        </p:nvPicPr>
        <p:blipFill>
          <a:blip r:embed="rId3">
            <a:alphaModFix/>
          </a:blip>
          <a:stretch>
            <a:fillRect/>
          </a:stretch>
        </p:blipFill>
        <p:spPr>
          <a:xfrm>
            <a:off x="1602586" y="3792450"/>
            <a:ext cx="1895190" cy="636650"/>
          </a:xfrm>
          <a:prstGeom prst="rect">
            <a:avLst/>
          </a:prstGeom>
          <a:noFill/>
          <a:ln>
            <a:noFill/>
          </a:ln>
        </p:spPr>
      </p:pic>
      <p:pic>
        <p:nvPicPr>
          <p:cNvPr id="775" name="Google Shape;775;p65"/>
          <p:cNvPicPr preferRelativeResize="0"/>
          <p:nvPr/>
        </p:nvPicPr>
        <p:blipFill rotWithShape="1">
          <a:blip r:embed="rId5">
            <a:alphaModFix/>
          </a:blip>
          <a:srcRect l="259"/>
          <a:stretch/>
        </p:blipFill>
        <p:spPr>
          <a:xfrm>
            <a:off x="7854686" y="3944850"/>
            <a:ext cx="1895189" cy="636650"/>
          </a:xfrm>
          <a:prstGeom prst="rect">
            <a:avLst/>
          </a:prstGeom>
          <a:noFill/>
          <a:ln>
            <a:noFill/>
          </a:ln>
        </p:spPr>
      </p:pic>
      <p:pic>
        <p:nvPicPr>
          <p:cNvPr id="776" name="Google Shape;776;p65"/>
          <p:cNvPicPr preferRelativeResize="0"/>
          <p:nvPr/>
        </p:nvPicPr>
        <p:blipFill rotWithShape="1">
          <a:blip r:embed="rId5">
            <a:alphaModFix/>
          </a:blip>
          <a:srcRect l="259"/>
          <a:stretch/>
        </p:blipFill>
        <p:spPr>
          <a:xfrm>
            <a:off x="8007086" y="4097250"/>
            <a:ext cx="1895189" cy="636650"/>
          </a:xfrm>
          <a:prstGeom prst="rect">
            <a:avLst/>
          </a:prstGeom>
          <a:noFill/>
          <a:ln>
            <a:noFill/>
          </a:ln>
        </p:spPr>
      </p:pic>
      <p:pic>
        <p:nvPicPr>
          <p:cNvPr id="777" name="Google Shape;777;p65"/>
          <p:cNvPicPr preferRelativeResize="0"/>
          <p:nvPr/>
        </p:nvPicPr>
        <p:blipFill>
          <a:blip r:embed="rId3">
            <a:alphaModFix/>
          </a:blip>
          <a:stretch>
            <a:fillRect/>
          </a:stretch>
        </p:blipFill>
        <p:spPr>
          <a:xfrm>
            <a:off x="1754986" y="3944850"/>
            <a:ext cx="1895190" cy="636650"/>
          </a:xfrm>
          <a:prstGeom prst="rect">
            <a:avLst/>
          </a:prstGeom>
          <a:noFill/>
          <a:ln>
            <a:noFill/>
          </a:ln>
        </p:spPr>
      </p:pic>
      <p:pic>
        <p:nvPicPr>
          <p:cNvPr id="778" name="Google Shape;778;p65"/>
          <p:cNvPicPr preferRelativeResize="0"/>
          <p:nvPr/>
        </p:nvPicPr>
        <p:blipFill>
          <a:blip r:embed="rId3">
            <a:alphaModFix/>
          </a:blip>
          <a:stretch>
            <a:fillRect/>
          </a:stretch>
        </p:blipFill>
        <p:spPr>
          <a:xfrm>
            <a:off x="1907386" y="4097250"/>
            <a:ext cx="1895190" cy="636650"/>
          </a:xfrm>
          <a:prstGeom prst="rect">
            <a:avLst/>
          </a:prstGeom>
          <a:noFill/>
          <a:ln>
            <a:noFill/>
          </a:ln>
        </p:spPr>
      </p:pic>
      <p:pic>
        <p:nvPicPr>
          <p:cNvPr id="779" name="Google Shape;779;p65"/>
          <p:cNvPicPr preferRelativeResize="0"/>
          <p:nvPr/>
        </p:nvPicPr>
        <p:blipFill>
          <a:blip r:embed="rId3">
            <a:alphaModFix/>
          </a:blip>
          <a:stretch>
            <a:fillRect/>
          </a:stretch>
        </p:blipFill>
        <p:spPr>
          <a:xfrm>
            <a:off x="2059786" y="4249650"/>
            <a:ext cx="1895190" cy="636650"/>
          </a:xfrm>
          <a:prstGeom prst="rect">
            <a:avLst/>
          </a:prstGeom>
          <a:noFill/>
          <a:ln>
            <a:noFill/>
          </a:ln>
        </p:spPr>
      </p:pic>
      <p:pic>
        <p:nvPicPr>
          <p:cNvPr id="43" name="Google Shape;776;p65">
            <a:extLst>
              <a:ext uri="{FF2B5EF4-FFF2-40B4-BE49-F238E27FC236}">
                <a16:creationId xmlns:a16="http://schemas.microsoft.com/office/drawing/2014/main" id="{C104690E-36AA-49E7-9BF3-752D01B110C0}"/>
              </a:ext>
            </a:extLst>
          </p:cNvPr>
          <p:cNvPicPr preferRelativeResize="0"/>
          <p:nvPr/>
        </p:nvPicPr>
        <p:blipFill rotWithShape="1">
          <a:blip r:embed="rId5">
            <a:alphaModFix/>
          </a:blip>
          <a:srcRect l="259"/>
          <a:stretch/>
        </p:blipFill>
        <p:spPr>
          <a:xfrm>
            <a:off x="4164428" y="2181365"/>
            <a:ext cx="1844486" cy="636650"/>
          </a:xfrm>
          <a:prstGeom prst="rect">
            <a:avLst/>
          </a:prstGeom>
          <a:noFill/>
          <a:ln>
            <a:noFill/>
          </a:ln>
        </p:spPr>
      </p:pic>
      <p:sp>
        <p:nvSpPr>
          <p:cNvPr id="2" name="TextBox 1">
            <a:extLst>
              <a:ext uri="{FF2B5EF4-FFF2-40B4-BE49-F238E27FC236}">
                <a16:creationId xmlns:a16="http://schemas.microsoft.com/office/drawing/2014/main" id="{80DD6A89-7627-4EA1-A3B3-3E8A2672F6CC}"/>
              </a:ext>
            </a:extLst>
          </p:cNvPr>
          <p:cNvSpPr txBox="1"/>
          <p:nvPr/>
        </p:nvSpPr>
        <p:spPr>
          <a:xfrm>
            <a:off x="4386943" y="2928257"/>
            <a:ext cx="1491343" cy="646331"/>
          </a:xfrm>
          <a:prstGeom prst="rect">
            <a:avLst/>
          </a:prstGeom>
          <a:noFill/>
        </p:spPr>
        <p:txBody>
          <a:bodyPr wrap="square" rtlCol="0">
            <a:spAutoFit/>
          </a:bodyPr>
          <a:lstStyle/>
          <a:p>
            <a:r>
              <a:rPr lang="en-US" dirty="0"/>
              <a:t>(For one participant)</a:t>
            </a:r>
          </a:p>
        </p:txBody>
      </p:sp>
      <p:sp>
        <p:nvSpPr>
          <p:cNvPr id="44" name="TextBox 43"/>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extLst>
      <p:ext uri="{BB962C8B-B14F-4D97-AF65-F5344CB8AC3E}">
        <p14:creationId xmlns:p14="http://schemas.microsoft.com/office/powerpoint/2010/main" val="3065057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66"/>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libri"/>
              <a:buNone/>
            </a:pPr>
            <a:r>
              <a:rPr lang="en-US"/>
              <a:t>The Racial Wealth Gap</a:t>
            </a:r>
            <a:endParaRPr/>
          </a:p>
        </p:txBody>
      </p:sp>
      <p:pic>
        <p:nvPicPr>
          <p:cNvPr id="786" name="Google Shape;786;p66"/>
          <p:cNvPicPr preferRelativeResize="0"/>
          <p:nvPr/>
        </p:nvPicPr>
        <p:blipFill rotWithShape="1">
          <a:blip r:embed="rId3">
            <a:alphaModFix/>
          </a:blip>
          <a:srcRect/>
          <a:stretch/>
        </p:blipFill>
        <p:spPr>
          <a:xfrm>
            <a:off x="330200" y="1646238"/>
            <a:ext cx="10871200" cy="3484562"/>
          </a:xfrm>
          <a:prstGeom prst="rect">
            <a:avLst/>
          </a:prstGeom>
          <a:noFill/>
          <a:ln>
            <a:noFill/>
          </a:ln>
        </p:spPr>
      </p:pic>
      <p:sp>
        <p:nvSpPr>
          <p:cNvPr id="787" name="Google Shape;787;p66"/>
          <p:cNvSpPr/>
          <p:nvPr/>
        </p:nvSpPr>
        <p:spPr>
          <a:xfrm>
            <a:off x="4792961" y="2625168"/>
            <a:ext cx="744239" cy="1628302"/>
          </a:xfrm>
          <a:prstGeom prst="rightBrace">
            <a:avLst>
              <a:gd name="adj1" fmla="val 8333"/>
              <a:gd name="adj2" fmla="val 50000"/>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88" name="Google Shape;788;p66"/>
          <p:cNvSpPr txBox="1"/>
          <p:nvPr/>
        </p:nvSpPr>
        <p:spPr>
          <a:xfrm>
            <a:off x="5862242" y="3116153"/>
            <a:ext cx="250705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rgbClr val="C00000"/>
                </a:solidFill>
                <a:latin typeface="Calibri"/>
                <a:ea typeface="Calibri"/>
                <a:cs typeface="Calibri"/>
                <a:sym typeface="Calibri"/>
              </a:rPr>
              <a:t>13:1 Ratio</a:t>
            </a:r>
            <a:endParaRPr/>
          </a:p>
        </p:txBody>
      </p:sp>
      <p:sp>
        <p:nvSpPr>
          <p:cNvPr id="789" name="Google Shape;789;p66"/>
          <p:cNvSpPr txBox="1"/>
          <p:nvPr/>
        </p:nvSpPr>
        <p:spPr>
          <a:xfrm>
            <a:off x="330200" y="5325956"/>
            <a:ext cx="72644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Source: http://www.pewresearch.org/fact-tank/2014/12/12/racial-wealth-gaps-great-recession/</a:t>
            </a:r>
            <a:r>
              <a:rPr lang="en-US" sz="1400">
                <a:solidFill>
                  <a:schemeClr val="dk1"/>
                </a:solidFill>
                <a:latin typeface="Calibri"/>
                <a:ea typeface="Calibri"/>
                <a:cs typeface="Calibri"/>
                <a:sym typeface="Calibri"/>
              </a:rPr>
              <a:t> </a:t>
            </a:r>
            <a:endParaRPr/>
          </a:p>
        </p:txBody>
      </p:sp>
      <p:sp>
        <p:nvSpPr>
          <p:cNvPr id="790" name="Google Shape;790;p66"/>
          <p:cNvSpPr txBox="1"/>
          <p:nvPr/>
        </p:nvSpPr>
        <p:spPr>
          <a:xfrm>
            <a:off x="5120655" y="2110287"/>
            <a:ext cx="195069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3A3838"/>
                </a:solidFill>
                <a:latin typeface="Calibri"/>
                <a:ea typeface="Calibri"/>
                <a:cs typeface="Calibri"/>
                <a:sym typeface="Calibri"/>
              </a:rPr>
              <a:t>(In 2013 Dollars)</a:t>
            </a:r>
            <a:endParaRPr/>
          </a:p>
        </p:txBody>
      </p:sp>
      <p:sp>
        <p:nvSpPr>
          <p:cNvPr id="8" name="TextBox 7"/>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extLst>
      <p:ext uri="{BB962C8B-B14F-4D97-AF65-F5344CB8AC3E}">
        <p14:creationId xmlns:p14="http://schemas.microsoft.com/office/powerpoint/2010/main" val="315963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67"/>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libri"/>
              <a:buNone/>
            </a:pPr>
            <a:r>
              <a:rPr lang="en-US"/>
              <a:t>Racial Wealth Gap!</a:t>
            </a:r>
            <a:endParaRPr/>
          </a:p>
        </p:txBody>
      </p:sp>
      <p:pic>
        <p:nvPicPr>
          <p:cNvPr id="797" name="Google Shape;797;p67"/>
          <p:cNvPicPr preferRelativeResize="0"/>
          <p:nvPr/>
        </p:nvPicPr>
        <p:blipFill rotWithShape="1">
          <a:blip r:embed="rId3">
            <a:alphaModFix/>
          </a:blip>
          <a:srcRect/>
          <a:stretch/>
        </p:blipFill>
        <p:spPr>
          <a:xfrm>
            <a:off x="571500" y="2076152"/>
            <a:ext cx="10515600" cy="3355975"/>
          </a:xfrm>
          <a:prstGeom prst="rect">
            <a:avLst/>
          </a:prstGeom>
          <a:noFill/>
          <a:ln>
            <a:noFill/>
          </a:ln>
        </p:spPr>
      </p:pic>
      <p:sp>
        <p:nvSpPr>
          <p:cNvPr id="798" name="Google Shape;798;p67"/>
          <p:cNvSpPr txBox="1"/>
          <p:nvPr/>
        </p:nvSpPr>
        <p:spPr>
          <a:xfrm>
            <a:off x="1839031" y="1646238"/>
            <a:ext cx="902716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3A3838"/>
                </a:solidFill>
                <a:latin typeface="Calibri"/>
                <a:ea typeface="Calibri"/>
                <a:cs typeface="Calibri"/>
                <a:sym typeface="Calibri"/>
              </a:rPr>
              <a:t>Median Net Worth Among Households Living Near the Poverty Line</a:t>
            </a:r>
            <a:endParaRPr/>
          </a:p>
        </p:txBody>
      </p:sp>
      <p:sp>
        <p:nvSpPr>
          <p:cNvPr id="799" name="Google Shape;799;p67"/>
          <p:cNvSpPr txBox="1"/>
          <p:nvPr/>
        </p:nvSpPr>
        <p:spPr>
          <a:xfrm>
            <a:off x="3252477" y="2152352"/>
            <a:ext cx="1090923" cy="4137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3A3838"/>
                </a:solidFill>
                <a:latin typeface="Calibri"/>
                <a:ea typeface="Calibri"/>
                <a:cs typeface="Calibri"/>
                <a:sym typeface="Calibri"/>
              </a:rPr>
              <a:t>$18,000</a:t>
            </a:r>
            <a:endParaRPr/>
          </a:p>
        </p:txBody>
      </p:sp>
      <p:sp>
        <p:nvSpPr>
          <p:cNvPr id="800" name="Google Shape;800;p67"/>
          <p:cNvSpPr txBox="1"/>
          <p:nvPr/>
        </p:nvSpPr>
        <p:spPr>
          <a:xfrm>
            <a:off x="8294377" y="4438352"/>
            <a:ext cx="443223" cy="4137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3A3838"/>
                </a:solidFill>
                <a:latin typeface="Calibri"/>
                <a:ea typeface="Calibri"/>
                <a:cs typeface="Calibri"/>
                <a:sym typeface="Calibri"/>
              </a:rPr>
              <a:t>$0</a:t>
            </a:r>
            <a:endParaRPr/>
          </a:p>
        </p:txBody>
      </p:sp>
      <p:sp>
        <p:nvSpPr>
          <p:cNvPr id="801" name="Google Shape;801;p67"/>
          <p:cNvSpPr/>
          <p:nvPr/>
        </p:nvSpPr>
        <p:spPr>
          <a:xfrm>
            <a:off x="4725062" y="2703404"/>
            <a:ext cx="744239" cy="1941826"/>
          </a:xfrm>
          <a:prstGeom prst="rightBrace">
            <a:avLst>
              <a:gd name="adj1" fmla="val 8333"/>
              <a:gd name="adj2" fmla="val 50000"/>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02" name="Google Shape;802;p67"/>
          <p:cNvSpPr txBox="1"/>
          <p:nvPr/>
        </p:nvSpPr>
        <p:spPr>
          <a:xfrm>
            <a:off x="5829300" y="3351151"/>
            <a:ext cx="368807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rgbClr val="C00000"/>
                </a:solidFill>
                <a:latin typeface="Calibri"/>
                <a:ea typeface="Calibri"/>
                <a:cs typeface="Calibri"/>
                <a:sym typeface="Calibri"/>
              </a:rPr>
              <a:t>18,000:0 Ratio</a:t>
            </a:r>
            <a:endParaRPr/>
          </a:p>
        </p:txBody>
      </p:sp>
      <p:sp>
        <p:nvSpPr>
          <p:cNvPr id="803" name="Google Shape;803;p67"/>
          <p:cNvSpPr txBox="1"/>
          <p:nvPr/>
        </p:nvSpPr>
        <p:spPr>
          <a:xfrm>
            <a:off x="571500" y="5456244"/>
            <a:ext cx="868549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dk1"/>
                </a:solidFill>
                <a:latin typeface="Calibri"/>
                <a:ea typeface="Calibri"/>
                <a:cs typeface="Calibri"/>
                <a:sym typeface="Calibri"/>
              </a:rPr>
              <a:t>Source: https://socialequity.duke.edu/sites/socialequity.duke.edu/files/site-images/FINAL%20 COMPLETE%20REPORT_.pdf4 U.S. Federal Poverty Guidelines Used</a:t>
            </a:r>
            <a:endParaRPr/>
          </a:p>
        </p:txBody>
      </p:sp>
      <p:sp>
        <p:nvSpPr>
          <p:cNvPr id="10" name="TextBox 9"/>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extLst>
      <p:ext uri="{BB962C8B-B14F-4D97-AF65-F5344CB8AC3E}">
        <p14:creationId xmlns:p14="http://schemas.microsoft.com/office/powerpoint/2010/main" val="33012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68"/>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5400"/>
              <a:buFont typeface="Calibri"/>
              <a:buNone/>
            </a:pPr>
            <a:r>
              <a:rPr lang="en-US" dirty="0"/>
              <a:t>Discuss in Breakout Groups</a:t>
            </a:r>
            <a:endParaRPr dirty="0"/>
          </a:p>
        </p:txBody>
      </p:sp>
      <p:sp>
        <p:nvSpPr>
          <p:cNvPr id="810" name="Google Shape;810;p68"/>
          <p:cNvSpPr txBox="1">
            <a:spLocks noGrp="1"/>
          </p:cNvSpPr>
          <p:nvPr>
            <p:ph type="body" idx="1"/>
          </p:nvPr>
        </p:nvSpPr>
        <p:spPr>
          <a:xfrm>
            <a:off x="362385" y="2108042"/>
            <a:ext cx="11226800" cy="3931559"/>
          </a:xfrm>
          <a:prstGeom prst="rect">
            <a:avLst/>
          </a:prstGeom>
          <a:noFill/>
          <a:ln>
            <a:noFill/>
          </a:ln>
        </p:spPr>
        <p:txBody>
          <a:bodyPr spcFirstLastPara="1" wrap="square" lIns="91425" tIns="45700" rIns="91425" bIns="45700" anchor="t" anchorCtr="0">
            <a:noAutofit/>
          </a:bodyPr>
          <a:lstStyle/>
          <a:p>
            <a:pPr marL="228600" lvl="0" indent="-222250" algn="l" rtl="0">
              <a:lnSpc>
                <a:spcPct val="90000"/>
              </a:lnSpc>
              <a:spcBef>
                <a:spcPts val="0"/>
              </a:spcBef>
              <a:spcAft>
                <a:spcPts val="0"/>
              </a:spcAft>
              <a:buClr>
                <a:schemeClr val="dk1"/>
              </a:buClr>
              <a:buSzPts val="100"/>
              <a:buNone/>
            </a:pPr>
            <a:endParaRPr sz="100" dirty="0">
              <a:solidFill>
                <a:schemeClr val="accent1"/>
              </a:solidFill>
            </a:endParaRPr>
          </a:p>
          <a:p>
            <a:pPr marL="0" lvl="0" indent="0" algn="l" rtl="0">
              <a:lnSpc>
                <a:spcPct val="90000"/>
              </a:lnSpc>
              <a:spcBef>
                <a:spcPts val="1000"/>
              </a:spcBef>
              <a:spcAft>
                <a:spcPts val="0"/>
              </a:spcAft>
              <a:buClr>
                <a:srgbClr val="3A3838"/>
              </a:buClr>
              <a:buSzPts val="2400"/>
              <a:buNone/>
            </a:pPr>
            <a:endParaRPr lang="en-US" sz="2400" dirty="0">
              <a:solidFill>
                <a:srgbClr val="3A3838"/>
              </a:solidFill>
            </a:endParaRPr>
          </a:p>
          <a:p>
            <a:pPr marL="0" lvl="0" indent="0" algn="l" rtl="0">
              <a:lnSpc>
                <a:spcPct val="90000"/>
              </a:lnSpc>
              <a:spcBef>
                <a:spcPts val="1000"/>
              </a:spcBef>
              <a:spcAft>
                <a:spcPts val="0"/>
              </a:spcAft>
              <a:buClr>
                <a:srgbClr val="3A3838"/>
              </a:buClr>
              <a:buSzPts val="2400"/>
              <a:buNone/>
            </a:pPr>
            <a:r>
              <a:rPr lang="en-US" sz="2000" dirty="0">
                <a:solidFill>
                  <a:srgbClr val="3A3838"/>
                </a:solidFill>
              </a:rPr>
              <a:t>1</a:t>
            </a:r>
            <a:r>
              <a:rPr lang="en-US" sz="2100" dirty="0">
                <a:solidFill>
                  <a:srgbClr val="3A3838"/>
                </a:solidFill>
              </a:rPr>
              <a:t>. What </a:t>
            </a:r>
            <a:r>
              <a:rPr lang="en-US" sz="2100" b="1" i="1" dirty="0">
                <a:solidFill>
                  <a:schemeClr val="accent2"/>
                </a:solidFill>
              </a:rPr>
              <a:t>did you learn </a:t>
            </a:r>
            <a:r>
              <a:rPr lang="en-US" sz="2100" dirty="0">
                <a:solidFill>
                  <a:srgbClr val="3A3838"/>
                </a:solidFill>
              </a:rPr>
              <a:t>that you didn’t know before?</a:t>
            </a:r>
            <a:endParaRPr sz="2100" dirty="0"/>
          </a:p>
          <a:p>
            <a:pPr marL="0" lvl="0" indent="0" algn="l" rtl="0">
              <a:lnSpc>
                <a:spcPct val="90000"/>
              </a:lnSpc>
              <a:spcBef>
                <a:spcPts val="1000"/>
              </a:spcBef>
              <a:spcAft>
                <a:spcPts val="0"/>
              </a:spcAft>
              <a:buClr>
                <a:srgbClr val="3A3838"/>
              </a:buClr>
              <a:buSzPts val="2400"/>
              <a:buNone/>
            </a:pPr>
            <a:r>
              <a:rPr lang="en-US" sz="2100" dirty="0">
                <a:solidFill>
                  <a:srgbClr val="3A3838"/>
                </a:solidFill>
              </a:rPr>
              <a:t>2. What </a:t>
            </a:r>
            <a:r>
              <a:rPr lang="en-US" sz="2100" b="1" i="1" dirty="0">
                <a:solidFill>
                  <a:schemeClr val="accent2"/>
                </a:solidFill>
              </a:rPr>
              <a:t>trends did you see </a:t>
            </a:r>
            <a:r>
              <a:rPr lang="en-US" sz="2100" dirty="0">
                <a:solidFill>
                  <a:srgbClr val="3A3838"/>
                </a:solidFill>
              </a:rPr>
              <a:t>in this simulation?</a:t>
            </a:r>
            <a:endParaRPr sz="2100" dirty="0"/>
          </a:p>
          <a:p>
            <a:pPr marL="0" lvl="0" indent="0" algn="l" rtl="0">
              <a:lnSpc>
                <a:spcPct val="90000"/>
              </a:lnSpc>
              <a:spcBef>
                <a:spcPts val="1000"/>
              </a:spcBef>
              <a:spcAft>
                <a:spcPts val="0"/>
              </a:spcAft>
              <a:buClr>
                <a:srgbClr val="3A3838"/>
              </a:buClr>
              <a:buSzPts val="2400"/>
              <a:buNone/>
            </a:pPr>
            <a:r>
              <a:rPr lang="en-US" sz="2100" dirty="0">
                <a:solidFill>
                  <a:srgbClr val="3A3838"/>
                </a:solidFill>
              </a:rPr>
              <a:t>3. How do you see the racial wealth and income divides play out </a:t>
            </a:r>
            <a:r>
              <a:rPr lang="en-US" sz="2100" b="1" i="1" dirty="0">
                <a:solidFill>
                  <a:schemeClr val="accent2"/>
                </a:solidFill>
              </a:rPr>
              <a:t>in your own communities</a:t>
            </a:r>
            <a:r>
              <a:rPr lang="en-US" sz="2100" dirty="0">
                <a:solidFill>
                  <a:srgbClr val="3A3838"/>
                </a:solidFill>
              </a:rPr>
              <a:t>?</a:t>
            </a:r>
            <a:endParaRPr sz="2100" dirty="0">
              <a:solidFill>
                <a:schemeClr val="accent1"/>
              </a:solidFill>
            </a:endParaRPr>
          </a:p>
          <a:p>
            <a:pPr marL="0" lvl="0" indent="0" algn="l" rtl="0">
              <a:lnSpc>
                <a:spcPct val="90000"/>
              </a:lnSpc>
              <a:spcBef>
                <a:spcPts val="1000"/>
              </a:spcBef>
              <a:spcAft>
                <a:spcPts val="0"/>
              </a:spcAft>
              <a:buClr>
                <a:srgbClr val="3A3838"/>
              </a:buClr>
              <a:buSzPts val="2400"/>
              <a:buNone/>
            </a:pPr>
            <a:r>
              <a:rPr lang="en-US" sz="2100" dirty="0">
                <a:solidFill>
                  <a:srgbClr val="3A3838"/>
                </a:solidFill>
              </a:rPr>
              <a:t>4. </a:t>
            </a:r>
            <a:r>
              <a:rPr lang="en-US" sz="2100" b="1" i="1" dirty="0">
                <a:solidFill>
                  <a:schemeClr val="accent2"/>
                </a:solidFill>
              </a:rPr>
              <a:t>How does this impact your work</a:t>
            </a:r>
            <a:r>
              <a:rPr lang="en-US" sz="2100" dirty="0">
                <a:solidFill>
                  <a:schemeClr val="accent1"/>
                </a:solidFill>
              </a:rPr>
              <a:t> </a:t>
            </a:r>
            <a:r>
              <a:rPr lang="en-US" sz="2100" dirty="0">
                <a:solidFill>
                  <a:srgbClr val="3A3838"/>
                </a:solidFill>
              </a:rPr>
              <a:t>to end hunger/poverty or engage in other work in your community?</a:t>
            </a:r>
            <a:endParaRPr sz="2100" dirty="0">
              <a:solidFill>
                <a:schemeClr val="accent1"/>
              </a:solidFill>
            </a:endParaRPr>
          </a:p>
          <a:p>
            <a:pPr marL="0" lvl="0" indent="0" algn="l" rtl="0">
              <a:lnSpc>
                <a:spcPct val="90000"/>
              </a:lnSpc>
              <a:spcBef>
                <a:spcPts val="1000"/>
              </a:spcBef>
              <a:spcAft>
                <a:spcPts val="0"/>
              </a:spcAft>
              <a:buClr>
                <a:srgbClr val="3A3838"/>
              </a:buClr>
              <a:buSzPts val="2400"/>
              <a:buNone/>
            </a:pPr>
            <a:r>
              <a:rPr lang="en-US" sz="2100" dirty="0">
                <a:solidFill>
                  <a:srgbClr val="3A3838"/>
                </a:solidFill>
              </a:rPr>
              <a:t>5. What did you learn about the importance of </a:t>
            </a:r>
            <a:r>
              <a:rPr lang="en-US" sz="2100" b="1" i="1" dirty="0">
                <a:solidFill>
                  <a:schemeClr val="accent2"/>
                </a:solidFill>
              </a:rPr>
              <a:t>racial equity?</a:t>
            </a:r>
            <a:endParaRPr sz="2100" dirty="0">
              <a:solidFill>
                <a:srgbClr val="3A3838"/>
              </a:solidFill>
            </a:endParaRPr>
          </a:p>
          <a:p>
            <a:pPr marL="0" lvl="0" indent="0" algn="l" rtl="0">
              <a:lnSpc>
                <a:spcPct val="90000"/>
              </a:lnSpc>
              <a:spcBef>
                <a:spcPts val="1000"/>
              </a:spcBef>
              <a:spcAft>
                <a:spcPts val="0"/>
              </a:spcAft>
              <a:buClr>
                <a:srgbClr val="3A3838"/>
              </a:buClr>
              <a:buSzPts val="2400"/>
              <a:buNone/>
            </a:pPr>
            <a:r>
              <a:rPr lang="en-US" sz="2100" dirty="0">
                <a:solidFill>
                  <a:srgbClr val="3A3838"/>
                </a:solidFill>
              </a:rPr>
              <a:t>6. </a:t>
            </a:r>
            <a:r>
              <a:rPr lang="en-US" sz="2100" b="1" i="1" dirty="0">
                <a:solidFill>
                  <a:schemeClr val="accent2"/>
                </a:solidFill>
              </a:rPr>
              <a:t>How can you incorporate </a:t>
            </a:r>
            <a:r>
              <a:rPr lang="en-US" sz="2100" dirty="0">
                <a:solidFill>
                  <a:srgbClr val="3A3838"/>
                </a:solidFill>
              </a:rPr>
              <a:t>a racial equity lens into your daily work, life,                                                worship, policies, practices, advocacy, etc.?</a:t>
            </a:r>
            <a:endParaRPr sz="2100" dirty="0"/>
          </a:p>
        </p:txBody>
      </p:sp>
      <p:sp>
        <p:nvSpPr>
          <p:cNvPr id="2" name="TextBox 1">
            <a:extLst>
              <a:ext uri="{FF2B5EF4-FFF2-40B4-BE49-F238E27FC236}">
                <a16:creationId xmlns:a16="http://schemas.microsoft.com/office/drawing/2014/main" id="{AF95CDE7-5215-4387-9B6A-3489DBBC9810}"/>
              </a:ext>
            </a:extLst>
          </p:cNvPr>
          <p:cNvSpPr txBox="1"/>
          <p:nvPr/>
        </p:nvSpPr>
        <p:spPr>
          <a:xfrm>
            <a:off x="69574" y="1646238"/>
            <a:ext cx="12006469" cy="1354217"/>
          </a:xfrm>
          <a:prstGeom prst="rect">
            <a:avLst/>
          </a:prstGeom>
          <a:noFill/>
        </p:spPr>
        <p:txBody>
          <a:bodyPr wrap="square" rtlCol="0">
            <a:spAutoFit/>
          </a:bodyPr>
          <a:lstStyle/>
          <a:p>
            <a:r>
              <a:rPr lang="en-US" sz="1600" dirty="0">
                <a:solidFill>
                  <a:schemeClr val="tx2">
                    <a:lumMod val="50000"/>
                  </a:schemeClr>
                </a:solidFill>
              </a:rPr>
              <a:t>*</a:t>
            </a:r>
            <a:r>
              <a:rPr lang="en-US" sz="1600" i="1" dirty="0">
                <a:solidFill>
                  <a:schemeClr val="tx2">
                    <a:lumMod val="50000"/>
                  </a:schemeClr>
                </a:solidFill>
              </a:rPr>
              <a:t>NOTE: If your group has less than 15 participants, feel free to discuss these questions as a larger group. If your group is larger than 15 participants, Bread for the World Institute recommends (though this is optional) using smaller breakout rooms with no more than 10 people per breakout to discuss the questions below. Then, regroup with the large group to review the next steps (see next slides).  </a:t>
            </a:r>
          </a:p>
          <a:p>
            <a:endParaRPr lang="en-US" dirty="0"/>
          </a:p>
        </p:txBody>
      </p:sp>
      <p:sp>
        <p:nvSpPr>
          <p:cNvPr id="5" name="TextBox 4"/>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
        <p:nvSpPr>
          <p:cNvPr id="3" name="TextBox 2"/>
          <p:cNvSpPr txBox="1"/>
          <p:nvPr/>
        </p:nvSpPr>
        <p:spPr>
          <a:xfrm>
            <a:off x="8000999" y="304800"/>
            <a:ext cx="4075043" cy="1200329"/>
          </a:xfrm>
          <a:prstGeom prst="rect">
            <a:avLst/>
          </a:prstGeom>
          <a:solidFill>
            <a:schemeClr val="bg1">
              <a:lumMod val="85000"/>
            </a:schemeClr>
          </a:solidFill>
        </p:spPr>
        <p:txBody>
          <a:bodyPr wrap="square" rtlCol="0">
            <a:spAutoFit/>
          </a:bodyPr>
          <a:lstStyle/>
          <a:p>
            <a:r>
              <a:rPr lang="en-US" b="1" i="1" dirty="0"/>
              <a:t>Want to access the Policy Packet explaining all 13 policies in more depth? Download it at bread.org/</a:t>
            </a:r>
            <a:r>
              <a:rPr lang="en-US" b="1" i="1" dirty="0" err="1"/>
              <a:t>simulation_policypacket</a:t>
            </a:r>
            <a:endParaRPr lang="en-US" b="1" i="1" dirty="0"/>
          </a:p>
        </p:txBody>
      </p:sp>
    </p:spTree>
    <p:extLst>
      <p:ext uri="{BB962C8B-B14F-4D97-AF65-F5344CB8AC3E}">
        <p14:creationId xmlns:p14="http://schemas.microsoft.com/office/powerpoint/2010/main" val="17194213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6" name="TextBox 5"/>
          <p:cNvSpPr txBox="1"/>
          <p:nvPr/>
        </p:nvSpPr>
        <p:spPr>
          <a:xfrm>
            <a:off x="368300" y="1646238"/>
            <a:ext cx="5181600"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A7500"/>
                </a:solidFill>
                <a:effectLst/>
                <a:uLnTx/>
                <a:uFillTx/>
                <a:latin typeface="Calibri" panose="020F0502020204030204"/>
                <a:ea typeface="+mn-ea"/>
                <a:cs typeface="+mn-cs"/>
              </a:rPr>
              <a:t>What’s the Next Step???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EA75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Applying Racial Equity……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EA75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A7500"/>
                </a:solidFill>
                <a:effectLst/>
                <a:uLnTx/>
                <a:uFillTx/>
                <a:latin typeface="Calibri" panose="020F0502020204030204"/>
                <a:ea typeface="+mn-ea"/>
                <a:cs typeface="+mn-cs"/>
              </a:rPr>
              <a:t>But How???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EA75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Let’s look at the Racial Equity Methodology </a:t>
            </a:r>
            <a:r>
              <a:rPr kumimoji="0" lang="en-US" sz="200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(bread.org/</a:t>
            </a:r>
            <a:r>
              <a:rPr kumimoji="0" lang="en-US" sz="2000" i="0" u="none" strike="noStrike" kern="1200" cap="none" spc="0" normalizeH="0" baseline="0" noProof="0" dirty="0" err="1">
                <a:ln>
                  <a:noFill/>
                </a:ln>
                <a:solidFill>
                  <a:srgbClr val="44546A">
                    <a:lumMod val="75000"/>
                  </a:srgbClr>
                </a:solidFill>
                <a:effectLst/>
                <a:uLnTx/>
                <a:uFillTx/>
                <a:latin typeface="Calibri" panose="020F0502020204030204"/>
                <a:ea typeface="+mn-ea"/>
                <a:cs typeface="+mn-cs"/>
              </a:rPr>
              <a:t>racialequity</a:t>
            </a:r>
            <a:r>
              <a:rPr kumimoji="0" lang="en-US" sz="200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a:t>
            </a:r>
          </a:p>
        </p:txBody>
      </p:sp>
      <p:sp>
        <p:nvSpPr>
          <p:cNvPr id="7" name="TextBox 6"/>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08295" y="514350"/>
            <a:ext cx="4557831" cy="5830132"/>
          </a:xfrm>
          <a:ln>
            <a:solidFill>
              <a:schemeClr val="tx1"/>
            </a:solidFill>
          </a:ln>
        </p:spPr>
      </p:pic>
      <p:cxnSp>
        <p:nvCxnSpPr>
          <p:cNvPr id="8" name="Straight Arrow Connector 7"/>
          <p:cNvCxnSpPr/>
          <p:nvPr/>
        </p:nvCxnSpPr>
        <p:spPr>
          <a:xfrm flipV="1">
            <a:off x="4496812" y="3292475"/>
            <a:ext cx="2386330" cy="1119505"/>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99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12192000" cy="1646237"/>
          </a:xfrm>
        </p:spPr>
        <p:txBody>
          <a:bodyPr/>
          <a:lstStyle/>
          <a:p>
            <a:r>
              <a:rPr lang="en-US" dirty="0"/>
              <a:t>Next Steps</a:t>
            </a:r>
          </a:p>
        </p:txBody>
      </p:sp>
      <p:sp>
        <p:nvSpPr>
          <p:cNvPr id="6" name="TextBox 5"/>
          <p:cNvSpPr txBox="1"/>
          <p:nvPr/>
        </p:nvSpPr>
        <p:spPr>
          <a:xfrm>
            <a:off x="422910" y="1806059"/>
            <a:ext cx="5052059"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Calibri" panose="020F0502020204030204"/>
                <a:ea typeface="+mn-ea"/>
                <a:cs typeface="+mn-cs"/>
              </a:rPr>
              <a:t>Also use the </a:t>
            </a:r>
            <a:r>
              <a:rPr kumimoji="0" lang="en-US" sz="3600" b="1" i="0" u="sng"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Racial Equity Scorecard </a:t>
            </a:r>
            <a:r>
              <a:rPr kumimoji="0" lang="en-US" sz="3200" b="1" i="0" u="none" strike="noStrike" kern="1200" cap="none" spc="0" normalizeH="0" baseline="0" noProof="0" dirty="0">
                <a:ln>
                  <a:noFill/>
                </a:ln>
                <a:solidFill>
                  <a:schemeClr val="accent2"/>
                </a:solidFill>
                <a:effectLst/>
                <a:uLnTx/>
                <a:uFillTx/>
                <a:latin typeface="Calibri" panose="020F0502020204030204"/>
                <a:ea typeface="+mn-ea"/>
                <a:cs typeface="+mn-cs"/>
              </a:rPr>
              <a:t>to</a:t>
            </a:r>
            <a:r>
              <a:rPr kumimoji="0" lang="en-US" sz="3200" b="1" i="0" u="none" strike="noStrike" kern="1200" cap="none" spc="0" normalizeH="0" noProof="0" dirty="0">
                <a:ln>
                  <a:noFill/>
                </a:ln>
                <a:solidFill>
                  <a:schemeClr val="accent2"/>
                </a:solidFill>
                <a:effectLst/>
                <a:uLnTx/>
                <a:uFillTx/>
                <a:latin typeface="Calibri" panose="020F0502020204030204"/>
                <a:ea typeface="+mn-ea"/>
                <a:cs typeface="+mn-cs"/>
              </a:rPr>
              <a:t> analyze and rate how well policies are promoting racial equity!</a:t>
            </a:r>
            <a:r>
              <a:rPr lang="en-US" sz="3200" b="1" kern="1200" dirty="0">
                <a:solidFill>
                  <a:schemeClr val="accent2"/>
                </a:solidFill>
                <a:latin typeface="Calibri" panose="020F0502020204030204"/>
                <a:ea typeface="+mn-ea"/>
                <a:cs typeface="+mn-cs"/>
              </a:rPr>
              <a:t> Go to </a:t>
            </a:r>
            <a:r>
              <a:rPr kumimoji="0" lang="en-US" sz="3400" b="1" i="0" u="sng"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bread.org/</a:t>
            </a:r>
            <a:r>
              <a:rPr kumimoji="0" lang="en-US" sz="3400" b="1" i="0" u="sng"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rPr>
              <a:t>racialequity</a:t>
            </a:r>
            <a:r>
              <a:rPr lang="en-US" sz="3200" b="1" kern="1200" noProof="0" dirty="0">
                <a:solidFill>
                  <a:schemeClr val="accent2"/>
                </a:solidFill>
                <a:latin typeface="Calibri" panose="020F0502020204030204"/>
                <a:ea typeface="+mn-ea"/>
                <a:cs typeface="+mn-cs"/>
              </a:rPr>
              <a:t> to use it!</a:t>
            </a:r>
          </a:p>
          <a:p>
            <a:pPr>
              <a:defRPr/>
            </a:pPr>
            <a:endParaRPr lang="en-US" sz="2800" b="1" dirty="0">
              <a:solidFill>
                <a:srgbClr val="EA75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sp>
        <p:nvSpPr>
          <p:cNvPr id="7" name="TextBox 6"/>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027" y="290401"/>
            <a:ext cx="4813796" cy="6282682"/>
          </a:xfrm>
          <a:prstGeom prst="rect">
            <a:avLst/>
          </a:prstGeom>
          <a:ln>
            <a:solidFill>
              <a:schemeClr val="tx1"/>
            </a:solidFill>
          </a:ln>
        </p:spPr>
      </p:pic>
      <p:cxnSp>
        <p:nvCxnSpPr>
          <p:cNvPr id="12" name="Straight Arrow Connector 11"/>
          <p:cNvCxnSpPr/>
          <p:nvPr/>
        </p:nvCxnSpPr>
        <p:spPr>
          <a:xfrm flipV="1">
            <a:off x="5172261" y="3431742"/>
            <a:ext cx="1847477" cy="517465"/>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40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6" name="TextBox 5"/>
          <p:cNvSpPr txBox="1"/>
          <p:nvPr/>
        </p:nvSpPr>
        <p:spPr>
          <a:xfrm>
            <a:off x="242794" y="1663325"/>
            <a:ext cx="954128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Calibri" panose="020F0502020204030204"/>
                <a:ea typeface="+mn-ea"/>
                <a:cs typeface="+mn-cs"/>
              </a:rPr>
              <a:t>Also use the Racial Equity Scorecard to</a:t>
            </a:r>
            <a:r>
              <a:rPr kumimoji="0" lang="en-US" sz="2400" b="1" i="0" u="none" strike="noStrike" kern="1200" cap="none" spc="0" normalizeH="0" noProof="0" dirty="0">
                <a:ln>
                  <a:noFill/>
                </a:ln>
                <a:solidFill>
                  <a:schemeClr val="accent2"/>
                </a:solidFill>
                <a:effectLst/>
                <a:uLnTx/>
                <a:uFillTx/>
                <a:latin typeface="Calibri" panose="020F0502020204030204"/>
                <a:ea typeface="+mn-ea"/>
                <a:cs typeface="+mn-cs"/>
              </a:rPr>
              <a:t> analyze and rate how well policies are promoting racial equity!</a:t>
            </a:r>
            <a:r>
              <a:rPr lang="en-US" sz="2400" b="1" kern="1200" dirty="0">
                <a:solidFill>
                  <a:schemeClr val="accent2"/>
                </a:solidFill>
                <a:latin typeface="Calibri" panose="020F0502020204030204"/>
                <a:ea typeface="+mn-ea"/>
                <a:cs typeface="+mn-cs"/>
              </a:rPr>
              <a:t> Go to </a:t>
            </a:r>
            <a:r>
              <a:rPr kumimoji="0" lang="en-US" sz="2800" b="1" i="0" u="sng"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bread.org/</a:t>
            </a:r>
            <a:r>
              <a:rPr kumimoji="0" lang="en-US" sz="2800" b="1" i="0" u="sng"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rPr>
              <a:t>racialequity</a:t>
            </a:r>
            <a:r>
              <a:rPr lang="en-US" sz="2800" b="1" u="sng" kern="1200" noProof="0" dirty="0">
                <a:solidFill>
                  <a:schemeClr val="accent2">
                    <a:lumMod val="75000"/>
                  </a:schemeClr>
                </a:solidFill>
                <a:latin typeface="Calibri" panose="020F0502020204030204"/>
                <a:ea typeface="+mn-ea"/>
                <a:cs typeface="+mn-cs"/>
              </a:rPr>
              <a:t> </a:t>
            </a:r>
            <a:r>
              <a:rPr lang="en-US" sz="2400" b="1" kern="1200" noProof="0" dirty="0">
                <a:solidFill>
                  <a:schemeClr val="accent2"/>
                </a:solidFill>
                <a:latin typeface="Calibri" panose="020F0502020204030204"/>
                <a:ea typeface="+mn-ea"/>
                <a:cs typeface="+mn-cs"/>
              </a:rPr>
              <a:t>to use it!</a:t>
            </a:r>
            <a:endParaRPr kumimoji="0" lang="en-US" sz="2400" b="1"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94322"/>
            <a:ext cx="9251577" cy="4363677"/>
          </a:xfrm>
          <a:prstGeom prst="rect">
            <a:avLst/>
          </a:prstGeom>
        </p:spPr>
      </p:pic>
      <p:sp>
        <p:nvSpPr>
          <p:cNvPr id="5" name="TextBox 4"/>
          <p:cNvSpPr txBox="1"/>
          <p:nvPr/>
        </p:nvSpPr>
        <p:spPr>
          <a:xfrm>
            <a:off x="8310283" y="1005745"/>
            <a:ext cx="3890682" cy="5852255"/>
          </a:xfrm>
          <a:prstGeom prst="rect">
            <a:avLst/>
          </a:prstGeom>
          <a:solidFill>
            <a:schemeClr val="bg1">
              <a:lumMod val="95000"/>
            </a:schemeClr>
          </a:solidFill>
          <a:ln>
            <a:solidFill>
              <a:schemeClr val="bg2">
                <a:lumMod val="25000"/>
              </a:schemeClr>
            </a:solidFill>
          </a:ln>
        </p:spPr>
        <p:txBody>
          <a:bodyPr wrap="square" rtlCol="0">
            <a:spAutoFit/>
          </a:bodyPr>
          <a:lstStyle/>
          <a:p>
            <a:r>
              <a:rPr lang="en-US" sz="2000" b="1" dirty="0">
                <a:solidFill>
                  <a:srgbClr val="C77D2B"/>
                </a:solidFill>
              </a:rPr>
              <a:t>5 core principles of promoting racial equity in policy:</a:t>
            </a:r>
          </a:p>
          <a:p>
            <a:pPr marL="342900" indent="-342900">
              <a:buAutoNum type="arabicPeriod"/>
            </a:pPr>
            <a:r>
              <a:rPr lang="en-US" sz="1600" b="1" dirty="0">
                <a:solidFill>
                  <a:schemeClr val="bg2">
                    <a:lumMod val="25000"/>
                  </a:schemeClr>
                </a:solidFill>
              </a:rPr>
              <a:t>Principle 1: Center the needs, leadership and power of communities of color first. </a:t>
            </a:r>
          </a:p>
          <a:p>
            <a:pPr marL="342900" indent="-342900">
              <a:buAutoNum type="arabicPeriod"/>
            </a:pPr>
            <a:endParaRPr lang="en-US" sz="1600" b="1" dirty="0">
              <a:solidFill>
                <a:schemeClr val="bg2">
                  <a:lumMod val="25000"/>
                </a:schemeClr>
              </a:solidFill>
            </a:endParaRPr>
          </a:p>
          <a:p>
            <a:pPr marL="342900" indent="-342900">
              <a:buAutoNum type="arabicPeriod"/>
            </a:pPr>
            <a:r>
              <a:rPr lang="en-US" sz="1600" b="1" dirty="0">
                <a:solidFill>
                  <a:schemeClr val="bg2">
                    <a:lumMod val="25000"/>
                  </a:schemeClr>
                </a:solidFill>
              </a:rPr>
              <a:t>Principle 2: Name and consider each community of color individually, avoiding terms such as “minority.” </a:t>
            </a:r>
          </a:p>
          <a:p>
            <a:pPr marL="342900" indent="-342900">
              <a:buAutoNum type="arabicPeriod"/>
            </a:pPr>
            <a:endParaRPr lang="en-US" sz="1600" b="1" dirty="0">
              <a:solidFill>
                <a:schemeClr val="bg2">
                  <a:lumMod val="25000"/>
                </a:schemeClr>
              </a:solidFill>
            </a:endParaRPr>
          </a:p>
          <a:p>
            <a:pPr marL="342900" indent="-342900">
              <a:buAutoNum type="arabicPeriod"/>
            </a:pPr>
            <a:r>
              <a:rPr lang="en-US" sz="1600" b="1" dirty="0">
                <a:solidFill>
                  <a:schemeClr val="bg2">
                    <a:lumMod val="25000"/>
                  </a:schemeClr>
                </a:solidFill>
              </a:rPr>
              <a:t>Principle 3: Analyze the specific outcomes for each racial and ethnic group.</a:t>
            </a:r>
          </a:p>
          <a:p>
            <a:pPr marL="342900" indent="-342900">
              <a:buAutoNum type="arabicPeriod"/>
            </a:pPr>
            <a:endParaRPr lang="en-US" sz="1600" b="1" dirty="0">
              <a:solidFill>
                <a:schemeClr val="bg2">
                  <a:lumMod val="25000"/>
                </a:schemeClr>
              </a:solidFill>
            </a:endParaRPr>
          </a:p>
          <a:p>
            <a:pPr marL="342900" indent="-342900">
              <a:buAutoNum type="arabicPeriod"/>
            </a:pPr>
            <a:r>
              <a:rPr lang="en-US" sz="1600" b="1" dirty="0">
                <a:solidFill>
                  <a:schemeClr val="bg2">
                    <a:lumMod val="25000"/>
                  </a:schemeClr>
                </a:solidFill>
              </a:rPr>
              <a:t>Principle 4: Set up policies and programs that are responsive in a way that is proportionate to the disparate impacts. </a:t>
            </a:r>
          </a:p>
          <a:p>
            <a:pPr marL="342900" indent="-342900">
              <a:buAutoNum type="arabicPeriod"/>
            </a:pPr>
            <a:endParaRPr lang="en-US" sz="1600" b="1" dirty="0">
              <a:solidFill>
                <a:schemeClr val="bg2">
                  <a:lumMod val="25000"/>
                </a:schemeClr>
              </a:solidFill>
            </a:endParaRPr>
          </a:p>
          <a:p>
            <a:pPr marL="342900" indent="-342900">
              <a:buAutoNum type="arabicPeriod"/>
            </a:pPr>
            <a:r>
              <a:rPr lang="en-US" sz="1600" b="1" dirty="0">
                <a:solidFill>
                  <a:schemeClr val="bg2">
                    <a:lumMod val="25000"/>
                  </a:schemeClr>
                </a:solidFill>
              </a:rPr>
              <a:t>Principle 5: Include a robust implementation and monitoring plan. </a:t>
            </a:r>
          </a:p>
        </p:txBody>
      </p:sp>
    </p:spTree>
    <p:extLst>
      <p:ext uri="{BB962C8B-B14F-4D97-AF65-F5344CB8AC3E}">
        <p14:creationId xmlns:p14="http://schemas.microsoft.com/office/powerpoint/2010/main" val="27644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70"/>
          <p:cNvSpPr txBox="1">
            <a:spLocks noGrp="1"/>
          </p:cNvSpPr>
          <p:nvPr>
            <p:ph type="title"/>
          </p:nvPr>
        </p:nvSpPr>
        <p:spPr>
          <a:xfrm>
            <a:off x="0" y="1"/>
            <a:ext cx="12192000" cy="1646100"/>
          </a:xfrm>
          <a:prstGeom prst="rect">
            <a:avLst/>
          </a:prstGeom>
        </p:spPr>
        <p:txBody>
          <a:bodyPr spcFirstLastPara="1" wrap="square" lIns="91425" tIns="45700" rIns="91425" bIns="45700" anchor="ctr" anchorCtr="0">
            <a:noAutofit/>
          </a:bodyPr>
          <a:lstStyle/>
          <a:p>
            <a:pPr lvl="0"/>
            <a:r>
              <a:rPr lang="en-US" dirty="0"/>
              <a:t>Racial Wealth Gap Learning Simulation</a:t>
            </a:r>
            <a:endParaRPr dirty="0"/>
          </a:p>
        </p:txBody>
      </p:sp>
      <p:sp>
        <p:nvSpPr>
          <p:cNvPr id="823" name="Google Shape;823;p70"/>
          <p:cNvSpPr txBox="1">
            <a:spLocks noGrp="1"/>
          </p:cNvSpPr>
          <p:nvPr>
            <p:ph type="body" idx="1"/>
          </p:nvPr>
        </p:nvSpPr>
        <p:spPr>
          <a:xfrm>
            <a:off x="0" y="1524181"/>
            <a:ext cx="12192000" cy="5048902"/>
          </a:xfrm>
          <a:prstGeom prst="rect">
            <a:avLst/>
          </a:prstGeom>
          <a:solidFill>
            <a:schemeClr val="bg1"/>
          </a:solidFill>
        </p:spPr>
        <p:txBody>
          <a:bodyPr spcFirstLastPara="1" wrap="square" lIns="91425" tIns="45700" rIns="91425" bIns="45700" anchor="t" anchorCtr="0">
            <a:noAutofit/>
          </a:bodyPr>
          <a:lstStyle/>
          <a:p>
            <a:pPr marL="0" lvl="0" indent="0" rtl="0">
              <a:spcBef>
                <a:spcPts val="1000"/>
              </a:spcBef>
              <a:spcAft>
                <a:spcPts val="0"/>
              </a:spcAft>
              <a:buNone/>
            </a:pPr>
            <a:r>
              <a:rPr lang="en-US" sz="4400" b="1" dirty="0">
                <a:solidFill>
                  <a:schemeClr val="accent2"/>
                </a:solidFill>
              </a:rPr>
              <a:t>NEXT STEPS</a:t>
            </a:r>
          </a:p>
          <a:p>
            <a:pPr marL="285750" indent="-285750"/>
            <a:r>
              <a:rPr lang="en-US" sz="2400" b="1" dirty="0"/>
              <a:t>Share this simulation with your community and networks!</a:t>
            </a:r>
            <a:r>
              <a:rPr lang="en-US" sz="2400" dirty="0"/>
              <a:t> Go to </a:t>
            </a:r>
            <a:r>
              <a:rPr lang="en-US" sz="2400" b="1" dirty="0">
                <a:solidFill>
                  <a:schemeClr val="accent2">
                    <a:lumMod val="75000"/>
                  </a:schemeClr>
                </a:solidFill>
              </a:rPr>
              <a:t>bread.org/simulation</a:t>
            </a:r>
          </a:p>
          <a:p>
            <a:pPr marL="285750" indent="-285750"/>
            <a:r>
              <a:rPr lang="en-US" sz="2400" b="1" dirty="0"/>
              <a:t>Read the Policy Packet! </a:t>
            </a:r>
            <a:r>
              <a:rPr lang="en-US" sz="2400" dirty="0"/>
              <a:t>Go to </a:t>
            </a:r>
            <a:r>
              <a:rPr lang="en-US" sz="2400" b="1" dirty="0">
                <a:solidFill>
                  <a:schemeClr val="accent2">
                    <a:lumMod val="75000"/>
                  </a:schemeClr>
                </a:solidFill>
              </a:rPr>
              <a:t>bread.org/</a:t>
            </a:r>
            <a:r>
              <a:rPr lang="en-US" sz="2400" b="1" dirty="0" err="1">
                <a:solidFill>
                  <a:schemeClr val="accent2">
                    <a:lumMod val="75000"/>
                  </a:schemeClr>
                </a:solidFill>
              </a:rPr>
              <a:t>simulation_policypacket</a:t>
            </a:r>
            <a:endParaRPr lang="en-US" sz="2400" b="1" dirty="0">
              <a:solidFill>
                <a:schemeClr val="accent2">
                  <a:lumMod val="75000"/>
                </a:schemeClr>
              </a:solidFill>
            </a:endParaRPr>
          </a:p>
          <a:p>
            <a:pPr marL="285750" indent="-285750"/>
            <a:r>
              <a:rPr lang="en-US" sz="2400" b="1" dirty="0"/>
              <a:t>Start using the Racial Equity Methodology and Racial Equity Scorecard! </a:t>
            </a:r>
            <a:r>
              <a:rPr lang="en-US" sz="2400" dirty="0"/>
              <a:t>Go to </a:t>
            </a:r>
            <a:r>
              <a:rPr lang="en-US" sz="2400" b="1" dirty="0">
                <a:solidFill>
                  <a:schemeClr val="accent2">
                    <a:lumMod val="75000"/>
                  </a:schemeClr>
                </a:solidFill>
              </a:rPr>
              <a:t>bread.org/</a:t>
            </a:r>
            <a:r>
              <a:rPr lang="en-US" sz="2400" b="1" dirty="0" err="1">
                <a:solidFill>
                  <a:schemeClr val="accent2">
                    <a:lumMod val="75000"/>
                  </a:schemeClr>
                </a:solidFill>
              </a:rPr>
              <a:t>racialequity</a:t>
            </a:r>
            <a:r>
              <a:rPr lang="en-US" sz="2400" dirty="0"/>
              <a:t> to access both tools. You can use these tools as you…..</a:t>
            </a:r>
          </a:p>
          <a:p>
            <a:pPr marL="457200" lvl="1" indent="0">
              <a:buNone/>
            </a:pPr>
            <a:r>
              <a:rPr lang="en-US" sz="2200" dirty="0"/>
              <a:t>1. Rate how well a policy, program, or other response promotes racial equity.</a:t>
            </a:r>
          </a:p>
          <a:p>
            <a:pPr marL="457200" lvl="1" indent="0">
              <a:buNone/>
            </a:pPr>
            <a:r>
              <a:rPr lang="en-US" sz="2200" dirty="0"/>
              <a:t>2. Decide what policy to support based on this rating.</a:t>
            </a:r>
          </a:p>
          <a:p>
            <a:pPr marL="457200" lvl="1" indent="0">
              <a:buNone/>
            </a:pPr>
            <a:r>
              <a:rPr lang="en-US" sz="2200" dirty="0"/>
              <a:t>3. Identify which elected official has a policy agenda that is racially equitable that will help us end hunger.</a:t>
            </a:r>
          </a:p>
          <a:p>
            <a:pPr marL="457200" lvl="1" indent="0">
              <a:buNone/>
            </a:pPr>
            <a:r>
              <a:rPr lang="en-US" sz="2200" dirty="0"/>
              <a:t>4. Advocate to your member of Congress or senator for more racially equitable policies.</a:t>
            </a:r>
          </a:p>
          <a:p>
            <a:pPr marL="457200" lvl="1" indent="0">
              <a:buNone/>
            </a:pPr>
            <a:r>
              <a:rPr lang="en-US" sz="2200" dirty="0"/>
              <a:t>5. Design your anti-hunger program, start research, and analyze policies to end hunger in a racially equitable way.</a:t>
            </a:r>
          </a:p>
        </p:txBody>
      </p:sp>
      <p:sp>
        <p:nvSpPr>
          <p:cNvPr id="4" name="TextBox 3"/>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extLst>
      <p:ext uri="{BB962C8B-B14F-4D97-AF65-F5344CB8AC3E}">
        <p14:creationId xmlns:p14="http://schemas.microsoft.com/office/powerpoint/2010/main" val="12662247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Racial Wealth Gap Learning Simulation</a:t>
            </a:r>
          </a:p>
        </p:txBody>
      </p:sp>
      <p:sp>
        <p:nvSpPr>
          <p:cNvPr id="3" name="Content Placeholder 2"/>
          <p:cNvSpPr>
            <a:spLocks noGrp="1"/>
          </p:cNvSpPr>
          <p:nvPr>
            <p:ph idx="1"/>
          </p:nvPr>
        </p:nvSpPr>
        <p:spPr>
          <a:xfrm>
            <a:off x="233464" y="1977159"/>
            <a:ext cx="6284068" cy="4418890"/>
          </a:xfrm>
        </p:spPr>
        <p:txBody>
          <a:bodyPr>
            <a:normAutofit/>
          </a:bodyPr>
          <a:lstStyle/>
          <a:p>
            <a:pPr marL="0" indent="0">
              <a:buNone/>
            </a:pPr>
            <a:r>
              <a:rPr lang="en-US" sz="4300" b="1" dirty="0">
                <a:solidFill>
                  <a:schemeClr val="accent2"/>
                </a:solidFill>
              </a:rPr>
              <a:t>What’s Next for COVID?</a:t>
            </a:r>
          </a:p>
          <a:p>
            <a:r>
              <a:rPr lang="en-US" sz="3200" dirty="0">
                <a:solidFill>
                  <a:schemeClr val="bg2">
                    <a:lumMod val="25000"/>
                  </a:schemeClr>
                </a:solidFill>
              </a:rPr>
              <a:t>This report provides racially equitable responses to address the systemic racism that you learned about today, that has only widened during the pandemic. </a:t>
            </a:r>
          </a:p>
          <a:p>
            <a:r>
              <a:rPr lang="en-US" sz="3200" dirty="0">
                <a:solidFill>
                  <a:schemeClr val="bg2">
                    <a:lumMod val="25000"/>
                  </a:schemeClr>
                </a:solidFill>
              </a:rPr>
              <a:t>Go to bread.org/</a:t>
            </a:r>
            <a:r>
              <a:rPr lang="en-US" sz="3200" dirty="0" err="1">
                <a:solidFill>
                  <a:schemeClr val="bg2">
                    <a:lumMod val="25000"/>
                  </a:schemeClr>
                </a:solidFill>
              </a:rPr>
              <a:t>racialequity</a:t>
            </a:r>
            <a:endParaRPr lang="en-US" sz="3200" b="1" dirty="0">
              <a:solidFill>
                <a:schemeClr val="accent1"/>
              </a:solidFill>
            </a:endParaRPr>
          </a:p>
        </p:txBody>
      </p:sp>
      <p:sp>
        <p:nvSpPr>
          <p:cNvPr id="4" name="TextBox 3"/>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719" y="28267"/>
            <a:ext cx="5402094" cy="6698704"/>
          </a:xfrm>
          <a:prstGeom prst="rect">
            <a:avLst/>
          </a:prstGeom>
        </p:spPr>
      </p:pic>
    </p:spTree>
    <p:extLst>
      <p:ext uri="{BB962C8B-B14F-4D97-AF65-F5344CB8AC3E}">
        <p14:creationId xmlns:p14="http://schemas.microsoft.com/office/powerpoint/2010/main" val="36845649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Racial Wealth Gap Learning Simulation</a:t>
            </a:r>
          </a:p>
        </p:txBody>
      </p:sp>
      <p:sp>
        <p:nvSpPr>
          <p:cNvPr id="3" name="Content Placeholder 2"/>
          <p:cNvSpPr>
            <a:spLocks noGrp="1"/>
          </p:cNvSpPr>
          <p:nvPr>
            <p:ph idx="1"/>
          </p:nvPr>
        </p:nvSpPr>
        <p:spPr>
          <a:xfrm>
            <a:off x="528791" y="1854051"/>
            <a:ext cx="10702425" cy="4237149"/>
          </a:xfrm>
        </p:spPr>
        <p:txBody>
          <a:bodyPr>
            <a:normAutofit lnSpcReduction="10000"/>
          </a:bodyPr>
          <a:lstStyle/>
          <a:p>
            <a:pPr marL="0" indent="0" algn="ctr">
              <a:buNone/>
            </a:pPr>
            <a:r>
              <a:rPr lang="en-US" sz="5400" b="1" dirty="0">
                <a:solidFill>
                  <a:schemeClr val="bg2">
                    <a:lumMod val="25000"/>
                  </a:schemeClr>
                </a:solidFill>
              </a:rPr>
              <a:t>Want to access the simulation? </a:t>
            </a:r>
          </a:p>
          <a:p>
            <a:pPr marL="0" indent="0" algn="ctr">
              <a:buNone/>
            </a:pPr>
            <a:r>
              <a:rPr lang="en-US" sz="4000" b="1" dirty="0">
                <a:solidFill>
                  <a:srgbClr val="EA7500"/>
                </a:solidFill>
              </a:rPr>
              <a:t>Go to bread.org/simulation</a:t>
            </a:r>
          </a:p>
          <a:p>
            <a:pPr marL="0" indent="0" algn="ctr">
              <a:buNone/>
            </a:pPr>
            <a:endParaRPr lang="en-US" sz="4000" b="1" dirty="0">
              <a:solidFill>
                <a:srgbClr val="EA7500"/>
              </a:solidFill>
            </a:endParaRPr>
          </a:p>
          <a:p>
            <a:pPr marL="0" indent="0" algn="ctr">
              <a:buNone/>
            </a:pPr>
            <a:r>
              <a:rPr lang="en-US" sz="4800" b="1" dirty="0">
                <a:solidFill>
                  <a:schemeClr val="bg2">
                    <a:lumMod val="25000"/>
                  </a:schemeClr>
                </a:solidFill>
              </a:rPr>
              <a:t>Want to access racial equity tools and learn more on racial equity + hunger? </a:t>
            </a:r>
            <a:endParaRPr lang="en-US" sz="3000" b="1" dirty="0">
              <a:solidFill>
                <a:schemeClr val="bg2">
                  <a:lumMod val="25000"/>
                </a:schemeClr>
              </a:solidFill>
            </a:endParaRPr>
          </a:p>
          <a:p>
            <a:pPr marL="0" indent="0" algn="ctr">
              <a:buNone/>
            </a:pPr>
            <a:r>
              <a:rPr lang="en-US" sz="3800" b="1" dirty="0">
                <a:solidFill>
                  <a:srgbClr val="EA7500"/>
                </a:solidFill>
              </a:rPr>
              <a:t>Go to bread.org/</a:t>
            </a:r>
            <a:r>
              <a:rPr lang="en-US" sz="3800" b="1" dirty="0" err="1">
                <a:solidFill>
                  <a:srgbClr val="EA7500"/>
                </a:solidFill>
              </a:rPr>
              <a:t>racialequity</a:t>
            </a:r>
            <a:endParaRPr lang="en-US" sz="3800" b="1" dirty="0">
              <a:solidFill>
                <a:srgbClr val="EA7500"/>
              </a:solidFill>
            </a:endParaRPr>
          </a:p>
          <a:p>
            <a:pPr marL="0" indent="0">
              <a:buNone/>
            </a:pPr>
            <a:endParaRPr lang="en-US" b="1" dirty="0">
              <a:solidFill>
                <a:schemeClr val="accent1"/>
              </a:solidFill>
            </a:endParaRPr>
          </a:p>
        </p:txBody>
      </p:sp>
      <p:sp>
        <p:nvSpPr>
          <p:cNvPr id="4" name="TextBox 3"/>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extLst>
      <p:ext uri="{BB962C8B-B14F-4D97-AF65-F5344CB8AC3E}">
        <p14:creationId xmlns:p14="http://schemas.microsoft.com/office/powerpoint/2010/main" val="343533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libri"/>
              <a:buNone/>
            </a:pPr>
            <a:r>
              <a:rPr lang="en-US" dirty="0"/>
              <a:t>What’s the Scope, Pre-COVID?</a:t>
            </a:r>
            <a:endParaRPr dirty="0"/>
          </a:p>
        </p:txBody>
      </p:sp>
      <p:sp>
        <p:nvSpPr>
          <p:cNvPr id="111" name="Google Shape;111;p16"/>
          <p:cNvSpPr txBox="1">
            <a:spLocks noGrp="1"/>
          </p:cNvSpPr>
          <p:nvPr>
            <p:ph type="body" idx="1"/>
          </p:nvPr>
        </p:nvSpPr>
        <p:spPr>
          <a:xfrm>
            <a:off x="838200" y="1825625"/>
            <a:ext cx="10515600" cy="197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2800"/>
              <a:buNone/>
            </a:pPr>
            <a:r>
              <a:rPr lang="en-US" dirty="0">
                <a:solidFill>
                  <a:srgbClr val="3A3838"/>
                </a:solidFill>
              </a:rPr>
              <a:t>Before COVID-19, </a:t>
            </a:r>
            <a:r>
              <a:rPr lang="en-US" sz="3200" b="1" u="sng" dirty="0">
                <a:solidFill>
                  <a:srgbClr val="482400"/>
                </a:solidFill>
              </a:rPr>
              <a:t>more than 35.2 million </a:t>
            </a:r>
            <a:r>
              <a:rPr lang="en-US" dirty="0">
                <a:solidFill>
                  <a:srgbClr val="3A3838"/>
                </a:solidFill>
              </a:rPr>
              <a:t>people in the U.S. faced </a:t>
            </a:r>
            <a:r>
              <a:rPr lang="en-US" sz="3200" b="1" u="sng" dirty="0">
                <a:solidFill>
                  <a:srgbClr val="482400"/>
                </a:solidFill>
              </a:rPr>
              <a:t>hunger</a:t>
            </a:r>
            <a:r>
              <a:rPr lang="en-US" dirty="0"/>
              <a:t>. </a:t>
            </a:r>
            <a:endParaRPr dirty="0"/>
          </a:p>
          <a:p>
            <a:pPr marL="0" lvl="0" indent="0" algn="l" rtl="0">
              <a:lnSpc>
                <a:spcPct val="90000"/>
              </a:lnSpc>
              <a:spcBef>
                <a:spcPts val="1000"/>
              </a:spcBef>
              <a:spcAft>
                <a:spcPts val="0"/>
              </a:spcAft>
              <a:buClr>
                <a:srgbClr val="3A3838"/>
              </a:buClr>
              <a:buSzPts val="2800"/>
              <a:buNone/>
            </a:pPr>
            <a:endParaRPr lang="en-US" sz="1000" dirty="0">
              <a:solidFill>
                <a:srgbClr val="3A3838"/>
              </a:solidFill>
            </a:endParaRPr>
          </a:p>
          <a:p>
            <a:pPr marL="0" lvl="0" indent="0" algn="l" rtl="0">
              <a:lnSpc>
                <a:spcPct val="90000"/>
              </a:lnSpc>
              <a:spcBef>
                <a:spcPts val="1000"/>
              </a:spcBef>
              <a:spcAft>
                <a:spcPts val="0"/>
              </a:spcAft>
              <a:buClr>
                <a:srgbClr val="3A3838"/>
              </a:buClr>
              <a:buSzPts val="2800"/>
              <a:buNone/>
            </a:pPr>
            <a:r>
              <a:rPr lang="en-US" dirty="0">
                <a:solidFill>
                  <a:srgbClr val="3A3838"/>
                </a:solidFill>
              </a:rPr>
              <a:t>And over</a:t>
            </a:r>
            <a:r>
              <a:rPr lang="en-US" dirty="0"/>
              <a:t> </a:t>
            </a:r>
            <a:r>
              <a:rPr lang="en-US" sz="3200" b="1" dirty="0">
                <a:solidFill>
                  <a:srgbClr val="482400"/>
                </a:solidFill>
              </a:rPr>
              <a:t>34 million people </a:t>
            </a:r>
            <a:r>
              <a:rPr lang="en-US" dirty="0">
                <a:solidFill>
                  <a:srgbClr val="3A3838"/>
                </a:solidFill>
              </a:rPr>
              <a:t>lived</a:t>
            </a:r>
            <a:r>
              <a:rPr lang="en-US" dirty="0"/>
              <a:t> </a:t>
            </a:r>
            <a:r>
              <a:rPr lang="en-US" sz="3200" b="1" u="sng" dirty="0">
                <a:solidFill>
                  <a:srgbClr val="482400"/>
                </a:solidFill>
              </a:rPr>
              <a:t>below the poverty </a:t>
            </a:r>
            <a:r>
              <a:rPr lang="en-US" dirty="0">
                <a:solidFill>
                  <a:srgbClr val="3A3838"/>
                </a:solidFill>
              </a:rPr>
              <a:t>line</a:t>
            </a:r>
            <a:r>
              <a:rPr lang="en-US" dirty="0"/>
              <a:t>.</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112" name="Google Shape;112;p16"/>
          <p:cNvSpPr txBox="1"/>
          <p:nvPr/>
        </p:nvSpPr>
        <p:spPr>
          <a:xfrm>
            <a:off x="838200" y="3976687"/>
            <a:ext cx="5080000" cy="1446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u="sng" dirty="0">
                <a:solidFill>
                  <a:srgbClr val="482400"/>
                </a:solidFill>
                <a:latin typeface="Calibri"/>
                <a:ea typeface="Calibri"/>
                <a:cs typeface="Calibri"/>
                <a:sym typeface="Calibri"/>
              </a:rPr>
              <a:t>½ of U.S. households </a:t>
            </a:r>
            <a:r>
              <a:rPr lang="en-US" sz="2800" dirty="0">
                <a:solidFill>
                  <a:srgbClr val="3A3838"/>
                </a:solidFill>
                <a:latin typeface="Calibri"/>
                <a:ea typeface="Calibri"/>
                <a:cs typeface="Calibri"/>
                <a:sym typeface="Calibri"/>
              </a:rPr>
              <a:t>would face poverty if someone lost a job or got sick.</a:t>
            </a:r>
            <a:endParaRPr dirty="0"/>
          </a:p>
        </p:txBody>
      </p:sp>
      <p:sp>
        <p:nvSpPr>
          <p:cNvPr id="113" name="Google Shape;113;p16"/>
          <p:cNvSpPr/>
          <p:nvPr/>
        </p:nvSpPr>
        <p:spPr>
          <a:xfrm>
            <a:off x="6316316" y="3646415"/>
            <a:ext cx="2548284" cy="2107094"/>
          </a:xfrm>
          <a:prstGeom prst="ellipse">
            <a:avLst/>
          </a:prstGeom>
          <a:solidFill>
            <a:srgbClr val="F4B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6"/>
          <p:cNvSpPr/>
          <p:nvPr/>
        </p:nvSpPr>
        <p:spPr>
          <a:xfrm>
            <a:off x="6316316" y="3646415"/>
            <a:ext cx="2795104" cy="2107093"/>
          </a:xfrm>
          <a:prstGeom prst="pie">
            <a:avLst>
              <a:gd name="adj1" fmla="val 5399786"/>
              <a:gd name="adj2" fmla="val 15818164"/>
            </a:avLst>
          </a:pr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6"/>
          <p:cNvSpPr txBox="1"/>
          <p:nvPr/>
        </p:nvSpPr>
        <p:spPr>
          <a:xfrm>
            <a:off x="6351378" y="3761244"/>
            <a:ext cx="2587488" cy="166199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dirty="0">
                <a:solidFill>
                  <a:schemeClr val="lt1"/>
                </a:solidFill>
                <a:latin typeface="Calibri"/>
                <a:ea typeface="Calibri"/>
                <a:cs typeface="Calibri"/>
                <a:sym typeface="Calibri"/>
              </a:rPr>
              <a:t>50% </a:t>
            </a:r>
            <a:endParaRPr dirty="0"/>
          </a:p>
          <a:p>
            <a:pPr marL="0" marR="0" lvl="0" indent="0" algn="ctr" rtl="0">
              <a:spcBef>
                <a:spcPts val="0"/>
              </a:spcBef>
              <a:spcAft>
                <a:spcPts val="0"/>
              </a:spcAft>
              <a:buNone/>
            </a:pPr>
            <a:r>
              <a:rPr lang="en-US" sz="2000" b="1" dirty="0">
                <a:solidFill>
                  <a:schemeClr val="lt1"/>
                </a:solidFill>
                <a:latin typeface="Calibri"/>
                <a:ea typeface="Calibri"/>
                <a:cs typeface="Calibri"/>
                <a:sym typeface="Calibri"/>
              </a:rPr>
              <a:t>of</a:t>
            </a:r>
            <a:r>
              <a:rPr lang="en-US" sz="2800" b="1" dirty="0">
                <a:solidFill>
                  <a:schemeClr val="lt1"/>
                </a:solidFill>
                <a:latin typeface="Calibri"/>
                <a:ea typeface="Calibri"/>
                <a:cs typeface="Calibri"/>
                <a:sym typeface="Calibri"/>
              </a:rPr>
              <a:t> </a:t>
            </a:r>
            <a:r>
              <a:rPr lang="en-US" sz="2000" b="1" dirty="0">
                <a:solidFill>
                  <a:schemeClr val="lt1"/>
                </a:solidFill>
                <a:latin typeface="Calibri"/>
                <a:ea typeface="Calibri"/>
                <a:cs typeface="Calibri"/>
                <a:sym typeface="Calibri"/>
              </a:rPr>
              <a:t>people in the U.S could become poor</a:t>
            </a:r>
            <a:endParaRPr dirty="0"/>
          </a:p>
        </p:txBody>
      </p:sp>
      <p:sp>
        <p:nvSpPr>
          <p:cNvPr id="8" name="TextBox 7"/>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extLst>
      <p:ext uri="{BB962C8B-B14F-4D97-AF65-F5344CB8AC3E}">
        <p14:creationId xmlns:p14="http://schemas.microsoft.com/office/powerpoint/2010/main" val="1205124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0" y="1"/>
            <a:ext cx="12192000" cy="1646237"/>
          </a:xfrm>
          <a:prstGeom prst="rect">
            <a:avLst/>
          </a:prstGeom>
          <a:solidFill>
            <a:srgbClr val="EA750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libri"/>
              <a:buNone/>
            </a:pPr>
            <a:r>
              <a:rPr lang="en-US" dirty="0"/>
              <a:t>What’s the Scope as a result of COVID?	</a:t>
            </a:r>
            <a:endParaRPr dirty="0"/>
          </a:p>
        </p:txBody>
      </p:sp>
      <p:sp>
        <p:nvSpPr>
          <p:cNvPr id="111" name="Google Shape;111;p16"/>
          <p:cNvSpPr txBox="1">
            <a:spLocks noGrp="1"/>
          </p:cNvSpPr>
          <p:nvPr>
            <p:ph type="body" idx="1"/>
          </p:nvPr>
        </p:nvSpPr>
        <p:spPr>
          <a:xfrm>
            <a:off x="838200" y="1722755"/>
            <a:ext cx="11353800" cy="197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2800"/>
              <a:buNone/>
            </a:pPr>
            <a:r>
              <a:rPr lang="en-US" dirty="0">
                <a:solidFill>
                  <a:srgbClr val="3A3838"/>
                </a:solidFill>
              </a:rPr>
              <a:t>At the height of COVID-19……</a:t>
            </a:r>
          </a:p>
          <a:p>
            <a:pPr marL="0" lvl="0" indent="0" algn="l" rtl="0">
              <a:lnSpc>
                <a:spcPct val="90000"/>
              </a:lnSpc>
              <a:spcBef>
                <a:spcPts val="0"/>
              </a:spcBef>
              <a:spcAft>
                <a:spcPts val="0"/>
              </a:spcAft>
              <a:buClr>
                <a:srgbClr val="3A3838"/>
              </a:buClr>
              <a:buSzPts val="2800"/>
              <a:buNone/>
            </a:pPr>
            <a:endParaRPr lang="en-US" sz="1000" dirty="0">
              <a:solidFill>
                <a:srgbClr val="3A3838"/>
              </a:solidFill>
            </a:endParaRPr>
          </a:p>
          <a:p>
            <a:pPr indent="-457200">
              <a:spcBef>
                <a:spcPts val="0"/>
              </a:spcBef>
              <a:buClr>
                <a:srgbClr val="3A3838"/>
              </a:buClr>
              <a:buSzPts val="2800"/>
            </a:pPr>
            <a:r>
              <a:rPr lang="en-US" sz="3200" b="1" u="sng" dirty="0">
                <a:solidFill>
                  <a:srgbClr val="482400"/>
                </a:solidFill>
              </a:rPr>
              <a:t>More than 40 percent</a:t>
            </a:r>
            <a:r>
              <a:rPr lang="en-US" dirty="0">
                <a:solidFill>
                  <a:schemeClr val="tx1"/>
                </a:solidFill>
              </a:rPr>
              <a:t> of people living in the U.S. </a:t>
            </a:r>
            <a:r>
              <a:rPr lang="en-US" dirty="0">
                <a:solidFill>
                  <a:srgbClr val="3A3838"/>
                </a:solidFill>
              </a:rPr>
              <a:t>faced </a:t>
            </a:r>
            <a:r>
              <a:rPr lang="en-US" sz="3200" b="1" u="sng" dirty="0">
                <a:solidFill>
                  <a:srgbClr val="482400"/>
                </a:solidFill>
              </a:rPr>
              <a:t>hunger</a:t>
            </a:r>
            <a:r>
              <a:rPr lang="en-US" dirty="0"/>
              <a:t>. Hunger increased by more than 3X due to COVID.</a:t>
            </a:r>
          </a:p>
          <a:p>
            <a:pPr marL="0" indent="0">
              <a:spcBef>
                <a:spcPts val="0"/>
              </a:spcBef>
              <a:buClr>
                <a:srgbClr val="3A3838"/>
              </a:buClr>
              <a:buSzPts val="2800"/>
              <a:buNone/>
            </a:pPr>
            <a:endParaRPr lang="en-US" sz="1000" b="1" u="sng" dirty="0"/>
          </a:p>
          <a:p>
            <a:pPr indent="-457200">
              <a:spcBef>
                <a:spcPts val="0"/>
              </a:spcBef>
              <a:buClr>
                <a:srgbClr val="3A3838"/>
              </a:buClr>
              <a:buSzPts val="2800"/>
            </a:pPr>
            <a:r>
              <a:rPr lang="en-US" sz="3200" b="1" u="sng" dirty="0">
                <a:solidFill>
                  <a:srgbClr val="482400"/>
                </a:solidFill>
              </a:rPr>
              <a:t>Over 17 percent </a:t>
            </a:r>
            <a:r>
              <a:rPr lang="en-US" dirty="0"/>
              <a:t>of </a:t>
            </a:r>
            <a:r>
              <a:rPr lang="en-US" dirty="0">
                <a:solidFill>
                  <a:schemeClr val="tx1"/>
                </a:solidFill>
              </a:rPr>
              <a:t>people</a:t>
            </a:r>
            <a:r>
              <a:rPr lang="en-US" sz="3200" b="1" dirty="0">
                <a:solidFill>
                  <a:srgbClr val="482400"/>
                </a:solidFill>
              </a:rPr>
              <a:t> </a:t>
            </a:r>
            <a:r>
              <a:rPr lang="en-US" dirty="0">
                <a:solidFill>
                  <a:schemeClr val="tx1"/>
                </a:solidFill>
              </a:rPr>
              <a:t>in the U.S. </a:t>
            </a:r>
            <a:r>
              <a:rPr lang="en-US" dirty="0">
                <a:solidFill>
                  <a:srgbClr val="3A3838"/>
                </a:solidFill>
              </a:rPr>
              <a:t>lived</a:t>
            </a:r>
            <a:r>
              <a:rPr lang="en-US" dirty="0"/>
              <a:t> </a:t>
            </a:r>
            <a:r>
              <a:rPr lang="en-US" sz="3200" b="1" u="sng" dirty="0">
                <a:solidFill>
                  <a:srgbClr val="482400"/>
                </a:solidFill>
              </a:rPr>
              <a:t>below the poverty </a:t>
            </a:r>
            <a:r>
              <a:rPr lang="en-US" dirty="0">
                <a:solidFill>
                  <a:srgbClr val="3A3838"/>
                </a:solidFill>
              </a:rPr>
              <a:t>line</a:t>
            </a:r>
            <a:r>
              <a:rPr lang="en-US" dirty="0"/>
              <a:t>. </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112" name="Google Shape;112;p16"/>
          <p:cNvSpPr txBox="1"/>
          <p:nvPr/>
        </p:nvSpPr>
        <p:spPr>
          <a:xfrm>
            <a:off x="838200" y="3868964"/>
            <a:ext cx="5071110" cy="192742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Font typeface="Arial" panose="020B0604020202020204" pitchFamily="34" charset="0"/>
              <a:buChar char="•"/>
            </a:pPr>
            <a:r>
              <a:rPr lang="en-US" sz="3200" b="1" u="sng" dirty="0">
                <a:solidFill>
                  <a:srgbClr val="482400"/>
                </a:solidFill>
                <a:latin typeface="Calibri"/>
                <a:ea typeface="Calibri"/>
                <a:cs typeface="Calibri"/>
                <a:sym typeface="Calibri"/>
              </a:rPr>
              <a:t>Likely more than ½ of U.S. households </a:t>
            </a:r>
            <a:r>
              <a:rPr lang="en-US" dirty="0">
                <a:sym typeface="Calibri"/>
              </a:rPr>
              <a:t> </a:t>
            </a:r>
            <a:r>
              <a:rPr lang="en-US" sz="2800" dirty="0">
                <a:solidFill>
                  <a:srgbClr val="3A3838"/>
                </a:solidFill>
                <a:latin typeface="Calibri"/>
                <a:ea typeface="Calibri"/>
                <a:cs typeface="Calibri"/>
                <a:sym typeface="Calibri"/>
              </a:rPr>
              <a:t>would face poverty if someone lost a job or got sick.</a:t>
            </a:r>
            <a:endParaRPr dirty="0"/>
          </a:p>
        </p:txBody>
      </p:sp>
      <p:sp>
        <p:nvSpPr>
          <p:cNvPr id="113" name="Google Shape;113;p16"/>
          <p:cNvSpPr/>
          <p:nvPr/>
        </p:nvSpPr>
        <p:spPr>
          <a:xfrm>
            <a:off x="6296714" y="4170386"/>
            <a:ext cx="2548284" cy="2107094"/>
          </a:xfrm>
          <a:prstGeom prst="ellipse">
            <a:avLst/>
          </a:prstGeom>
          <a:solidFill>
            <a:srgbClr val="F4B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6"/>
          <p:cNvSpPr/>
          <p:nvPr/>
        </p:nvSpPr>
        <p:spPr>
          <a:xfrm>
            <a:off x="6228134" y="4170386"/>
            <a:ext cx="2616864" cy="2107094"/>
          </a:xfrm>
          <a:prstGeom prst="pie">
            <a:avLst>
              <a:gd name="adj1" fmla="val 5399786"/>
              <a:gd name="adj2" fmla="val 1854415"/>
            </a:avLst>
          </a:pr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6"/>
          <p:cNvSpPr txBox="1"/>
          <p:nvPr/>
        </p:nvSpPr>
        <p:spPr>
          <a:xfrm>
            <a:off x="6296714" y="4212917"/>
            <a:ext cx="2587488" cy="166199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dirty="0">
                <a:solidFill>
                  <a:schemeClr val="lt1"/>
                </a:solidFill>
                <a:latin typeface="Calibri"/>
                <a:ea typeface="Calibri"/>
                <a:cs typeface="Calibri"/>
                <a:sym typeface="Calibri"/>
              </a:rPr>
              <a:t>85% + </a:t>
            </a:r>
            <a:endParaRPr dirty="0"/>
          </a:p>
          <a:p>
            <a:pPr marL="0" marR="0" lvl="0" indent="0" algn="ctr" rtl="0">
              <a:spcBef>
                <a:spcPts val="0"/>
              </a:spcBef>
              <a:spcAft>
                <a:spcPts val="0"/>
              </a:spcAft>
              <a:buNone/>
            </a:pPr>
            <a:r>
              <a:rPr lang="en-US" sz="2000" b="1" dirty="0">
                <a:solidFill>
                  <a:schemeClr val="lt1"/>
                </a:solidFill>
                <a:latin typeface="Calibri"/>
                <a:ea typeface="Calibri"/>
                <a:cs typeface="Calibri"/>
                <a:sym typeface="Calibri"/>
              </a:rPr>
              <a:t>of</a:t>
            </a:r>
            <a:r>
              <a:rPr lang="en-US" sz="2800" b="1" dirty="0">
                <a:solidFill>
                  <a:schemeClr val="lt1"/>
                </a:solidFill>
                <a:latin typeface="Calibri"/>
                <a:ea typeface="Calibri"/>
                <a:cs typeface="Calibri"/>
                <a:sym typeface="Calibri"/>
              </a:rPr>
              <a:t> </a:t>
            </a:r>
            <a:r>
              <a:rPr lang="en-US" sz="2000" b="1" dirty="0">
                <a:solidFill>
                  <a:schemeClr val="lt1"/>
                </a:solidFill>
                <a:latin typeface="Calibri"/>
                <a:ea typeface="Calibri"/>
                <a:cs typeface="Calibri"/>
                <a:sym typeface="Calibri"/>
              </a:rPr>
              <a:t>people in the U.S. could become poor</a:t>
            </a:r>
            <a:endParaRPr dirty="0"/>
          </a:p>
        </p:txBody>
      </p:sp>
      <p:sp>
        <p:nvSpPr>
          <p:cNvPr id="8" name="TextBox 7"/>
          <p:cNvSpPr txBox="1"/>
          <p:nvPr/>
        </p:nvSpPr>
        <p:spPr>
          <a:xfrm>
            <a:off x="68580" y="6573083"/>
            <a:ext cx="6355080" cy="307777"/>
          </a:xfrm>
          <a:prstGeom prst="rect">
            <a:avLst/>
          </a:prstGeom>
          <a:noFill/>
        </p:spPr>
        <p:txBody>
          <a:bodyPr wrap="square" rtlCol="0">
            <a:spAutoFit/>
          </a:bodyPr>
          <a:lstStyle/>
          <a:p>
            <a:r>
              <a:rPr lang="en-US" sz="1400" b="1" dirty="0">
                <a:solidFill>
                  <a:schemeClr val="bg1"/>
                </a:solidFill>
              </a:rPr>
              <a:t>Download the simulation at bread.org/simulation</a:t>
            </a:r>
          </a:p>
        </p:txBody>
      </p:sp>
    </p:spTree>
    <p:extLst>
      <p:ext uri="{BB962C8B-B14F-4D97-AF65-F5344CB8AC3E}">
        <p14:creationId xmlns:p14="http://schemas.microsoft.com/office/powerpoint/2010/main" val="342315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CF86766B174347887353C5DED30323" ma:contentTypeVersion="13" ma:contentTypeDescription="Create a new document." ma:contentTypeScope="" ma:versionID="c25bbf8cfda695995a82b99fe512b2dd">
  <xsd:schema xmlns:xsd="http://www.w3.org/2001/XMLSchema" xmlns:xs="http://www.w3.org/2001/XMLSchema" xmlns:p="http://schemas.microsoft.com/office/2006/metadata/properties" xmlns:ns3="3449c5b6-76ba-45f9-9b4a-06407f36ca3f" xmlns:ns4="18e6ee3c-9aab-44de-a15e-0c9267c3c0cc" targetNamespace="http://schemas.microsoft.com/office/2006/metadata/properties" ma:root="true" ma:fieldsID="f6284cbe788771ab466eae4436c239dd" ns3:_="" ns4:_="">
    <xsd:import namespace="3449c5b6-76ba-45f9-9b4a-06407f36ca3f"/>
    <xsd:import namespace="18e6ee3c-9aab-44de-a15e-0c9267c3c0c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49c5b6-76ba-45f9-9b4a-06407f36ca3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e6ee3c-9aab-44de-a15e-0c9267c3c0c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3EF261-539F-4268-B8C1-1007AD3A0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49c5b6-76ba-45f9-9b4a-06407f36ca3f"/>
    <ds:schemaRef ds:uri="18e6ee3c-9aab-44de-a15e-0c9267c3c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F69D25-78C0-46BB-98F7-B08CAAB870E6}">
  <ds:schemaRefs>
    <ds:schemaRef ds:uri="http://schemas.microsoft.com/sharepoint/v3/contenttype/forms"/>
  </ds:schemaRefs>
</ds:datastoreItem>
</file>

<file path=customXml/itemProps3.xml><?xml version="1.0" encoding="utf-8"?>
<ds:datastoreItem xmlns:ds="http://schemas.openxmlformats.org/officeDocument/2006/customXml" ds:itemID="{1B599462-DF6A-4F4E-BC05-A553DF4FABC8}">
  <ds:schemaRefs>
    <ds:schemaRef ds:uri="http://purl.org/dc/terms/"/>
    <ds:schemaRef ds:uri="http://schemas.microsoft.com/office/2006/documentManagement/types"/>
    <ds:schemaRef ds:uri="http://purl.org/dc/dcmitype/"/>
    <ds:schemaRef ds:uri="18e6ee3c-9aab-44de-a15e-0c9267c3c0cc"/>
    <ds:schemaRef ds:uri="http://purl.org/dc/elements/1.1/"/>
    <ds:schemaRef ds:uri="http://schemas.microsoft.com/office/2006/metadata/properties"/>
    <ds:schemaRef ds:uri="3449c5b6-76ba-45f9-9b4a-06407f36ca3f"/>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11730</TotalTime>
  <Words>12027</Words>
  <Application>Microsoft Office PowerPoint</Application>
  <PresentationFormat>Widescreen</PresentationFormat>
  <Paragraphs>701</Paragraphs>
  <Slides>79</Slides>
  <Notes>72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79</vt:i4>
      </vt:variant>
    </vt:vector>
  </HeadingPairs>
  <TitlesOfParts>
    <vt:vector size="90" baseType="lpstr">
      <vt:lpstr>Arial</vt:lpstr>
      <vt:lpstr>Calibri</vt:lpstr>
      <vt:lpstr>Calibri Light</vt:lpstr>
      <vt:lpstr>Courier New</vt:lpstr>
      <vt:lpstr>Noto Sans Symbols</vt:lpstr>
      <vt:lpstr>Trebuchet MS</vt:lpstr>
      <vt:lpstr>Verdana</vt:lpstr>
      <vt:lpstr>Office Theme</vt:lpstr>
      <vt:lpstr>1_Office Theme</vt:lpstr>
      <vt:lpstr>2_Office Theme</vt:lpstr>
      <vt:lpstr>Office Theme</vt:lpstr>
      <vt:lpstr>The Racial Wealth Gap</vt:lpstr>
      <vt:lpstr>The Racial Wealth Gap</vt:lpstr>
      <vt:lpstr>Today’s roadmap! </vt:lpstr>
      <vt:lpstr>Who is Bread for the World?</vt:lpstr>
      <vt:lpstr>Opening Activity: Group Questions </vt:lpstr>
      <vt:lpstr>Opening Activity: What is Racial Equity? </vt:lpstr>
      <vt:lpstr>What’s the Scope, Pre-COVID? </vt:lpstr>
      <vt:lpstr>What’s the Scope, Pre-COVID?</vt:lpstr>
      <vt:lpstr>What’s the Scope as a result of COVID? </vt:lpstr>
      <vt:lpstr>What’s the Scope? </vt:lpstr>
      <vt:lpstr>What’s the Scope? </vt:lpstr>
      <vt:lpstr>Why This Simulation?</vt:lpstr>
      <vt:lpstr>Simulation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Racial Wealth Gap</vt:lpstr>
      <vt:lpstr>Final Results </vt:lpstr>
      <vt:lpstr>The Racial Wealth Gap</vt:lpstr>
      <vt:lpstr>Racial Wealth Gap!</vt:lpstr>
      <vt:lpstr>Discuss in Breakout Groups</vt:lpstr>
      <vt:lpstr>Next Steps</vt:lpstr>
      <vt:lpstr>Next Steps</vt:lpstr>
      <vt:lpstr>Next Steps</vt:lpstr>
      <vt:lpstr>Racial Wealth Gap Learning Simulation</vt:lpstr>
      <vt:lpstr>Racial Wealth Gap Learning Simulation</vt:lpstr>
      <vt:lpstr>Racial Wealth Gap Learning Simulation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ViaFaith McCullough</dc:creator>
  <cp:lastModifiedBy>Marlysa Gamblin</cp:lastModifiedBy>
  <cp:revision>85</cp:revision>
  <dcterms:created xsi:type="dcterms:W3CDTF">2020-11-03T18:38:55Z</dcterms:created>
  <dcterms:modified xsi:type="dcterms:W3CDTF">2021-10-12T02:43:27Z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0x010100BBCF86766B174347887353C5DED30323</vt:lpwstr>
  </property>
</Properties>
</file>